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notesMasterIdLst>
    <p:notesMasterId r:id="rId91"/>
  </p:notesMasterIdLst>
  <p:sldIdLst>
    <p:sldId id="1207" r:id="rId2"/>
    <p:sldId id="1208" r:id="rId3"/>
    <p:sldId id="1209" r:id="rId4"/>
    <p:sldId id="1065" r:id="rId5"/>
    <p:sldId id="1066" r:id="rId6"/>
    <p:sldId id="1067" r:id="rId7"/>
    <p:sldId id="1068" r:id="rId8"/>
    <p:sldId id="1069" r:id="rId9"/>
    <p:sldId id="1079" r:id="rId10"/>
    <p:sldId id="1070" r:id="rId11"/>
    <p:sldId id="1071" r:id="rId12"/>
    <p:sldId id="1072" r:id="rId13"/>
    <p:sldId id="1073" r:id="rId14"/>
    <p:sldId id="1074" r:id="rId15"/>
    <p:sldId id="1075" r:id="rId16"/>
    <p:sldId id="1076" r:id="rId17"/>
    <p:sldId id="1077" r:id="rId18"/>
    <p:sldId id="1078" r:id="rId19"/>
    <p:sldId id="1080" r:id="rId20"/>
    <p:sldId id="1082" r:id="rId21"/>
    <p:sldId id="1081" r:id="rId22"/>
    <p:sldId id="1083" r:id="rId23"/>
    <p:sldId id="1084" r:id="rId24"/>
    <p:sldId id="1085" r:id="rId25"/>
    <p:sldId id="1086" r:id="rId26"/>
    <p:sldId id="1088" r:id="rId27"/>
    <p:sldId id="1090" r:id="rId28"/>
    <p:sldId id="1089" r:id="rId29"/>
    <p:sldId id="1091" r:id="rId30"/>
    <p:sldId id="1092" r:id="rId31"/>
    <p:sldId id="1094" r:id="rId32"/>
    <p:sldId id="1095" r:id="rId33"/>
    <p:sldId id="1096" r:id="rId34"/>
    <p:sldId id="1098" r:id="rId35"/>
    <p:sldId id="1101" r:id="rId36"/>
    <p:sldId id="1102" r:id="rId37"/>
    <p:sldId id="1120" r:id="rId38"/>
    <p:sldId id="1100" r:id="rId39"/>
    <p:sldId id="1105" r:id="rId40"/>
    <p:sldId id="1104" r:id="rId41"/>
    <p:sldId id="1106" r:id="rId42"/>
    <p:sldId id="1107" r:id="rId43"/>
    <p:sldId id="1108" r:id="rId44"/>
    <p:sldId id="1109" r:id="rId45"/>
    <p:sldId id="1110" r:id="rId46"/>
    <p:sldId id="1111" r:id="rId47"/>
    <p:sldId id="1181" r:id="rId48"/>
    <p:sldId id="1182" r:id="rId49"/>
    <p:sldId id="1183" r:id="rId50"/>
    <p:sldId id="1184" r:id="rId51"/>
    <p:sldId id="1210" r:id="rId52"/>
    <p:sldId id="1211" r:id="rId53"/>
    <p:sldId id="1212" r:id="rId54"/>
    <p:sldId id="1213" r:id="rId55"/>
    <p:sldId id="1214" r:id="rId56"/>
    <p:sldId id="1215" r:id="rId57"/>
    <p:sldId id="1216" r:id="rId58"/>
    <p:sldId id="1217" r:id="rId59"/>
    <p:sldId id="1218" r:id="rId60"/>
    <p:sldId id="1219" r:id="rId61"/>
    <p:sldId id="1220" r:id="rId62"/>
    <p:sldId id="1225" r:id="rId63"/>
    <p:sldId id="1231" r:id="rId64"/>
    <p:sldId id="1226" r:id="rId65"/>
    <p:sldId id="1234" r:id="rId66"/>
    <p:sldId id="1232" r:id="rId67"/>
    <p:sldId id="1233" r:id="rId68"/>
    <p:sldId id="1227" r:id="rId69"/>
    <p:sldId id="1228" r:id="rId70"/>
    <p:sldId id="1235" r:id="rId71"/>
    <p:sldId id="1236" r:id="rId72"/>
    <p:sldId id="1237" r:id="rId73"/>
    <p:sldId id="1238" r:id="rId74"/>
    <p:sldId id="1239" r:id="rId75"/>
    <p:sldId id="1240" r:id="rId76"/>
    <p:sldId id="1241" r:id="rId77"/>
    <p:sldId id="1242" r:id="rId78"/>
    <p:sldId id="1243" r:id="rId79"/>
    <p:sldId id="1229" r:id="rId80"/>
    <p:sldId id="1230" r:id="rId81"/>
    <p:sldId id="1244" r:id="rId82"/>
    <p:sldId id="1245" r:id="rId83"/>
    <p:sldId id="1247" r:id="rId84"/>
    <p:sldId id="1246" r:id="rId85"/>
    <p:sldId id="1248" r:id="rId86"/>
    <p:sldId id="1249" r:id="rId87"/>
    <p:sldId id="1250" r:id="rId88"/>
    <p:sldId id="1251" r:id="rId89"/>
    <p:sldId id="1252" r:id="rId90"/>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김성현2" initials="김" lastIdx="3" clrIdx="0">
    <p:extLst>
      <p:ext uri="{19B8F6BF-5375-455C-9EA6-DF929625EA0E}">
        <p15:presenceInfo xmlns:p15="http://schemas.microsoft.com/office/powerpoint/2012/main" userId="김성현2"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3298FD"/>
    <a:srgbClr val="F3F3F3"/>
    <a:srgbClr val="F6F8FA"/>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3159" autoAdjust="0"/>
    <p:restoredTop sz="94660"/>
  </p:normalViewPr>
  <p:slideViewPr>
    <p:cSldViewPr snapToGrid="0">
      <p:cViewPr>
        <p:scale>
          <a:sx n="66" d="100"/>
          <a:sy n="66" d="100"/>
        </p:scale>
        <p:origin x="811" y="2059"/>
      </p:cViewPr>
      <p:guideLst/>
    </p:cSldViewPr>
  </p:slideViewPr>
  <p:notesTextViewPr>
    <p:cViewPr>
      <p:scale>
        <a:sx n="1" d="1"/>
        <a:sy n="1" d="1"/>
      </p:scale>
      <p:origin x="0" y="0"/>
    </p:cViewPr>
  </p:notesTextViewPr>
  <p:notesViewPr>
    <p:cSldViewPr snapToGrid="0">
      <p:cViewPr varScale="1">
        <p:scale>
          <a:sx n="118" d="100"/>
          <a:sy n="118" d="100"/>
        </p:scale>
        <p:origin x="1478" y="11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김건우" userId="52768e41-7034-4863-baa5-15830c655317" providerId="ADAL" clId="{042D2D2D-5D9A-40C5-9C84-E6A129358377}"/>
    <pc:docChg chg="custSel modSld">
      <pc:chgData name="김건우" userId="52768e41-7034-4863-baa5-15830c655317" providerId="ADAL" clId="{042D2D2D-5D9A-40C5-9C84-E6A129358377}" dt="2021-03-12T03:58:02.922" v="0" actId="21"/>
      <pc:docMkLst>
        <pc:docMk/>
      </pc:docMkLst>
      <pc:sldChg chg="delSp mod">
        <pc:chgData name="김건우" userId="52768e41-7034-4863-baa5-15830c655317" providerId="ADAL" clId="{042D2D2D-5D9A-40C5-9C84-E6A129358377}" dt="2021-03-12T03:58:02.922" v="0" actId="21"/>
        <pc:sldMkLst>
          <pc:docMk/>
          <pc:sldMk cId="3202386270" sldId="1061"/>
        </pc:sldMkLst>
        <pc:picChg chg="del">
          <ac:chgData name="김건우" userId="52768e41-7034-4863-baa5-15830c655317" providerId="ADAL" clId="{042D2D2D-5D9A-40C5-9C84-E6A129358377}" dt="2021-03-12T03:58:02.922" v="0" actId="21"/>
          <ac:picMkLst>
            <pc:docMk/>
            <pc:sldMk cId="3202386270" sldId="1061"/>
            <ac:picMk id="12" creationId="{03D8C283-778D-47A5-AFDF-FF845443ED6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C58493-E060-48B6-AC3A-470C26658B18}" type="datetimeFigureOut">
              <a:rPr lang="ko-KR" altLang="en-US" smtClean="0"/>
              <a:t>2021-04-12</a:t>
            </a:fld>
            <a:endParaRPr lang="ko-KR" altLang="en-US"/>
          </a:p>
        </p:txBody>
      </p:sp>
      <p:sp>
        <p:nvSpPr>
          <p:cNvPr id="4" name="슬라이드 이미지 개체 틀 3"/>
          <p:cNvSpPr>
            <a:spLocks noGrp="1" noRot="1" noChangeAspect="1"/>
          </p:cNvSpPr>
          <p:nvPr>
            <p:ph type="sldImg" idx="2"/>
          </p:nvPr>
        </p:nvSpPr>
        <p:spPr>
          <a:xfrm>
            <a:off x="907915" y="1143000"/>
            <a:ext cx="504217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907915" y="4400550"/>
            <a:ext cx="5042170" cy="3600450"/>
          </a:xfrm>
          <a:prstGeom prst="rect">
            <a:avLst/>
          </a:prstGeom>
        </p:spPr>
        <p:txBody>
          <a:bodyPr vert="horz" lIns="91440" tIns="45720" rIns="91440" bIns="45720" rtlCol="0"/>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57F6A7-D250-48B7-8BBE-FE3311568C69}" type="slidenum">
              <a:rPr lang="ko-KR" altLang="en-US" smtClean="0"/>
              <a:t>‹#›</a:t>
            </a:fld>
            <a:endParaRPr lang="ko-KR" altLang="en-US"/>
          </a:p>
        </p:txBody>
      </p:sp>
    </p:spTree>
    <p:extLst>
      <p:ext uri="{BB962C8B-B14F-4D97-AF65-F5344CB8AC3E}">
        <p14:creationId xmlns:p14="http://schemas.microsoft.com/office/powerpoint/2010/main" val="962615538"/>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표지">
    <p:spTree>
      <p:nvGrpSpPr>
        <p:cNvPr id="1" name=""/>
        <p:cNvGrpSpPr/>
        <p:nvPr/>
      </p:nvGrpSpPr>
      <p:grpSpPr>
        <a:xfrm>
          <a:off x="0" y="0"/>
          <a:ext cx="0" cy="0"/>
          <a:chOff x="0" y="0"/>
          <a:chExt cx="0" cy="0"/>
        </a:xfrm>
      </p:grpSpPr>
      <p:sp>
        <p:nvSpPr>
          <p:cNvPr id="7" name="직사각형 6"/>
          <p:cNvSpPr/>
          <p:nvPr/>
        </p:nvSpPr>
        <p:spPr>
          <a:xfrm>
            <a:off x="0" y="5282214"/>
            <a:ext cx="9144000" cy="1575786"/>
          </a:xfrm>
          <a:prstGeom prst="rect">
            <a:avLst/>
          </a:prstGeom>
          <a:solidFill>
            <a:srgbClr val="E84C2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p:cNvGrpSpPr/>
          <p:nvPr/>
        </p:nvGrpSpPr>
        <p:grpSpPr>
          <a:xfrm>
            <a:off x="659586" y="5247041"/>
            <a:ext cx="1524000" cy="460910"/>
            <a:chOff x="3797300" y="-20904"/>
            <a:chExt cx="1524000" cy="460910"/>
          </a:xfrm>
        </p:grpSpPr>
        <p:sp>
          <p:nvSpPr>
            <p:cNvPr id="9" name="직사각형 8"/>
            <p:cNvSpPr/>
            <p:nvPr/>
          </p:nvSpPr>
          <p:spPr>
            <a:xfrm>
              <a:off x="3797300" y="0"/>
              <a:ext cx="1524000" cy="41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73635" y="-20904"/>
              <a:ext cx="1371330" cy="460910"/>
            </a:xfrm>
            <a:prstGeom prst="rect">
              <a:avLst/>
            </a:prstGeom>
          </p:spPr>
        </p:pic>
      </p:grpSp>
      <p:sp>
        <p:nvSpPr>
          <p:cNvPr id="11" name="직사각형 10"/>
          <p:cNvSpPr/>
          <p:nvPr/>
        </p:nvSpPr>
        <p:spPr>
          <a:xfrm>
            <a:off x="0" y="0"/>
            <a:ext cx="9144000" cy="101600"/>
          </a:xfrm>
          <a:prstGeom prst="rect">
            <a:avLst/>
          </a:prstGeom>
          <a:solidFill>
            <a:srgbClr val="E84C2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Subtitle 2"/>
          <p:cNvSpPr>
            <a:spLocks noGrp="1"/>
          </p:cNvSpPr>
          <p:nvPr>
            <p:ph type="subTitle" idx="1" hasCustomPrompt="1"/>
          </p:nvPr>
        </p:nvSpPr>
        <p:spPr>
          <a:xfrm>
            <a:off x="1143000" y="2673654"/>
            <a:ext cx="6858000" cy="1655762"/>
          </a:xfrm>
          <a:prstGeom prst="rect">
            <a:avLst/>
          </a:prstGeom>
        </p:spPr>
        <p:txBody>
          <a:bodyPr>
            <a:normAutofit/>
          </a:bodyPr>
          <a:lstStyle>
            <a:lvl1pPr marL="0" indent="0" algn="ctr">
              <a:buNone/>
              <a:defRPr sz="1800">
                <a:solidFill>
                  <a:schemeClr val="tx1">
                    <a:lumMod val="50000"/>
                    <a:lumOff val="50000"/>
                  </a:schemeClr>
                </a:solidFill>
                <a:latin typeface="휴먼모음T" panose="02030504000101010101" pitchFamily="18" charset="-127"/>
                <a:ea typeface="휴먼모음T" panose="02030504000101010101" pitchFamily="18" charset="-12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dirty="0"/>
              <a:t>필요하다면 부제목을 입력해 주세요</a:t>
            </a:r>
            <a:endParaRPr lang="en-US" dirty="0"/>
          </a:p>
        </p:txBody>
      </p:sp>
      <p:sp>
        <p:nvSpPr>
          <p:cNvPr id="17" name="제목 16"/>
          <p:cNvSpPr>
            <a:spLocks noGrp="1"/>
          </p:cNvSpPr>
          <p:nvPr>
            <p:ph type="title"/>
          </p:nvPr>
        </p:nvSpPr>
        <p:spPr>
          <a:xfrm>
            <a:off x="628650" y="2028447"/>
            <a:ext cx="7886700" cy="618374"/>
          </a:xfrm>
          <a:prstGeom prst="rect">
            <a:avLst/>
          </a:prstGeom>
        </p:spPr>
        <p:txBody>
          <a:bodyPr>
            <a:normAutofit/>
          </a:bodyPr>
          <a:lstStyle>
            <a:lvl1pPr algn="ctr">
              <a:defRPr sz="2400" baseline="0">
                <a:solidFill>
                  <a:schemeClr val="tx1">
                    <a:lumMod val="75000"/>
                    <a:lumOff val="25000"/>
                  </a:schemeClr>
                </a:solidFill>
                <a:ea typeface="휴먼모음T" panose="02030504000101010101" pitchFamily="18" charset="-127"/>
              </a:defRPr>
            </a:lvl1pPr>
          </a:lstStyle>
          <a:p>
            <a:r>
              <a:rPr lang="ko-KR" altLang="en-US"/>
              <a:t>마스터 제목 스타일 편집</a:t>
            </a:r>
            <a:endParaRPr lang="ko-KR" altLang="en-US" dirty="0"/>
          </a:p>
        </p:txBody>
      </p:sp>
    </p:spTree>
    <p:extLst>
      <p:ext uri="{BB962C8B-B14F-4D97-AF65-F5344CB8AC3E}">
        <p14:creationId xmlns:p14="http://schemas.microsoft.com/office/powerpoint/2010/main" val="3373780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쪽번호">
    <p:spTree>
      <p:nvGrpSpPr>
        <p:cNvPr id="1" name=""/>
        <p:cNvGrpSpPr/>
        <p:nvPr/>
      </p:nvGrpSpPr>
      <p:grpSpPr>
        <a:xfrm>
          <a:off x="0" y="0"/>
          <a:ext cx="0" cy="0"/>
          <a:chOff x="0" y="0"/>
          <a:chExt cx="0" cy="0"/>
        </a:xfrm>
      </p:grpSpPr>
      <p:sp>
        <p:nvSpPr>
          <p:cNvPr id="7" name="직사각형 6"/>
          <p:cNvSpPr/>
          <p:nvPr/>
        </p:nvSpPr>
        <p:spPr>
          <a:xfrm>
            <a:off x="4067944" y="6505248"/>
            <a:ext cx="1008112" cy="360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 - </a:t>
            </a:r>
            <a:endParaRPr lang="ko-KR" altLang="en-US" sz="1400" dirty="0">
              <a:solidFill>
                <a:schemeClr val="tx1"/>
              </a:solidFill>
            </a:endParaRPr>
          </a:p>
        </p:txBody>
      </p:sp>
      <p:sp>
        <p:nvSpPr>
          <p:cNvPr id="8" name="슬라이드 번호 개체 틀 5"/>
          <p:cNvSpPr txBox="1">
            <a:spLocks/>
          </p:cNvSpPr>
          <p:nvPr/>
        </p:nvSpPr>
        <p:spPr>
          <a:xfrm>
            <a:off x="3501928" y="6495318"/>
            <a:ext cx="2133600" cy="365125"/>
          </a:xfrm>
          <a:prstGeom prst="rect">
            <a:avLst/>
          </a:prstGeom>
        </p:spPr>
        <p:txBody>
          <a:bodyPr vert="horz" lIns="91440" tIns="45720" rIns="91440" bIns="45720" rtlCol="0" anchor="ctr"/>
          <a:lstStyle>
            <a:defPPr>
              <a:defRPr lang="ko-KR"/>
            </a:defPPr>
            <a:lvl1pPr marL="0" algn="r" defTabSz="914400" rtl="0" eaLnBrk="1" latinLnBrk="1" hangingPunct="1">
              <a:defRPr sz="1200" kern="120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fld id="{2D15EB2C-980F-43D9-9A79-00713343B664}" type="slidenum">
              <a:rPr lang="ko-KR" altLang="en-US" smtClean="0">
                <a:solidFill>
                  <a:schemeClr val="tx1"/>
                </a:solidFill>
              </a:rPr>
              <a:pPr algn="ctr"/>
              <a:t>‹#›</a:t>
            </a:fld>
            <a:endParaRPr lang="ko-KR" altLang="en-US" dirty="0">
              <a:solidFill>
                <a:schemeClr val="tx1"/>
              </a:solidFill>
            </a:endParaRPr>
          </a:p>
        </p:txBody>
      </p:sp>
    </p:spTree>
    <p:extLst>
      <p:ext uri="{BB962C8B-B14F-4D97-AF65-F5344CB8AC3E}">
        <p14:creationId xmlns:p14="http://schemas.microsoft.com/office/powerpoint/2010/main" val="3599272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8_제목만">
    <p:bg>
      <p:bgRef idx="1001">
        <a:schemeClr val="bg1"/>
      </p:bgRef>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50F6CA1-7AA6-4A1E-90D1-73353E23A3EA}"/>
              </a:ext>
            </a:extLst>
          </p:cNvPr>
          <p:cNvSpPr>
            <a:spLocks noGrp="1"/>
          </p:cNvSpPr>
          <p:nvPr>
            <p:ph type="title" hasCustomPrompt="1"/>
          </p:nvPr>
        </p:nvSpPr>
        <p:spPr>
          <a:xfrm>
            <a:off x="95764" y="15577"/>
            <a:ext cx="6019285" cy="289717"/>
          </a:xfrm>
          <a:prstGeom prst="rect">
            <a:avLst/>
          </a:prstGeom>
        </p:spPr>
        <p:txBody>
          <a:bodyPr/>
          <a:lstStyle>
            <a:lvl1pPr>
              <a:defRPr baseline="0">
                <a:solidFill>
                  <a:srgbClr val="898889"/>
                </a:solidFill>
              </a:defRPr>
            </a:lvl1pPr>
          </a:lstStyle>
          <a:p>
            <a:r>
              <a:rPr lang="ko-KR" altLang="en-US" dirty="0"/>
              <a:t>대단원 </a:t>
            </a:r>
            <a:r>
              <a:rPr lang="en-US" altLang="ko-KR" dirty="0"/>
              <a:t>ex) 1. Introduction</a:t>
            </a:r>
            <a:endParaRPr lang="en-US" dirty="0"/>
          </a:p>
        </p:txBody>
      </p:sp>
      <p:grpSp>
        <p:nvGrpSpPr>
          <p:cNvPr id="16" name="그룹 15">
            <a:extLst>
              <a:ext uri="{FF2B5EF4-FFF2-40B4-BE49-F238E27FC236}">
                <a16:creationId xmlns:a16="http://schemas.microsoft.com/office/drawing/2014/main" id="{5C78F480-3765-4BE8-AE10-D948F6CFF91B}"/>
              </a:ext>
            </a:extLst>
          </p:cNvPr>
          <p:cNvGrpSpPr/>
          <p:nvPr userDrawn="1"/>
        </p:nvGrpSpPr>
        <p:grpSpPr>
          <a:xfrm>
            <a:off x="0" y="326369"/>
            <a:ext cx="8911088" cy="342628"/>
            <a:chOff x="0" y="213084"/>
            <a:chExt cx="8911088" cy="342628"/>
          </a:xfrm>
        </p:grpSpPr>
        <p:cxnSp>
          <p:nvCxnSpPr>
            <p:cNvPr id="17" name="직선 연결선 16">
              <a:extLst>
                <a:ext uri="{FF2B5EF4-FFF2-40B4-BE49-F238E27FC236}">
                  <a16:creationId xmlns:a16="http://schemas.microsoft.com/office/drawing/2014/main" id="{478CD234-7A98-4089-9CC7-B1DB32C5F5F4}"/>
                </a:ext>
              </a:extLst>
            </p:cNvPr>
            <p:cNvCxnSpPr/>
            <p:nvPr/>
          </p:nvCxnSpPr>
          <p:spPr>
            <a:xfrm>
              <a:off x="0" y="548569"/>
              <a:ext cx="8895214" cy="0"/>
            </a:xfrm>
            <a:prstGeom prst="line">
              <a:avLst/>
            </a:prstGeom>
            <a:ln w="28575">
              <a:solidFill>
                <a:srgbClr val="E84C2E"/>
              </a:solidFill>
            </a:ln>
          </p:spPr>
          <p:style>
            <a:lnRef idx="1">
              <a:schemeClr val="accent1"/>
            </a:lnRef>
            <a:fillRef idx="0">
              <a:schemeClr val="accent1"/>
            </a:fillRef>
            <a:effectRef idx="0">
              <a:schemeClr val="accent1"/>
            </a:effectRef>
            <a:fontRef idx="minor">
              <a:schemeClr val="tx1"/>
            </a:fontRef>
          </p:style>
        </p:cxnSp>
        <p:pic>
          <p:nvPicPr>
            <p:cNvPr id="18" name="그림 17">
              <a:extLst>
                <a:ext uri="{FF2B5EF4-FFF2-40B4-BE49-F238E27FC236}">
                  <a16:creationId xmlns:a16="http://schemas.microsoft.com/office/drawing/2014/main" id="{8069B383-7BF8-4353-9CCA-A9B986B3E3C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67916" b="26335"/>
            <a:stretch/>
          </p:blipFill>
          <p:spPr>
            <a:xfrm>
              <a:off x="8467102" y="213084"/>
              <a:ext cx="443986" cy="342628"/>
            </a:xfrm>
            <a:prstGeom prst="rect">
              <a:avLst/>
            </a:prstGeom>
          </p:spPr>
        </p:pic>
      </p:grpSp>
      <p:sp>
        <p:nvSpPr>
          <p:cNvPr id="19" name="텍스트 개체 틀 3">
            <a:extLst>
              <a:ext uri="{FF2B5EF4-FFF2-40B4-BE49-F238E27FC236}">
                <a16:creationId xmlns:a16="http://schemas.microsoft.com/office/drawing/2014/main" id="{F6F12167-B898-4198-B1FB-C74EC26B2528}"/>
              </a:ext>
            </a:extLst>
          </p:cNvPr>
          <p:cNvSpPr>
            <a:spLocks noGrp="1"/>
          </p:cNvSpPr>
          <p:nvPr>
            <p:ph type="body" sz="quarter" idx="18" hasCustomPrompt="1"/>
          </p:nvPr>
        </p:nvSpPr>
        <p:spPr>
          <a:xfrm>
            <a:off x="95764" y="304703"/>
            <a:ext cx="7511536" cy="345363"/>
          </a:xfrm>
          <a:prstGeom prst="rect">
            <a:avLst/>
          </a:prstGeom>
        </p:spPr>
        <p:txBody>
          <a:bodyPr/>
          <a:lstStyle>
            <a:lvl1pPr marL="0" indent="0">
              <a:buNone/>
              <a:defRPr sz="2000" b="1" baseline="0">
                <a:solidFill>
                  <a:srgbClr val="E84C2E"/>
                </a:solidFill>
              </a:defRPr>
            </a:lvl1pPr>
            <a:lvl2pPr>
              <a:defRPr sz="2400">
                <a:solidFill>
                  <a:srgbClr val="E84C2E"/>
                </a:solidFill>
              </a:defRPr>
            </a:lvl2pPr>
            <a:lvl3pPr>
              <a:defRPr sz="2400">
                <a:solidFill>
                  <a:srgbClr val="E84C2E"/>
                </a:solidFill>
              </a:defRPr>
            </a:lvl3pPr>
            <a:lvl4pPr>
              <a:defRPr sz="2400">
                <a:solidFill>
                  <a:srgbClr val="E84C2E"/>
                </a:solidFill>
              </a:defRPr>
            </a:lvl4pPr>
            <a:lvl5pPr>
              <a:defRPr sz="2400">
                <a:solidFill>
                  <a:srgbClr val="E84C2E"/>
                </a:solidFill>
              </a:defRPr>
            </a:lvl5pPr>
          </a:lstStyle>
          <a:p>
            <a:pPr lvl="0"/>
            <a:r>
              <a:rPr lang="ko-KR" altLang="en-US" b="0" dirty="0"/>
              <a:t>소단원 </a:t>
            </a:r>
            <a:r>
              <a:rPr lang="en-US" altLang="ko-KR" b="0" dirty="0"/>
              <a:t>ex) 1.1 Research Background</a:t>
            </a:r>
            <a:endParaRPr lang="ko-KR" altLang="en-US" dirty="0"/>
          </a:p>
        </p:txBody>
      </p:sp>
      <p:sp>
        <p:nvSpPr>
          <p:cNvPr id="20" name="내용 개체 틀 20">
            <a:extLst>
              <a:ext uri="{FF2B5EF4-FFF2-40B4-BE49-F238E27FC236}">
                <a16:creationId xmlns:a16="http://schemas.microsoft.com/office/drawing/2014/main" id="{E902ED69-000B-46D8-A222-F92060A2340D}"/>
              </a:ext>
            </a:extLst>
          </p:cNvPr>
          <p:cNvSpPr>
            <a:spLocks noGrp="1"/>
          </p:cNvSpPr>
          <p:nvPr>
            <p:ph sz="quarter" idx="19"/>
          </p:nvPr>
        </p:nvSpPr>
        <p:spPr>
          <a:xfrm>
            <a:off x="238125" y="856736"/>
            <a:ext cx="8667750" cy="5323634"/>
          </a:xfrm>
          <a:prstGeom prst="rect">
            <a:avLst/>
          </a:prstGeom>
        </p:spPr>
        <p:txBody>
          <a:bodyPr/>
          <a:lstStyle>
            <a:lvl1pPr marL="0" indent="0" algn="l" defTabSz="914400" rtl="0" eaLnBrk="1" latinLnBrk="0" hangingPunct="1">
              <a:lnSpc>
                <a:spcPct val="150000"/>
              </a:lnSpc>
              <a:buClr>
                <a:schemeClr val="bg1"/>
              </a:buClr>
              <a:buSzPct val="99000"/>
              <a:defRPr lang="ko-KR" altLang="en-US" sz="1800" b="1" i="0" kern="1200" baseline="0" dirty="0" smtClean="0">
                <a:solidFill>
                  <a:schemeClr val="tx1"/>
                </a:solidFill>
                <a:latin typeface="+mn-lt"/>
                <a:ea typeface="+mn-ea"/>
                <a:cs typeface="+mn-cs"/>
              </a:defRPr>
            </a:lvl1pPr>
            <a:lvl2pPr algn="l" defTabSz="914400" rtl="0" eaLnBrk="1" latinLnBrk="0" hangingPunct="1">
              <a:lnSpc>
                <a:spcPct val="150000"/>
              </a:lnSpc>
              <a:defRPr lang="ko-KR" altLang="en-US" sz="1600" b="1" i="0" kern="1200" baseline="0" dirty="0" smtClean="0">
                <a:solidFill>
                  <a:schemeClr val="tx1"/>
                </a:solidFill>
                <a:latin typeface="+mn-lt"/>
                <a:ea typeface="+mn-ea"/>
                <a:cs typeface="+mn-cs"/>
              </a:defRPr>
            </a:lvl2pPr>
            <a:lvl3pPr marL="542925" indent="-180975" algn="l" defTabSz="914400" rtl="0" eaLnBrk="1" latinLnBrk="0" hangingPunct="1">
              <a:lnSpc>
                <a:spcPct val="150000"/>
              </a:lnSpc>
              <a:buFont typeface="Wingdings" panose="05000000000000000000" pitchFamily="2" charset="2"/>
              <a:buChar char="§"/>
              <a:defRPr lang="ko-KR" altLang="en-US" sz="1400" b="0" i="0" kern="1200" baseline="0" dirty="0" smtClean="0">
                <a:solidFill>
                  <a:schemeClr val="tx1"/>
                </a:solidFill>
                <a:latin typeface="+mn-lt"/>
                <a:ea typeface="+mn-ea"/>
                <a:cs typeface="+mn-cs"/>
              </a:defRPr>
            </a:lvl3pPr>
            <a:lvl4pPr marL="715963" indent="-85725" algn="l" defTabSz="914400" rtl="0" eaLnBrk="1" latinLnBrk="0" hangingPunct="1">
              <a:lnSpc>
                <a:spcPct val="150000"/>
              </a:lnSpc>
              <a:buClr>
                <a:schemeClr val="tx1"/>
              </a:buClr>
              <a:buFont typeface="Calibri" panose="020F0502020204030204" pitchFamily="34" charset="0"/>
              <a:buChar char="-"/>
              <a:defRPr lang="en-US" altLang="ko-KR" sz="1200" b="0" i="0" kern="1200" baseline="0" dirty="0" smtClean="0">
                <a:solidFill>
                  <a:schemeClr val="tx1"/>
                </a:solidFill>
                <a:latin typeface="+mn-lt"/>
                <a:ea typeface="+mn-ea"/>
                <a:cs typeface="+mn-cs"/>
              </a:defRPr>
            </a:lvl4pPr>
            <a:lvl5pPr marL="1828800" indent="0">
              <a:buNone/>
              <a:defRPr/>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p:txBody>
      </p:sp>
    </p:spTree>
    <p:extLst>
      <p:ext uri="{BB962C8B-B14F-4D97-AF65-F5344CB8AC3E}">
        <p14:creationId xmlns:p14="http://schemas.microsoft.com/office/powerpoint/2010/main" val="1580327578"/>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제목 및 내용">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615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목차">
    <p:spTree>
      <p:nvGrpSpPr>
        <p:cNvPr id="1" name=""/>
        <p:cNvGrpSpPr/>
        <p:nvPr/>
      </p:nvGrpSpPr>
      <p:grpSpPr>
        <a:xfrm>
          <a:off x="0" y="0"/>
          <a:ext cx="0" cy="0"/>
          <a:chOff x="0" y="0"/>
          <a:chExt cx="0" cy="0"/>
        </a:xfrm>
      </p:grpSpPr>
      <p:sp>
        <p:nvSpPr>
          <p:cNvPr id="6" name="직사각형 5"/>
          <p:cNvSpPr/>
          <p:nvPr/>
        </p:nvSpPr>
        <p:spPr>
          <a:xfrm>
            <a:off x="0" y="0"/>
            <a:ext cx="2123804" cy="6858000"/>
          </a:xfrm>
          <a:prstGeom prst="rect">
            <a:avLst/>
          </a:prstGeom>
          <a:solidFill>
            <a:srgbClr val="E84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200995" y="2936016"/>
            <a:ext cx="1738425" cy="461665"/>
          </a:xfrm>
          <a:prstGeom prst="rect">
            <a:avLst/>
          </a:prstGeom>
          <a:noFill/>
        </p:spPr>
        <p:txBody>
          <a:bodyPr wrap="none" rtlCol="0">
            <a:spAutoFit/>
          </a:bodyPr>
          <a:lstStyle/>
          <a:p>
            <a:r>
              <a:rPr lang="en-US" altLang="ko-KR" sz="2400" dirty="0">
                <a:solidFill>
                  <a:schemeClr val="bg1"/>
                </a:solidFill>
                <a:latin typeface="+mn-ea"/>
                <a:ea typeface="+mn-ea"/>
                <a:cs typeface="Arial" panose="020B0604020202020204" pitchFamily="34" charset="0"/>
              </a:rPr>
              <a:t>CONTENTS</a:t>
            </a:r>
            <a:endParaRPr lang="ko-KR" altLang="en-US" sz="2400" dirty="0">
              <a:solidFill>
                <a:schemeClr val="bg1"/>
              </a:solidFill>
              <a:latin typeface="+mn-ea"/>
              <a:ea typeface="+mn-ea"/>
              <a:cs typeface="Arial" panose="020B0604020202020204" pitchFamily="34" charset="0"/>
            </a:endParaRPr>
          </a:p>
        </p:txBody>
      </p:sp>
      <p:cxnSp>
        <p:nvCxnSpPr>
          <p:cNvPr id="9" name="직선 연결선 8"/>
          <p:cNvCxnSpPr/>
          <p:nvPr/>
        </p:nvCxnSpPr>
        <p:spPr>
          <a:xfrm>
            <a:off x="353966" y="3429000"/>
            <a:ext cx="1432483" cy="0"/>
          </a:xfrm>
          <a:prstGeom prst="line">
            <a:avLst/>
          </a:prstGeom>
          <a:ln w="28575">
            <a:gradFill>
              <a:gsLst>
                <a:gs pos="0">
                  <a:schemeClr val="accent1">
                    <a:lumMod val="5000"/>
                    <a:lumOff val="95000"/>
                    <a:alpha val="0"/>
                  </a:schemeClr>
                </a:gs>
                <a:gs pos="30000">
                  <a:schemeClr val="bg1"/>
                </a:gs>
                <a:gs pos="70000">
                  <a:schemeClr val="bg1"/>
                </a:gs>
                <a:gs pos="50000">
                  <a:schemeClr val="bg1"/>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7" name="텍스트 개체 틀 16"/>
          <p:cNvSpPr>
            <a:spLocks noGrp="1"/>
          </p:cNvSpPr>
          <p:nvPr>
            <p:ph type="body" sz="quarter" idx="10" hasCustomPrompt="1"/>
          </p:nvPr>
        </p:nvSpPr>
        <p:spPr>
          <a:xfrm>
            <a:off x="3190875" y="304800"/>
            <a:ext cx="695054" cy="535716"/>
          </a:xfrm>
          <a:prstGeom prst="rect">
            <a:avLst/>
          </a:prstGeom>
        </p:spPr>
        <p:txBody>
          <a:bodyPr/>
          <a:lstStyle>
            <a:lvl1pPr marL="0" indent="0" algn="ctr" defTabSz="914400" rtl="0" eaLnBrk="1" latinLnBrk="1" hangingPunct="1">
              <a:buFontTx/>
              <a:buNone/>
              <a:defRPr lang="ko-KR" altLang="en-US" sz="3600" b="1" kern="1200" dirty="0">
                <a:solidFill>
                  <a:srgbClr val="E84C2E"/>
                </a:solidFill>
                <a:latin typeface="+mn-lt"/>
                <a:ea typeface="+mn-ea"/>
                <a:cs typeface="+mn-cs"/>
              </a:defRPr>
            </a:lvl1pPr>
          </a:lstStyle>
          <a:p>
            <a:pPr lvl="0"/>
            <a:r>
              <a:rPr lang="en-US" altLang="ko-KR" dirty="0"/>
              <a:t>01</a:t>
            </a:r>
            <a:endParaRPr lang="ko-KR" altLang="en-US" dirty="0"/>
          </a:p>
        </p:txBody>
      </p:sp>
      <p:sp>
        <p:nvSpPr>
          <p:cNvPr id="19" name="텍스트 개체 틀 16"/>
          <p:cNvSpPr>
            <a:spLocks noGrp="1"/>
          </p:cNvSpPr>
          <p:nvPr>
            <p:ph type="body" sz="quarter" idx="11" hasCustomPrompt="1"/>
          </p:nvPr>
        </p:nvSpPr>
        <p:spPr>
          <a:xfrm>
            <a:off x="3947300" y="504824"/>
            <a:ext cx="2834500" cy="335691"/>
          </a:xfrm>
          <a:prstGeom prst="rect">
            <a:avLst/>
          </a:prstGeom>
        </p:spPr>
        <p:txBody>
          <a:bodyPr/>
          <a:lstStyle>
            <a:lvl1pPr marL="0" indent="0" algn="l" defTabSz="914400" rtl="0" eaLnBrk="1" latinLnBrk="1" hangingPunct="1">
              <a:buFontTx/>
              <a:buNone/>
              <a:defRPr lang="ko-KR" altLang="en-US" sz="2000" b="1" kern="1200" baseline="0" dirty="0">
                <a:solidFill>
                  <a:schemeClr val="tx1"/>
                </a:solidFill>
                <a:latin typeface="+mn-lt"/>
                <a:ea typeface="+mn-ea"/>
                <a:cs typeface="+mn-cs"/>
              </a:defRPr>
            </a:lvl1pPr>
          </a:lstStyle>
          <a:p>
            <a:pPr lvl="0"/>
            <a:r>
              <a:rPr lang="en-US" altLang="ko-KR" dirty="0"/>
              <a:t>Introduction</a:t>
            </a:r>
            <a:endParaRPr lang="ko-KR" altLang="en-US" dirty="0"/>
          </a:p>
        </p:txBody>
      </p:sp>
      <p:sp>
        <p:nvSpPr>
          <p:cNvPr id="20" name="텍스트 개체 틀 16"/>
          <p:cNvSpPr>
            <a:spLocks noGrp="1"/>
          </p:cNvSpPr>
          <p:nvPr>
            <p:ph type="body" sz="quarter" idx="12" hasCustomPrompt="1"/>
          </p:nvPr>
        </p:nvSpPr>
        <p:spPr>
          <a:xfrm>
            <a:off x="3947299" y="966489"/>
            <a:ext cx="4186535" cy="1243311"/>
          </a:xfrm>
          <a:prstGeom prst="rect">
            <a:avLst/>
          </a:prstGeom>
        </p:spPr>
        <p:txBody>
          <a:bodyPr/>
          <a:lstStyle>
            <a:lvl1pPr marL="0" indent="0" algn="l" defTabSz="914400" rtl="0" eaLnBrk="1" latinLnBrk="1" hangingPunct="1">
              <a:lnSpc>
                <a:spcPct val="70000"/>
              </a:lnSpc>
              <a:buFontTx/>
              <a:buNone/>
              <a:defRPr lang="ko-KR" altLang="en-US" sz="1600" b="0" i="0" kern="1200" baseline="0" dirty="0">
                <a:solidFill>
                  <a:schemeClr val="tx1"/>
                </a:solidFill>
                <a:latin typeface="+mn-lt"/>
                <a:ea typeface="+mn-ea"/>
                <a:cs typeface="+mn-cs"/>
              </a:defRPr>
            </a:lvl1pPr>
          </a:lstStyle>
          <a:p>
            <a:pPr lvl="0"/>
            <a:r>
              <a:rPr lang="en-US" altLang="ko-KR" dirty="0"/>
              <a:t>1.1   Research Background</a:t>
            </a:r>
          </a:p>
          <a:p>
            <a:pPr lvl="0"/>
            <a:r>
              <a:rPr lang="en-US" altLang="ko-KR" dirty="0"/>
              <a:t>1.2   Problem Statement</a:t>
            </a:r>
          </a:p>
          <a:p>
            <a:pPr lvl="0"/>
            <a:r>
              <a:rPr lang="en-US" altLang="ko-KR" dirty="0"/>
              <a:t>1.3   Research Objectives &amp; Scope</a:t>
            </a:r>
          </a:p>
          <a:p>
            <a:pPr lvl="0"/>
            <a:r>
              <a:rPr lang="en-US" altLang="ko-KR" dirty="0"/>
              <a:t>1.4   Research Process</a:t>
            </a:r>
          </a:p>
        </p:txBody>
      </p:sp>
      <p:sp>
        <p:nvSpPr>
          <p:cNvPr id="22" name="텍스트 개체 틀 16"/>
          <p:cNvSpPr>
            <a:spLocks noGrp="1"/>
          </p:cNvSpPr>
          <p:nvPr>
            <p:ph type="body" sz="quarter" idx="13" hasCustomPrompt="1"/>
          </p:nvPr>
        </p:nvSpPr>
        <p:spPr>
          <a:xfrm>
            <a:off x="3190875" y="2274327"/>
            <a:ext cx="695054" cy="535716"/>
          </a:xfrm>
          <a:prstGeom prst="rect">
            <a:avLst/>
          </a:prstGeom>
        </p:spPr>
        <p:txBody>
          <a:bodyPr/>
          <a:lstStyle>
            <a:lvl1pPr marL="0" indent="0" algn="ctr" defTabSz="914400" rtl="0" eaLnBrk="1" latinLnBrk="1" hangingPunct="1">
              <a:buFontTx/>
              <a:buNone/>
              <a:defRPr lang="ko-KR" altLang="en-US" sz="3600" b="1" kern="1200" dirty="0">
                <a:solidFill>
                  <a:srgbClr val="E84C2E"/>
                </a:solidFill>
                <a:latin typeface="+mn-lt"/>
                <a:ea typeface="+mn-ea"/>
                <a:cs typeface="+mn-cs"/>
              </a:defRPr>
            </a:lvl1pPr>
          </a:lstStyle>
          <a:p>
            <a:pPr lvl="0"/>
            <a:r>
              <a:rPr lang="en-US" altLang="ko-KR" dirty="0"/>
              <a:t>02</a:t>
            </a:r>
            <a:endParaRPr lang="ko-KR" altLang="en-US" dirty="0"/>
          </a:p>
        </p:txBody>
      </p:sp>
      <p:sp>
        <p:nvSpPr>
          <p:cNvPr id="24" name="텍스트 개체 틀 16"/>
          <p:cNvSpPr>
            <a:spLocks noGrp="1"/>
          </p:cNvSpPr>
          <p:nvPr>
            <p:ph type="body" sz="quarter" idx="14" hasCustomPrompt="1"/>
          </p:nvPr>
        </p:nvSpPr>
        <p:spPr>
          <a:xfrm>
            <a:off x="3947300" y="2474351"/>
            <a:ext cx="2834500" cy="335691"/>
          </a:xfrm>
          <a:prstGeom prst="rect">
            <a:avLst/>
          </a:prstGeom>
        </p:spPr>
        <p:txBody>
          <a:bodyPr/>
          <a:lstStyle>
            <a:lvl1pPr marL="0" indent="0" algn="l" defTabSz="914400" rtl="0" eaLnBrk="1" latinLnBrk="1" hangingPunct="1">
              <a:buFontTx/>
              <a:buNone/>
              <a:defRPr lang="ko-KR" altLang="en-US" sz="2000" b="1" kern="1200" baseline="0" dirty="0">
                <a:solidFill>
                  <a:schemeClr val="tx1"/>
                </a:solidFill>
                <a:latin typeface="+mn-lt"/>
                <a:ea typeface="+mn-ea"/>
                <a:cs typeface="+mn-cs"/>
              </a:defRPr>
            </a:lvl1pPr>
          </a:lstStyle>
          <a:p>
            <a:pPr lvl="0"/>
            <a:r>
              <a:rPr lang="en-US" altLang="ko-KR" dirty="0"/>
              <a:t>Research Process</a:t>
            </a:r>
            <a:endParaRPr lang="ko-KR" altLang="en-US" dirty="0"/>
          </a:p>
        </p:txBody>
      </p:sp>
      <p:sp>
        <p:nvSpPr>
          <p:cNvPr id="25" name="텍스트 개체 틀 16"/>
          <p:cNvSpPr>
            <a:spLocks noGrp="1"/>
          </p:cNvSpPr>
          <p:nvPr>
            <p:ph type="body" sz="quarter" idx="15" hasCustomPrompt="1"/>
          </p:nvPr>
        </p:nvSpPr>
        <p:spPr>
          <a:xfrm>
            <a:off x="3947299" y="2936016"/>
            <a:ext cx="4186535" cy="1243311"/>
          </a:xfrm>
          <a:prstGeom prst="rect">
            <a:avLst/>
          </a:prstGeom>
        </p:spPr>
        <p:txBody>
          <a:bodyPr/>
          <a:lstStyle>
            <a:lvl1pPr marL="0" indent="0" algn="l" defTabSz="914400" rtl="0" eaLnBrk="1" latinLnBrk="1" hangingPunct="1">
              <a:lnSpc>
                <a:spcPct val="70000"/>
              </a:lnSpc>
              <a:buFontTx/>
              <a:buNone/>
              <a:defRPr lang="ko-KR" altLang="en-US" sz="1600" b="0" i="0" kern="1200" baseline="0" dirty="0">
                <a:solidFill>
                  <a:schemeClr val="tx1"/>
                </a:solidFill>
                <a:latin typeface="+mn-lt"/>
                <a:ea typeface="+mn-ea"/>
                <a:cs typeface="+mn-cs"/>
              </a:defRPr>
            </a:lvl1pPr>
          </a:lstStyle>
          <a:p>
            <a:pPr lvl="0"/>
            <a:r>
              <a:rPr lang="en-US" altLang="ko-KR" dirty="0"/>
              <a:t>2.1   Process 1</a:t>
            </a:r>
          </a:p>
          <a:p>
            <a:pPr lvl="0"/>
            <a:r>
              <a:rPr lang="en-US" altLang="ko-KR" dirty="0"/>
              <a:t>2.2   Process 2</a:t>
            </a:r>
          </a:p>
          <a:p>
            <a:pPr lvl="0"/>
            <a:r>
              <a:rPr lang="en-US" altLang="ko-KR" dirty="0"/>
              <a:t>2.3   Process 3</a:t>
            </a:r>
          </a:p>
        </p:txBody>
      </p:sp>
      <p:sp>
        <p:nvSpPr>
          <p:cNvPr id="26" name="텍스트 개체 틀 16"/>
          <p:cNvSpPr>
            <a:spLocks noGrp="1"/>
          </p:cNvSpPr>
          <p:nvPr>
            <p:ph type="body" sz="quarter" idx="16" hasCustomPrompt="1"/>
          </p:nvPr>
        </p:nvSpPr>
        <p:spPr>
          <a:xfrm>
            <a:off x="3190875" y="4117879"/>
            <a:ext cx="695054" cy="535716"/>
          </a:xfrm>
          <a:prstGeom prst="rect">
            <a:avLst/>
          </a:prstGeom>
        </p:spPr>
        <p:txBody>
          <a:bodyPr/>
          <a:lstStyle>
            <a:lvl1pPr marL="0" indent="0" algn="ctr" defTabSz="914400" rtl="0" eaLnBrk="1" latinLnBrk="1" hangingPunct="1">
              <a:buFontTx/>
              <a:buNone/>
              <a:defRPr lang="ko-KR" altLang="en-US" sz="3600" b="1" kern="1200" dirty="0">
                <a:solidFill>
                  <a:srgbClr val="E84C2E"/>
                </a:solidFill>
                <a:latin typeface="+mn-lt"/>
                <a:ea typeface="+mn-ea"/>
                <a:cs typeface="+mn-cs"/>
              </a:defRPr>
            </a:lvl1pPr>
          </a:lstStyle>
          <a:p>
            <a:pPr lvl="0"/>
            <a:r>
              <a:rPr lang="en-US" altLang="ko-KR" dirty="0"/>
              <a:t>03</a:t>
            </a:r>
            <a:endParaRPr lang="ko-KR" altLang="en-US" dirty="0"/>
          </a:p>
        </p:txBody>
      </p:sp>
      <p:sp>
        <p:nvSpPr>
          <p:cNvPr id="28" name="텍스트 개체 틀 16"/>
          <p:cNvSpPr>
            <a:spLocks noGrp="1"/>
          </p:cNvSpPr>
          <p:nvPr>
            <p:ph type="body" sz="quarter" idx="17" hasCustomPrompt="1"/>
          </p:nvPr>
        </p:nvSpPr>
        <p:spPr>
          <a:xfrm>
            <a:off x="3947300" y="4317903"/>
            <a:ext cx="2834500" cy="335691"/>
          </a:xfrm>
          <a:prstGeom prst="rect">
            <a:avLst/>
          </a:prstGeom>
        </p:spPr>
        <p:txBody>
          <a:bodyPr/>
          <a:lstStyle>
            <a:lvl1pPr marL="0" indent="0" algn="l" defTabSz="914400" rtl="0" eaLnBrk="1" latinLnBrk="1" hangingPunct="1">
              <a:buFontTx/>
              <a:buNone/>
              <a:defRPr lang="ko-KR" altLang="en-US" sz="2000" b="1" kern="1200" baseline="0" dirty="0">
                <a:solidFill>
                  <a:schemeClr val="tx1"/>
                </a:solidFill>
                <a:latin typeface="+mn-lt"/>
                <a:ea typeface="+mn-ea"/>
                <a:cs typeface="+mn-cs"/>
              </a:defRPr>
            </a:lvl1pPr>
          </a:lstStyle>
          <a:p>
            <a:pPr lvl="0"/>
            <a:r>
              <a:rPr lang="en-US" altLang="ko-KR" dirty="0"/>
              <a:t>Conclusions</a:t>
            </a:r>
            <a:endParaRPr lang="ko-KR" altLang="en-US" dirty="0"/>
          </a:p>
        </p:txBody>
      </p:sp>
      <p:sp>
        <p:nvSpPr>
          <p:cNvPr id="29" name="텍스트 개체 틀 16"/>
          <p:cNvSpPr>
            <a:spLocks noGrp="1"/>
          </p:cNvSpPr>
          <p:nvPr>
            <p:ph type="body" sz="quarter" idx="18" hasCustomPrompt="1"/>
          </p:nvPr>
        </p:nvSpPr>
        <p:spPr>
          <a:xfrm>
            <a:off x="3947299" y="4779568"/>
            <a:ext cx="4186535" cy="1243311"/>
          </a:xfrm>
          <a:prstGeom prst="rect">
            <a:avLst/>
          </a:prstGeom>
        </p:spPr>
        <p:txBody>
          <a:bodyPr/>
          <a:lstStyle>
            <a:lvl1pPr marL="0" indent="0" algn="l" defTabSz="914400" rtl="0" eaLnBrk="1" latinLnBrk="1" hangingPunct="1">
              <a:lnSpc>
                <a:spcPct val="70000"/>
              </a:lnSpc>
              <a:buFontTx/>
              <a:buNone/>
              <a:defRPr lang="ko-KR" altLang="en-US" sz="1600" b="0" i="0" kern="1200" baseline="0" dirty="0">
                <a:solidFill>
                  <a:schemeClr val="tx1"/>
                </a:solidFill>
                <a:latin typeface="+mn-lt"/>
                <a:ea typeface="+mn-ea"/>
                <a:cs typeface="+mn-cs"/>
              </a:defRPr>
            </a:lvl1pPr>
          </a:lstStyle>
          <a:p>
            <a:pPr lvl="0"/>
            <a:r>
              <a:rPr lang="en-US" altLang="ko-KR" dirty="0"/>
              <a:t>3.1   Summary</a:t>
            </a:r>
          </a:p>
          <a:p>
            <a:pPr lvl="0"/>
            <a:r>
              <a:rPr lang="en-US" altLang="ko-KR" dirty="0"/>
              <a:t>3.2   Expected Contributions</a:t>
            </a:r>
          </a:p>
          <a:p>
            <a:pPr lvl="0"/>
            <a:r>
              <a:rPr lang="en-US" altLang="ko-KR" dirty="0"/>
              <a:t>3.3   Further Study</a:t>
            </a:r>
          </a:p>
        </p:txBody>
      </p:sp>
      <p:pic>
        <p:nvPicPr>
          <p:cNvPr id="21" name="그림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33835" y="-21850"/>
            <a:ext cx="1019690" cy="342723"/>
          </a:xfrm>
          <a:prstGeom prst="rect">
            <a:avLst/>
          </a:prstGeom>
        </p:spPr>
      </p:pic>
    </p:spTree>
    <p:extLst>
      <p:ext uri="{BB962C8B-B14F-4D97-AF65-F5344CB8AC3E}">
        <p14:creationId xmlns:p14="http://schemas.microsoft.com/office/powerpoint/2010/main" val="293306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단원 구분">
    <p:spTree>
      <p:nvGrpSpPr>
        <p:cNvPr id="1" name=""/>
        <p:cNvGrpSpPr/>
        <p:nvPr/>
      </p:nvGrpSpPr>
      <p:grpSpPr>
        <a:xfrm>
          <a:off x="0" y="0"/>
          <a:ext cx="0" cy="0"/>
          <a:chOff x="0" y="0"/>
          <a:chExt cx="0" cy="0"/>
        </a:xfrm>
      </p:grpSpPr>
      <p:sp>
        <p:nvSpPr>
          <p:cNvPr id="7" name="텍스트 개체 틀 6"/>
          <p:cNvSpPr>
            <a:spLocks noGrp="1"/>
          </p:cNvSpPr>
          <p:nvPr>
            <p:ph type="body" sz="quarter" idx="10" hasCustomPrompt="1"/>
          </p:nvPr>
        </p:nvSpPr>
        <p:spPr>
          <a:xfrm>
            <a:off x="1584387" y="2969599"/>
            <a:ext cx="4762439" cy="1768565"/>
          </a:xfrm>
          <a:prstGeom prst="rect">
            <a:avLst/>
          </a:prstGeom>
        </p:spPr>
        <p:txBody>
          <a:bodyPr>
            <a:noAutofit/>
          </a:bodyPr>
          <a:lstStyle>
            <a:lvl1pPr marL="0" indent="0">
              <a:buNone/>
              <a:defRPr lang="ko-KR" altLang="en-US" sz="1600" kern="1200" baseline="0" dirty="0" smtClean="0">
                <a:solidFill>
                  <a:schemeClr val="tx1"/>
                </a:solidFill>
                <a:latin typeface="+mn-lt"/>
                <a:ea typeface="+mn-ea"/>
                <a:cs typeface="+mn-cs"/>
              </a:defRPr>
            </a:lvl1pPr>
            <a:lvl2pPr>
              <a:defRPr lang="ko-KR" altLang="en-US" sz="1600" kern="1200" dirty="0" smtClean="0">
                <a:solidFill>
                  <a:schemeClr val="tx1"/>
                </a:solidFill>
                <a:latin typeface="+mn-lt"/>
                <a:ea typeface="+mn-ea"/>
                <a:cs typeface="+mn-cs"/>
              </a:defRPr>
            </a:lvl2pPr>
            <a:lvl3pPr>
              <a:defRPr lang="ko-KR" altLang="en-US" sz="1600" kern="1200" dirty="0" smtClean="0">
                <a:solidFill>
                  <a:schemeClr val="tx1"/>
                </a:solidFill>
                <a:latin typeface="+mn-lt"/>
                <a:ea typeface="+mn-ea"/>
                <a:cs typeface="+mn-cs"/>
              </a:defRPr>
            </a:lvl3pPr>
            <a:lvl4pPr>
              <a:defRPr lang="ko-KR" altLang="en-US" sz="1600" kern="1200" dirty="0" smtClean="0">
                <a:solidFill>
                  <a:schemeClr val="tx1"/>
                </a:solidFill>
                <a:latin typeface="+mn-lt"/>
                <a:ea typeface="+mn-ea"/>
                <a:cs typeface="+mn-cs"/>
              </a:defRPr>
            </a:lvl4pPr>
            <a:lvl5pPr>
              <a:defRPr lang="ko-KR" altLang="en-US" sz="1600" kern="1200" dirty="0">
                <a:solidFill>
                  <a:schemeClr val="tx1"/>
                </a:solidFill>
                <a:latin typeface="+mn-lt"/>
                <a:ea typeface="+mn-ea"/>
                <a:cs typeface="+mn-cs"/>
              </a:defRPr>
            </a:lvl5pPr>
          </a:lstStyle>
          <a:p>
            <a:r>
              <a:rPr lang="en-US" altLang="ko-KR" sz="1600" dirty="0"/>
              <a:t>1.1   Research Background</a:t>
            </a:r>
          </a:p>
          <a:p>
            <a:r>
              <a:rPr lang="en-US" altLang="ko-KR" sz="1600" dirty="0"/>
              <a:t>1.2   Problem Statement</a:t>
            </a:r>
          </a:p>
          <a:p>
            <a:r>
              <a:rPr lang="en-US" altLang="ko-KR" sz="1600" dirty="0"/>
              <a:t>1.3   Research Objectives &amp; Scope</a:t>
            </a:r>
          </a:p>
          <a:p>
            <a:r>
              <a:rPr lang="en-US" altLang="ko-KR" sz="1600" dirty="0"/>
              <a:t>1.4</a:t>
            </a:r>
            <a:r>
              <a:rPr lang="ko-KR" altLang="en-US" sz="1600" dirty="0"/>
              <a:t>   </a:t>
            </a:r>
            <a:r>
              <a:rPr lang="en-US" altLang="ko-KR" sz="1600" dirty="0"/>
              <a:t>Research Process</a:t>
            </a:r>
          </a:p>
          <a:p>
            <a:pPr lvl="0"/>
            <a:endParaRPr lang="ko-KR" altLang="en-US" dirty="0"/>
          </a:p>
        </p:txBody>
      </p:sp>
      <p:cxnSp>
        <p:nvCxnSpPr>
          <p:cNvPr id="11" name="직선 연결선 10"/>
          <p:cNvCxnSpPr/>
          <p:nvPr/>
        </p:nvCxnSpPr>
        <p:spPr>
          <a:xfrm>
            <a:off x="1584387" y="2838215"/>
            <a:ext cx="7205817" cy="0"/>
          </a:xfrm>
          <a:prstGeom prst="line">
            <a:avLst/>
          </a:prstGeom>
          <a:ln w="28575">
            <a:gradFill>
              <a:gsLst>
                <a:gs pos="70000">
                  <a:srgbClr val="EE7C66"/>
                </a:gs>
                <a:gs pos="50000">
                  <a:srgbClr val="E84C2E"/>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6" name="텍스트 개체 틀 14"/>
          <p:cNvSpPr>
            <a:spLocks noGrp="1"/>
          </p:cNvSpPr>
          <p:nvPr>
            <p:ph type="body" sz="quarter" idx="11" hasCustomPrompt="1"/>
          </p:nvPr>
        </p:nvSpPr>
        <p:spPr>
          <a:xfrm>
            <a:off x="1534897" y="2252105"/>
            <a:ext cx="7990996" cy="914400"/>
          </a:xfrm>
          <a:prstGeom prst="rect">
            <a:avLst/>
          </a:prstGeom>
        </p:spPr>
        <p:txBody>
          <a:bodyPr>
            <a:noAutofit/>
          </a:bodyPr>
          <a:lstStyle>
            <a:lvl1pPr marL="0" marR="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lang="ko-KR" altLang="en-US" sz="4000" b="1" kern="1200" dirty="0" smtClean="0">
                <a:solidFill>
                  <a:schemeClr val="tx1"/>
                </a:solidFill>
                <a:latin typeface="+mn-lt"/>
                <a:ea typeface="+mn-ea"/>
                <a:cs typeface="+mn-cs"/>
              </a:defRPr>
            </a:lvl1pPr>
            <a:lvl2pPr>
              <a:defRPr lang="ko-KR" altLang="en-US" sz="4000" b="1" kern="1200" dirty="0" smtClean="0">
                <a:solidFill>
                  <a:schemeClr val="tx1"/>
                </a:solidFill>
                <a:latin typeface="+mn-lt"/>
                <a:ea typeface="+mn-ea"/>
                <a:cs typeface="+mn-cs"/>
              </a:defRPr>
            </a:lvl2pPr>
            <a:lvl3pPr>
              <a:defRPr lang="ko-KR" altLang="en-US" sz="4000" b="1" kern="1200" dirty="0" smtClean="0">
                <a:solidFill>
                  <a:schemeClr val="tx1"/>
                </a:solidFill>
                <a:latin typeface="+mn-lt"/>
                <a:ea typeface="+mn-ea"/>
                <a:cs typeface="+mn-cs"/>
              </a:defRPr>
            </a:lvl3pPr>
            <a:lvl4pPr>
              <a:defRPr lang="ko-KR" altLang="en-US" sz="4000" b="1" kern="1200" dirty="0" smtClean="0">
                <a:solidFill>
                  <a:schemeClr val="tx1"/>
                </a:solidFill>
                <a:latin typeface="+mn-lt"/>
                <a:ea typeface="+mn-ea"/>
                <a:cs typeface="+mn-cs"/>
              </a:defRPr>
            </a:lvl4pPr>
            <a:lvl5pPr>
              <a:defRPr lang="ko-KR" altLang="en-US" sz="4000" b="1" kern="1200" dirty="0">
                <a:solidFill>
                  <a:schemeClr val="tx1"/>
                </a:solidFill>
                <a:latin typeface="+mn-lt"/>
                <a:ea typeface="+mn-ea"/>
                <a:cs typeface="+mn-cs"/>
              </a:defRPr>
            </a:lvl5pPr>
          </a:lstStyle>
          <a:p>
            <a:pPr marL="0" marR="0" lvl="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a:pPr>
            <a:r>
              <a:rPr lang="en-US" altLang="ko-KR" sz="4000" b="1" dirty="0"/>
              <a:t>Introduction</a:t>
            </a:r>
            <a:endParaRPr lang="ko-KR" altLang="en-US" sz="4000" b="1" dirty="0"/>
          </a:p>
        </p:txBody>
      </p:sp>
      <p:sp>
        <p:nvSpPr>
          <p:cNvPr id="19" name="텍스트 개체 틀 18"/>
          <p:cNvSpPr>
            <a:spLocks noGrp="1"/>
          </p:cNvSpPr>
          <p:nvPr>
            <p:ph type="body" sz="quarter" idx="12" hasCustomPrompt="1"/>
          </p:nvPr>
        </p:nvSpPr>
        <p:spPr>
          <a:xfrm>
            <a:off x="336429" y="1526606"/>
            <a:ext cx="1061049" cy="1760058"/>
          </a:xfrm>
          <a:prstGeom prst="rect">
            <a:avLst/>
          </a:prstGeom>
        </p:spPr>
        <p:txBody>
          <a:bodyPr>
            <a:noAutofit/>
          </a:bodyPr>
          <a:lstStyle>
            <a:lvl1pPr marL="0" indent="0" algn="r">
              <a:buNone/>
              <a:defRPr lang="ko-KR" altLang="en-US" sz="13800" b="1" kern="1200" dirty="0">
                <a:solidFill>
                  <a:srgbClr val="E84C2E"/>
                </a:solidFill>
                <a:latin typeface="+mn-lt"/>
                <a:ea typeface="+mn-ea"/>
                <a:cs typeface="+mn-cs"/>
              </a:defRPr>
            </a:lvl1pPr>
            <a:lvl2pPr>
              <a:defRPr sz="13800" baseline="0"/>
            </a:lvl2pPr>
            <a:lvl3pPr>
              <a:defRPr sz="13800" baseline="0"/>
            </a:lvl3pPr>
            <a:lvl4pPr>
              <a:defRPr sz="13800" baseline="0"/>
            </a:lvl4pPr>
            <a:lvl5pPr>
              <a:defRPr sz="13800" baseline="0"/>
            </a:lvl5pPr>
          </a:lstStyle>
          <a:p>
            <a:pPr lvl="0"/>
            <a:r>
              <a:rPr lang="en-US" altLang="ko-KR" dirty="0"/>
              <a:t>1</a:t>
            </a:r>
            <a:endParaRPr lang="ko-KR" altLang="en-US" dirty="0"/>
          </a:p>
        </p:txBody>
      </p:sp>
      <p:pic>
        <p:nvPicPr>
          <p:cNvPr id="8" name="그림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33835" y="-21850"/>
            <a:ext cx="1019690" cy="342723"/>
          </a:xfrm>
          <a:prstGeom prst="rect">
            <a:avLst/>
          </a:prstGeom>
        </p:spPr>
      </p:pic>
    </p:spTree>
    <p:extLst>
      <p:ext uri="{BB962C8B-B14F-4D97-AF65-F5344CB8AC3E}">
        <p14:creationId xmlns:p14="http://schemas.microsoft.com/office/powerpoint/2010/main" val="26902757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본문 #1">
    <p:spTree>
      <p:nvGrpSpPr>
        <p:cNvPr id="1" name=""/>
        <p:cNvGrpSpPr/>
        <p:nvPr/>
      </p:nvGrpSpPr>
      <p:grpSpPr>
        <a:xfrm>
          <a:off x="0" y="0"/>
          <a:ext cx="0" cy="0"/>
          <a:chOff x="0" y="0"/>
          <a:chExt cx="0" cy="0"/>
        </a:xfrm>
      </p:grpSpPr>
      <p:sp>
        <p:nvSpPr>
          <p:cNvPr id="7" name="직사각형 6"/>
          <p:cNvSpPr/>
          <p:nvPr/>
        </p:nvSpPr>
        <p:spPr>
          <a:xfrm>
            <a:off x="1" y="0"/>
            <a:ext cx="8046720" cy="320873"/>
          </a:xfrm>
          <a:prstGeom prst="rect">
            <a:avLst/>
          </a:prstGeom>
          <a:solidFill>
            <a:srgbClr val="E84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33835" y="-21850"/>
            <a:ext cx="1019690" cy="342723"/>
          </a:xfrm>
          <a:prstGeom prst="rect">
            <a:avLst/>
          </a:prstGeom>
        </p:spPr>
      </p:pic>
      <p:cxnSp>
        <p:nvCxnSpPr>
          <p:cNvPr id="9" name="직선 연결선 8"/>
          <p:cNvCxnSpPr/>
          <p:nvPr/>
        </p:nvCxnSpPr>
        <p:spPr>
          <a:xfrm flipV="1">
            <a:off x="9525" y="760020"/>
            <a:ext cx="9144000" cy="12560"/>
          </a:xfrm>
          <a:prstGeom prst="line">
            <a:avLst/>
          </a:prstGeom>
          <a:ln w="38100">
            <a:solidFill>
              <a:srgbClr val="E84C2E"/>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9525" y="15577"/>
            <a:ext cx="3463290" cy="289717"/>
          </a:xfrm>
          <a:prstGeom prst="rect">
            <a:avLst/>
          </a:prstGeom>
        </p:spPr>
        <p:txBody>
          <a:bodyPr/>
          <a:lstStyle>
            <a:lvl1pPr>
              <a:defRPr baseline="0">
                <a:solidFill>
                  <a:schemeClr val="bg1"/>
                </a:solidFill>
              </a:defRPr>
            </a:lvl1pPr>
          </a:lstStyle>
          <a:p>
            <a:r>
              <a:rPr lang="ko-KR" altLang="en-US" dirty="0"/>
              <a:t>대단원 </a:t>
            </a:r>
            <a:r>
              <a:rPr lang="en-US" altLang="ko-KR" dirty="0"/>
              <a:t>ex) </a:t>
            </a:r>
            <a:r>
              <a:rPr lang="en-US" dirty="0"/>
              <a:t>1. Introduction</a:t>
            </a:r>
          </a:p>
        </p:txBody>
      </p:sp>
      <p:cxnSp>
        <p:nvCxnSpPr>
          <p:cNvPr id="13" name="직선 연결선 12"/>
          <p:cNvCxnSpPr/>
          <p:nvPr/>
        </p:nvCxnSpPr>
        <p:spPr>
          <a:xfrm>
            <a:off x="0" y="6532496"/>
            <a:ext cx="9144000" cy="0"/>
          </a:xfrm>
          <a:prstGeom prst="line">
            <a:avLst/>
          </a:prstGeom>
          <a:ln>
            <a:solidFill>
              <a:srgbClr val="939293"/>
            </a:solidFill>
          </a:ln>
        </p:spPr>
        <p:style>
          <a:lnRef idx="1">
            <a:schemeClr val="accent1"/>
          </a:lnRef>
          <a:fillRef idx="0">
            <a:schemeClr val="accent1"/>
          </a:fillRef>
          <a:effectRef idx="0">
            <a:schemeClr val="accent1"/>
          </a:effectRef>
          <a:fontRef idx="minor">
            <a:schemeClr val="tx1"/>
          </a:fontRef>
        </p:style>
      </p:cxnSp>
      <p:sp>
        <p:nvSpPr>
          <p:cNvPr id="21" name="내용 개체 틀 20"/>
          <p:cNvSpPr>
            <a:spLocks noGrp="1"/>
          </p:cNvSpPr>
          <p:nvPr>
            <p:ph sz="quarter" idx="17"/>
          </p:nvPr>
        </p:nvSpPr>
        <p:spPr>
          <a:xfrm>
            <a:off x="238125" y="1183588"/>
            <a:ext cx="8667750" cy="5121962"/>
          </a:xfrm>
          <a:prstGeom prst="rect">
            <a:avLst/>
          </a:prstGeom>
        </p:spPr>
        <p:txBody>
          <a:bodyPr/>
          <a:lstStyle>
            <a:lvl1pPr marL="0" indent="0">
              <a:buClr>
                <a:schemeClr val="bg1"/>
              </a:buClr>
              <a:buSzPct val="99000"/>
              <a:defRPr/>
            </a:lvl1pPr>
            <a:lvl2pPr>
              <a:defRPr sz="2200"/>
            </a:lvl2pPr>
            <a:lvl3pPr marL="542925" indent="-180975">
              <a:buFont typeface="Wingdings" panose="05000000000000000000" pitchFamily="2" charset="2"/>
              <a:buChar char="§"/>
              <a:defRPr sz="1800"/>
            </a:lvl3pPr>
            <a:lvl4pPr marL="715963" indent="-85725">
              <a:buClr>
                <a:schemeClr val="tx1"/>
              </a:buClr>
              <a:buFont typeface="Calibri" panose="020F0502020204030204" pitchFamily="34" charset="0"/>
              <a:buChar char="-"/>
              <a:defRPr sz="1400"/>
            </a:lvl4pPr>
            <a:lvl5pPr marL="1828800" indent="0">
              <a:buNone/>
              <a:defRPr/>
            </a:lvl5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p:txBody>
      </p:sp>
      <p:sp>
        <p:nvSpPr>
          <p:cNvPr id="22" name="Footer Placeholder 3"/>
          <p:cNvSpPr>
            <a:spLocks noGrp="1"/>
          </p:cNvSpPr>
          <p:nvPr>
            <p:ph type="ftr" sz="quarter" idx="11"/>
          </p:nvPr>
        </p:nvSpPr>
        <p:spPr>
          <a:xfrm>
            <a:off x="3295291" y="6570595"/>
            <a:ext cx="2553418" cy="215699"/>
          </a:xfrm>
          <a:prstGeom prst="rect">
            <a:avLst/>
          </a:prstGeom>
        </p:spPr>
        <p:txBody>
          <a:bodyPr/>
          <a:lstStyle>
            <a:lvl1pPr algn="ctr">
              <a:defRPr sz="1000" baseline="0"/>
            </a:lvl1pPr>
          </a:lstStyle>
          <a:p>
            <a:endParaRPr lang="ko-KR" altLang="en-US"/>
          </a:p>
        </p:txBody>
      </p:sp>
      <p:sp>
        <p:nvSpPr>
          <p:cNvPr id="14" name="Footer Placeholder 3"/>
          <p:cNvSpPr txBox="1">
            <a:spLocks/>
          </p:cNvSpPr>
          <p:nvPr/>
        </p:nvSpPr>
        <p:spPr>
          <a:xfrm>
            <a:off x="3447691" y="6722995"/>
            <a:ext cx="2553418" cy="215699"/>
          </a:xfrm>
          <a:prstGeom prst="rect">
            <a:avLst/>
          </a:prstGeom>
        </p:spPr>
        <p:txBody>
          <a:bodyPr vert="horz" lIns="91440" tIns="45720" rIns="91440" bIns="45720" rtlCol="0" anchor="ctr"/>
          <a:lstStyle>
            <a:defPPr>
              <a:defRPr lang="ko-KR"/>
            </a:defPPr>
            <a:lvl1pPr marL="0" algn="ctr" defTabSz="914400" rtl="0" eaLnBrk="1" latinLnBrk="1" hangingPunct="1">
              <a:defRPr sz="1000" kern="1200" baseline="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dirty="0"/>
          </a:p>
        </p:txBody>
      </p:sp>
      <p:sp>
        <p:nvSpPr>
          <p:cNvPr id="15" name="Footer Placeholder 3"/>
          <p:cNvSpPr txBox="1">
            <a:spLocks/>
          </p:cNvSpPr>
          <p:nvPr/>
        </p:nvSpPr>
        <p:spPr>
          <a:xfrm>
            <a:off x="18151" y="6570594"/>
            <a:ext cx="2553418" cy="215699"/>
          </a:xfrm>
          <a:prstGeom prst="rect">
            <a:avLst/>
          </a:prstGeom>
        </p:spPr>
        <p:txBody>
          <a:bodyPr vert="horz" lIns="91440" tIns="45720" rIns="91440" bIns="45720" rtlCol="0" anchor="ctr"/>
          <a:lstStyle>
            <a:defPPr>
              <a:defRPr lang="ko-KR"/>
            </a:defPPr>
            <a:lvl1pPr marL="0" algn="ctr" defTabSz="914400" rtl="0" eaLnBrk="1" latinLnBrk="1" hangingPunct="1">
              <a:defRPr sz="1000" kern="1200" baseline="0">
                <a:solidFill>
                  <a:schemeClr val="tx1">
                    <a:tint val="75000"/>
                  </a:schemeClr>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endParaRPr lang="ko-KR" altLang="en-US" dirty="0"/>
          </a:p>
        </p:txBody>
      </p:sp>
      <p:sp>
        <p:nvSpPr>
          <p:cNvPr id="4" name="텍스트 개체 틀 3"/>
          <p:cNvSpPr>
            <a:spLocks noGrp="1"/>
          </p:cNvSpPr>
          <p:nvPr>
            <p:ph type="body" sz="quarter" idx="18" hasCustomPrompt="1"/>
          </p:nvPr>
        </p:nvSpPr>
        <p:spPr>
          <a:xfrm>
            <a:off x="92" y="362313"/>
            <a:ext cx="9005887" cy="345363"/>
          </a:xfrm>
          <a:prstGeom prst="rect">
            <a:avLst/>
          </a:prstGeom>
        </p:spPr>
        <p:txBody>
          <a:bodyPr/>
          <a:lstStyle>
            <a:lvl1pPr marL="0" indent="0">
              <a:buNone/>
              <a:defRPr sz="2400" b="0" baseline="0">
                <a:solidFill>
                  <a:srgbClr val="E84C2E"/>
                </a:solidFill>
              </a:defRPr>
            </a:lvl1pPr>
            <a:lvl2pPr>
              <a:defRPr sz="2400">
                <a:solidFill>
                  <a:srgbClr val="E84C2E"/>
                </a:solidFill>
              </a:defRPr>
            </a:lvl2pPr>
            <a:lvl3pPr>
              <a:defRPr sz="2400">
                <a:solidFill>
                  <a:srgbClr val="E84C2E"/>
                </a:solidFill>
              </a:defRPr>
            </a:lvl3pPr>
            <a:lvl4pPr>
              <a:defRPr sz="2400">
                <a:solidFill>
                  <a:srgbClr val="E84C2E"/>
                </a:solidFill>
              </a:defRPr>
            </a:lvl4pPr>
            <a:lvl5pPr>
              <a:defRPr sz="2400">
                <a:solidFill>
                  <a:srgbClr val="E84C2E"/>
                </a:solidFill>
              </a:defRPr>
            </a:lvl5pPr>
          </a:lstStyle>
          <a:p>
            <a:pPr lvl="0"/>
            <a:r>
              <a:rPr lang="ko-KR" altLang="en-US" b="0" dirty="0"/>
              <a:t>소단원 </a:t>
            </a:r>
            <a:r>
              <a:rPr lang="en-US" altLang="ko-KR" b="0" dirty="0"/>
              <a:t>ex) 1.1 Research Background</a:t>
            </a:r>
            <a:endParaRPr lang="ko-KR" altLang="en-US" dirty="0"/>
          </a:p>
        </p:txBody>
      </p:sp>
    </p:spTree>
    <p:extLst>
      <p:ext uri="{BB962C8B-B14F-4D97-AF65-F5344CB8AC3E}">
        <p14:creationId xmlns:p14="http://schemas.microsoft.com/office/powerpoint/2010/main" val="2971767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본문 #2">
    <p:spTree>
      <p:nvGrpSpPr>
        <p:cNvPr id="1" name=""/>
        <p:cNvGrpSpPr/>
        <p:nvPr/>
      </p:nvGrpSpPr>
      <p:grpSpPr>
        <a:xfrm>
          <a:off x="0" y="0"/>
          <a:ext cx="0" cy="0"/>
          <a:chOff x="0" y="0"/>
          <a:chExt cx="0" cy="0"/>
        </a:xfrm>
      </p:grpSpPr>
      <p:sp>
        <p:nvSpPr>
          <p:cNvPr id="9" name="Footer Placeholder 3"/>
          <p:cNvSpPr>
            <a:spLocks noGrp="1"/>
          </p:cNvSpPr>
          <p:nvPr>
            <p:ph type="ftr" sz="quarter" idx="11"/>
          </p:nvPr>
        </p:nvSpPr>
        <p:spPr>
          <a:xfrm>
            <a:off x="3028950" y="6570596"/>
            <a:ext cx="3086100" cy="215699"/>
          </a:xfrm>
          <a:prstGeom prst="rect">
            <a:avLst/>
          </a:prstGeom>
        </p:spPr>
        <p:txBody>
          <a:bodyPr/>
          <a:lstStyle>
            <a:lvl1pPr algn="ctr">
              <a:defRPr sz="1000" baseline="0"/>
            </a:lvl1pPr>
          </a:lstStyle>
          <a:p>
            <a:endParaRPr lang="ko-KR" altLang="en-US"/>
          </a:p>
        </p:txBody>
      </p:sp>
      <p:cxnSp>
        <p:nvCxnSpPr>
          <p:cNvPr id="11" name="직선 연결선 10"/>
          <p:cNvCxnSpPr/>
          <p:nvPr/>
        </p:nvCxnSpPr>
        <p:spPr>
          <a:xfrm>
            <a:off x="0" y="6532497"/>
            <a:ext cx="9144000" cy="0"/>
          </a:xfrm>
          <a:prstGeom prst="line">
            <a:avLst/>
          </a:prstGeom>
          <a:ln>
            <a:solidFill>
              <a:srgbClr val="939293"/>
            </a:solidFill>
          </a:ln>
        </p:spPr>
        <p:style>
          <a:lnRef idx="1">
            <a:schemeClr val="accent1"/>
          </a:lnRef>
          <a:fillRef idx="0">
            <a:schemeClr val="accent1"/>
          </a:fillRef>
          <a:effectRef idx="0">
            <a:schemeClr val="accent1"/>
          </a:effectRef>
          <a:fontRef idx="minor">
            <a:schemeClr val="tx1"/>
          </a:fontRef>
        </p:style>
      </p:cxnSp>
      <p:sp>
        <p:nvSpPr>
          <p:cNvPr id="12" name="자유형 11"/>
          <p:cNvSpPr/>
          <p:nvPr/>
        </p:nvSpPr>
        <p:spPr>
          <a:xfrm>
            <a:off x="252261" y="0"/>
            <a:ext cx="723099" cy="700749"/>
          </a:xfrm>
          <a:custGeom>
            <a:avLst/>
            <a:gdLst>
              <a:gd name="connsiteX0" fmla="*/ 198089 w 723099"/>
              <a:gd name="connsiteY0" fmla="*/ 573282 h 697266"/>
              <a:gd name="connsiteX1" fmla="*/ 198089 w 723099"/>
              <a:gd name="connsiteY1" fmla="*/ 603845 h 697266"/>
              <a:gd name="connsiteX2" fmla="*/ 293243 w 723099"/>
              <a:gd name="connsiteY2" fmla="*/ 603845 h 697266"/>
              <a:gd name="connsiteX3" fmla="*/ 293243 w 723099"/>
              <a:gd name="connsiteY3" fmla="*/ 573282 h 697266"/>
              <a:gd name="connsiteX4" fmla="*/ 204829 w 723099"/>
              <a:gd name="connsiteY4" fmla="*/ 393826 h 697266"/>
              <a:gd name="connsiteX5" fmla="*/ 204829 w 723099"/>
              <a:gd name="connsiteY5" fmla="*/ 548205 h 697266"/>
              <a:gd name="connsiteX6" fmla="*/ 286503 w 723099"/>
              <a:gd name="connsiteY6" fmla="*/ 548205 h 697266"/>
              <a:gd name="connsiteX7" fmla="*/ 286503 w 723099"/>
              <a:gd name="connsiteY7" fmla="*/ 393826 h 697266"/>
              <a:gd name="connsiteX8" fmla="*/ 384824 w 723099"/>
              <a:gd name="connsiteY8" fmla="*/ 392887 h 697266"/>
              <a:gd name="connsiteX9" fmla="*/ 384054 w 723099"/>
              <a:gd name="connsiteY9" fmla="*/ 393435 h 697266"/>
              <a:gd name="connsiteX10" fmla="*/ 375142 w 723099"/>
              <a:gd name="connsiteY10" fmla="*/ 393435 h 697266"/>
              <a:gd name="connsiteX11" fmla="*/ 331926 w 723099"/>
              <a:gd name="connsiteY11" fmla="*/ 393435 h 697266"/>
              <a:gd name="connsiteX12" fmla="*/ 312895 w 723099"/>
              <a:gd name="connsiteY12" fmla="*/ 393435 h 697266"/>
              <a:gd name="connsiteX13" fmla="*/ 312895 w 723099"/>
              <a:gd name="connsiteY13" fmla="*/ 603845 h 697266"/>
              <a:gd name="connsiteX14" fmla="*/ 375142 w 723099"/>
              <a:gd name="connsiteY14" fmla="*/ 603845 h 697266"/>
              <a:gd name="connsiteX15" fmla="*/ 375142 w 723099"/>
              <a:gd name="connsiteY15" fmla="*/ 481449 h 697266"/>
              <a:gd name="connsiteX16" fmla="*/ 462763 w 723099"/>
              <a:gd name="connsiteY16" fmla="*/ 601676 h 697266"/>
              <a:gd name="connsiteX17" fmla="*/ 462763 w 723099"/>
              <a:gd name="connsiteY17" fmla="*/ 603845 h 697266"/>
              <a:gd name="connsiteX18" fmla="*/ 464343 w 723099"/>
              <a:gd name="connsiteY18" fmla="*/ 603845 h 697266"/>
              <a:gd name="connsiteX19" fmla="*/ 525009 w 723099"/>
              <a:gd name="connsiteY19" fmla="*/ 603845 h 697266"/>
              <a:gd name="connsiteX20" fmla="*/ 525009 w 723099"/>
              <a:gd name="connsiteY20" fmla="*/ 393435 h 697266"/>
              <a:gd name="connsiteX21" fmla="*/ 462763 w 723099"/>
              <a:gd name="connsiteY21" fmla="*/ 393435 h 697266"/>
              <a:gd name="connsiteX22" fmla="*/ 462763 w 723099"/>
              <a:gd name="connsiteY22" fmla="*/ 499829 h 697266"/>
              <a:gd name="connsiteX23" fmla="*/ 385450 w 723099"/>
              <a:gd name="connsiteY23" fmla="*/ 393747 h 697266"/>
              <a:gd name="connsiteX24" fmla="*/ 385450 w 723099"/>
              <a:gd name="connsiteY24" fmla="*/ 393435 h 697266"/>
              <a:gd name="connsiteX25" fmla="*/ 385222 w 723099"/>
              <a:gd name="connsiteY25" fmla="*/ 393435 h 697266"/>
              <a:gd name="connsiteX26" fmla="*/ 0 w 723099"/>
              <a:gd name="connsiteY26" fmla="*/ 0 h 697266"/>
              <a:gd name="connsiteX27" fmla="*/ 723099 w 723099"/>
              <a:gd name="connsiteY27" fmla="*/ 0 h 697266"/>
              <a:gd name="connsiteX28" fmla="*/ 723099 w 723099"/>
              <a:gd name="connsiteY28" fmla="*/ 697266 h 697266"/>
              <a:gd name="connsiteX29" fmla="*/ 0 w 723099"/>
              <a:gd name="connsiteY29" fmla="*/ 697266 h 697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3099" h="697266">
                <a:moveTo>
                  <a:pt x="198089" y="573282"/>
                </a:moveTo>
                <a:lnTo>
                  <a:pt x="198089" y="603845"/>
                </a:lnTo>
                <a:lnTo>
                  <a:pt x="293243" y="603845"/>
                </a:lnTo>
                <a:lnTo>
                  <a:pt x="293243" y="573282"/>
                </a:lnTo>
                <a:close/>
                <a:moveTo>
                  <a:pt x="204829" y="393826"/>
                </a:moveTo>
                <a:lnTo>
                  <a:pt x="204829" y="548205"/>
                </a:lnTo>
                <a:lnTo>
                  <a:pt x="286503" y="548205"/>
                </a:lnTo>
                <a:lnTo>
                  <a:pt x="286503" y="393826"/>
                </a:lnTo>
                <a:close/>
                <a:moveTo>
                  <a:pt x="384824" y="392887"/>
                </a:moveTo>
                <a:lnTo>
                  <a:pt x="384054" y="393435"/>
                </a:lnTo>
                <a:lnTo>
                  <a:pt x="375142" y="393435"/>
                </a:lnTo>
                <a:lnTo>
                  <a:pt x="331926" y="393435"/>
                </a:lnTo>
                <a:lnTo>
                  <a:pt x="312895" y="393435"/>
                </a:lnTo>
                <a:lnTo>
                  <a:pt x="312895" y="603845"/>
                </a:lnTo>
                <a:lnTo>
                  <a:pt x="375142" y="603845"/>
                </a:lnTo>
                <a:lnTo>
                  <a:pt x="375142" y="481449"/>
                </a:lnTo>
                <a:lnTo>
                  <a:pt x="462763" y="601676"/>
                </a:lnTo>
                <a:lnTo>
                  <a:pt x="462763" y="603845"/>
                </a:lnTo>
                <a:lnTo>
                  <a:pt x="464343" y="603845"/>
                </a:lnTo>
                <a:lnTo>
                  <a:pt x="525009" y="603845"/>
                </a:lnTo>
                <a:lnTo>
                  <a:pt x="525009" y="393435"/>
                </a:lnTo>
                <a:lnTo>
                  <a:pt x="462763" y="393435"/>
                </a:lnTo>
                <a:lnTo>
                  <a:pt x="462763" y="499829"/>
                </a:lnTo>
                <a:lnTo>
                  <a:pt x="385450" y="393747"/>
                </a:lnTo>
                <a:lnTo>
                  <a:pt x="385450" y="393435"/>
                </a:lnTo>
                <a:lnTo>
                  <a:pt x="385222" y="393435"/>
                </a:lnTo>
                <a:close/>
                <a:moveTo>
                  <a:pt x="0" y="0"/>
                </a:moveTo>
                <a:lnTo>
                  <a:pt x="723099" y="0"/>
                </a:lnTo>
                <a:lnTo>
                  <a:pt x="723099" y="697266"/>
                </a:lnTo>
                <a:lnTo>
                  <a:pt x="0" y="697266"/>
                </a:lnTo>
                <a:close/>
              </a:path>
            </a:pathLst>
          </a:custGeom>
          <a:solidFill>
            <a:srgbClr val="E84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3" name="직선 연결선 12"/>
          <p:cNvCxnSpPr>
            <a:stCxn id="12" idx="29"/>
          </p:cNvCxnSpPr>
          <p:nvPr/>
        </p:nvCxnSpPr>
        <p:spPr>
          <a:xfrm flipV="1">
            <a:off x="252261" y="688189"/>
            <a:ext cx="8901264" cy="12560"/>
          </a:xfrm>
          <a:prstGeom prst="line">
            <a:avLst/>
          </a:prstGeom>
          <a:ln w="38100">
            <a:solidFill>
              <a:srgbClr val="E84C2E"/>
            </a:solidFill>
          </a:ln>
        </p:spPr>
        <p:style>
          <a:lnRef idx="1">
            <a:schemeClr val="accent1"/>
          </a:lnRef>
          <a:fillRef idx="0">
            <a:schemeClr val="accent1"/>
          </a:fillRef>
          <a:effectRef idx="0">
            <a:schemeClr val="accent1"/>
          </a:effectRef>
          <a:fontRef idx="minor">
            <a:schemeClr val="tx1"/>
          </a:fontRef>
        </p:style>
      </p:cxnSp>
      <p:sp>
        <p:nvSpPr>
          <p:cNvPr id="14" name="Title 1"/>
          <p:cNvSpPr>
            <a:spLocks noGrp="1"/>
          </p:cNvSpPr>
          <p:nvPr>
            <p:ph type="title" hasCustomPrompt="1"/>
          </p:nvPr>
        </p:nvSpPr>
        <p:spPr>
          <a:xfrm>
            <a:off x="1019690" y="15577"/>
            <a:ext cx="3463290" cy="289717"/>
          </a:xfrm>
          <a:prstGeom prst="rect">
            <a:avLst/>
          </a:prstGeom>
        </p:spPr>
        <p:txBody>
          <a:bodyPr/>
          <a:lstStyle>
            <a:lvl1pPr>
              <a:defRPr baseline="0">
                <a:solidFill>
                  <a:srgbClr val="898889"/>
                </a:solidFill>
              </a:defRPr>
            </a:lvl1pPr>
          </a:lstStyle>
          <a:p>
            <a:r>
              <a:rPr lang="ko-KR" altLang="en-US" dirty="0"/>
              <a:t>대단원 </a:t>
            </a:r>
            <a:r>
              <a:rPr lang="en-US" altLang="ko-KR" dirty="0"/>
              <a:t>ex) 1. Introduction</a:t>
            </a:r>
            <a:endParaRPr lang="en-US" dirty="0"/>
          </a:p>
        </p:txBody>
      </p:sp>
      <p:pic>
        <p:nvPicPr>
          <p:cNvPr id="16" name="그림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507083"/>
            <a:ext cx="1019690" cy="342723"/>
          </a:xfrm>
          <a:prstGeom prst="rect">
            <a:avLst/>
          </a:prstGeom>
        </p:spPr>
      </p:pic>
      <p:sp>
        <p:nvSpPr>
          <p:cNvPr id="22" name="텍스트 개체 틀 3"/>
          <p:cNvSpPr>
            <a:spLocks noGrp="1"/>
          </p:cNvSpPr>
          <p:nvPr>
            <p:ph type="body" sz="quarter" idx="18" hasCustomPrompt="1"/>
          </p:nvPr>
        </p:nvSpPr>
        <p:spPr>
          <a:xfrm>
            <a:off x="1019691" y="353687"/>
            <a:ext cx="5760672" cy="345363"/>
          </a:xfrm>
          <a:prstGeom prst="rect">
            <a:avLst/>
          </a:prstGeom>
        </p:spPr>
        <p:txBody>
          <a:bodyPr/>
          <a:lstStyle>
            <a:lvl1pPr marL="0" indent="0">
              <a:buNone/>
              <a:defRPr sz="2400" b="0" baseline="0">
                <a:solidFill>
                  <a:srgbClr val="E84C2E"/>
                </a:solidFill>
              </a:defRPr>
            </a:lvl1pPr>
            <a:lvl2pPr>
              <a:defRPr sz="2400">
                <a:solidFill>
                  <a:srgbClr val="E84C2E"/>
                </a:solidFill>
              </a:defRPr>
            </a:lvl2pPr>
            <a:lvl3pPr>
              <a:defRPr sz="2400">
                <a:solidFill>
                  <a:srgbClr val="E84C2E"/>
                </a:solidFill>
              </a:defRPr>
            </a:lvl3pPr>
            <a:lvl4pPr>
              <a:defRPr sz="2400">
                <a:solidFill>
                  <a:srgbClr val="E84C2E"/>
                </a:solidFill>
              </a:defRPr>
            </a:lvl4pPr>
            <a:lvl5pPr>
              <a:defRPr sz="2400">
                <a:solidFill>
                  <a:srgbClr val="E84C2E"/>
                </a:solidFill>
              </a:defRPr>
            </a:lvl5pPr>
          </a:lstStyle>
          <a:p>
            <a:pPr lvl="0"/>
            <a:r>
              <a:rPr lang="ko-KR" altLang="en-US" b="0" dirty="0"/>
              <a:t>소단원 </a:t>
            </a:r>
            <a:r>
              <a:rPr lang="en-US" altLang="ko-KR" b="0" dirty="0"/>
              <a:t>ex) 1.1 Research Background</a:t>
            </a:r>
            <a:endParaRPr lang="ko-KR" altLang="en-US" dirty="0"/>
          </a:p>
        </p:txBody>
      </p:sp>
      <p:sp>
        <p:nvSpPr>
          <p:cNvPr id="3" name="텍스트 개체 틀 2"/>
          <p:cNvSpPr>
            <a:spLocks noGrp="1"/>
          </p:cNvSpPr>
          <p:nvPr>
            <p:ph type="body" sz="quarter" idx="19" hasCustomPrompt="1"/>
          </p:nvPr>
        </p:nvSpPr>
        <p:spPr>
          <a:xfrm>
            <a:off x="6824694" y="482137"/>
            <a:ext cx="2319305" cy="181856"/>
          </a:xfrm>
          <a:prstGeom prst="rect">
            <a:avLst/>
          </a:prstGeom>
        </p:spPr>
        <p:txBody>
          <a:bodyPr/>
          <a:lstStyle>
            <a:lvl1pPr marL="0" indent="0" algn="r">
              <a:buNone/>
              <a:defRPr sz="1000" b="0">
                <a:solidFill>
                  <a:srgbClr val="E84C2E"/>
                </a:solidFill>
              </a:defRPr>
            </a:lvl1pPr>
          </a:lstStyle>
          <a:p>
            <a:pPr lvl="0"/>
            <a:r>
              <a:rPr lang="ko-KR" altLang="en-US" dirty="0"/>
              <a:t>프로젝트 제목</a:t>
            </a:r>
          </a:p>
        </p:txBody>
      </p:sp>
      <p:sp>
        <p:nvSpPr>
          <p:cNvPr id="15" name="내용 개체 틀 20"/>
          <p:cNvSpPr>
            <a:spLocks noGrp="1"/>
          </p:cNvSpPr>
          <p:nvPr>
            <p:ph sz="quarter" idx="17"/>
          </p:nvPr>
        </p:nvSpPr>
        <p:spPr>
          <a:xfrm>
            <a:off x="238125" y="1183588"/>
            <a:ext cx="8667750" cy="5121962"/>
          </a:xfrm>
          <a:prstGeom prst="rect">
            <a:avLst/>
          </a:prstGeom>
        </p:spPr>
        <p:txBody>
          <a:bodyPr/>
          <a:lstStyle>
            <a:lvl1pPr marL="0" indent="0">
              <a:buClr>
                <a:schemeClr val="bg1"/>
              </a:buClr>
              <a:buSzPct val="99000"/>
              <a:defRPr/>
            </a:lvl1pPr>
            <a:lvl2pPr>
              <a:defRPr sz="2200"/>
            </a:lvl2pPr>
            <a:lvl3pPr marL="542925" indent="-180975">
              <a:buFont typeface="Wingdings" panose="05000000000000000000" pitchFamily="2" charset="2"/>
              <a:buChar char="§"/>
              <a:defRPr sz="1800"/>
            </a:lvl3pPr>
            <a:lvl4pPr marL="715963" indent="-85725">
              <a:buClr>
                <a:schemeClr val="tx1"/>
              </a:buClr>
              <a:buFont typeface="Calibri" panose="020F0502020204030204" pitchFamily="34" charset="0"/>
              <a:buChar char="-"/>
              <a:defRPr sz="1400"/>
            </a:lvl4pPr>
            <a:lvl5pPr marL="1828800" indent="0">
              <a:buNone/>
              <a:defRPr/>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p:txBody>
      </p:sp>
    </p:spTree>
    <p:extLst>
      <p:ext uri="{BB962C8B-B14F-4D97-AF65-F5344CB8AC3E}">
        <p14:creationId xmlns:p14="http://schemas.microsoft.com/office/powerpoint/2010/main" val="3841367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본문 #3">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95764" y="15577"/>
            <a:ext cx="6019285" cy="289717"/>
          </a:xfrm>
          <a:prstGeom prst="rect">
            <a:avLst/>
          </a:prstGeom>
        </p:spPr>
        <p:txBody>
          <a:bodyPr/>
          <a:lstStyle>
            <a:lvl1pPr>
              <a:defRPr baseline="0">
                <a:solidFill>
                  <a:srgbClr val="898889"/>
                </a:solidFill>
              </a:defRPr>
            </a:lvl1pPr>
          </a:lstStyle>
          <a:p>
            <a:r>
              <a:rPr lang="ko-KR" altLang="en-US" dirty="0"/>
              <a:t>대단원 </a:t>
            </a:r>
            <a:r>
              <a:rPr lang="en-US" altLang="ko-KR" dirty="0"/>
              <a:t>ex) 1. Introduction</a:t>
            </a:r>
            <a:endParaRPr lang="en-US" dirty="0"/>
          </a:p>
        </p:txBody>
      </p:sp>
      <p:grpSp>
        <p:nvGrpSpPr>
          <p:cNvPr id="11" name="그룹 10"/>
          <p:cNvGrpSpPr/>
          <p:nvPr/>
        </p:nvGrpSpPr>
        <p:grpSpPr>
          <a:xfrm>
            <a:off x="0" y="326369"/>
            <a:ext cx="8911088" cy="342628"/>
            <a:chOff x="0" y="213084"/>
            <a:chExt cx="8911088" cy="342628"/>
          </a:xfrm>
        </p:grpSpPr>
        <p:cxnSp>
          <p:nvCxnSpPr>
            <p:cNvPr id="12" name="직선 연결선 11"/>
            <p:cNvCxnSpPr/>
            <p:nvPr/>
          </p:nvCxnSpPr>
          <p:spPr>
            <a:xfrm>
              <a:off x="0" y="548569"/>
              <a:ext cx="8895214" cy="0"/>
            </a:xfrm>
            <a:prstGeom prst="line">
              <a:avLst/>
            </a:prstGeom>
            <a:ln w="28575">
              <a:solidFill>
                <a:srgbClr val="E84C2E"/>
              </a:solidFill>
            </a:ln>
          </p:spPr>
          <p:style>
            <a:lnRef idx="1">
              <a:schemeClr val="accent1"/>
            </a:lnRef>
            <a:fillRef idx="0">
              <a:schemeClr val="accent1"/>
            </a:fillRef>
            <a:effectRef idx="0">
              <a:schemeClr val="accent1"/>
            </a:effectRef>
            <a:fontRef idx="minor">
              <a:schemeClr val="tx1"/>
            </a:fontRef>
          </p:style>
        </p:cxnSp>
        <p:pic>
          <p:nvPicPr>
            <p:cNvPr id="13" name="그림 12"/>
            <p:cNvPicPr>
              <a:picLocks noChangeAspect="1"/>
            </p:cNvPicPr>
            <p:nvPr/>
          </p:nvPicPr>
          <p:blipFill rotWithShape="1">
            <a:blip r:embed="rId2" cstate="print">
              <a:extLst>
                <a:ext uri="{28A0092B-C50C-407E-A947-70E740481C1C}">
                  <a14:useLocalDpi xmlns:a14="http://schemas.microsoft.com/office/drawing/2010/main" val="0"/>
                </a:ext>
              </a:extLst>
            </a:blip>
            <a:srcRect r="67916" b="26335"/>
            <a:stretch/>
          </p:blipFill>
          <p:spPr>
            <a:xfrm>
              <a:off x="8467102" y="213084"/>
              <a:ext cx="443986" cy="342628"/>
            </a:xfrm>
            <a:prstGeom prst="rect">
              <a:avLst/>
            </a:prstGeom>
          </p:spPr>
        </p:pic>
      </p:grpSp>
      <p:sp>
        <p:nvSpPr>
          <p:cNvPr id="14" name="텍스트 개체 틀 3"/>
          <p:cNvSpPr>
            <a:spLocks noGrp="1"/>
          </p:cNvSpPr>
          <p:nvPr>
            <p:ph type="body" sz="quarter" idx="18" hasCustomPrompt="1"/>
          </p:nvPr>
        </p:nvSpPr>
        <p:spPr>
          <a:xfrm>
            <a:off x="95764" y="304703"/>
            <a:ext cx="7511536" cy="345363"/>
          </a:xfrm>
          <a:prstGeom prst="rect">
            <a:avLst/>
          </a:prstGeom>
        </p:spPr>
        <p:txBody>
          <a:bodyPr/>
          <a:lstStyle>
            <a:lvl1pPr marL="0" indent="0">
              <a:buNone/>
              <a:defRPr sz="2000" b="1" baseline="0">
                <a:solidFill>
                  <a:srgbClr val="E84C2E"/>
                </a:solidFill>
              </a:defRPr>
            </a:lvl1pPr>
            <a:lvl2pPr>
              <a:defRPr sz="2400">
                <a:solidFill>
                  <a:srgbClr val="E84C2E"/>
                </a:solidFill>
              </a:defRPr>
            </a:lvl2pPr>
            <a:lvl3pPr>
              <a:defRPr sz="2400">
                <a:solidFill>
                  <a:srgbClr val="E84C2E"/>
                </a:solidFill>
              </a:defRPr>
            </a:lvl3pPr>
            <a:lvl4pPr>
              <a:defRPr sz="2400">
                <a:solidFill>
                  <a:srgbClr val="E84C2E"/>
                </a:solidFill>
              </a:defRPr>
            </a:lvl4pPr>
            <a:lvl5pPr>
              <a:defRPr sz="2400">
                <a:solidFill>
                  <a:srgbClr val="E84C2E"/>
                </a:solidFill>
              </a:defRPr>
            </a:lvl5pPr>
          </a:lstStyle>
          <a:p>
            <a:pPr lvl="0"/>
            <a:r>
              <a:rPr lang="ko-KR" altLang="en-US" b="0" dirty="0"/>
              <a:t>소단원 </a:t>
            </a:r>
            <a:r>
              <a:rPr lang="en-US" altLang="ko-KR" b="0" dirty="0"/>
              <a:t>ex) 1.1 Research Background</a:t>
            </a:r>
            <a:endParaRPr lang="ko-KR" altLang="en-US" dirty="0"/>
          </a:p>
        </p:txBody>
      </p:sp>
      <p:sp>
        <p:nvSpPr>
          <p:cNvPr id="10" name="내용 개체 틀 20"/>
          <p:cNvSpPr>
            <a:spLocks noGrp="1"/>
          </p:cNvSpPr>
          <p:nvPr>
            <p:ph sz="quarter" idx="19"/>
          </p:nvPr>
        </p:nvSpPr>
        <p:spPr>
          <a:xfrm>
            <a:off x="238125" y="856736"/>
            <a:ext cx="8667750" cy="5323634"/>
          </a:xfrm>
          <a:prstGeom prst="rect">
            <a:avLst/>
          </a:prstGeom>
        </p:spPr>
        <p:txBody>
          <a:bodyPr/>
          <a:lstStyle>
            <a:lvl1pPr marL="0" indent="0" algn="l" defTabSz="914400" rtl="0" eaLnBrk="1" latinLnBrk="0" hangingPunct="1">
              <a:lnSpc>
                <a:spcPct val="150000"/>
              </a:lnSpc>
              <a:buClr>
                <a:schemeClr val="bg1"/>
              </a:buClr>
              <a:buSzPct val="99000"/>
              <a:defRPr lang="ko-KR" altLang="en-US" sz="1800" b="1" i="0" kern="1200" baseline="0" dirty="0" smtClean="0">
                <a:solidFill>
                  <a:schemeClr val="tx1"/>
                </a:solidFill>
                <a:latin typeface="+mn-lt"/>
                <a:ea typeface="+mn-ea"/>
                <a:cs typeface="+mn-cs"/>
              </a:defRPr>
            </a:lvl1pPr>
            <a:lvl2pPr algn="l" defTabSz="914400" rtl="0" eaLnBrk="1" latinLnBrk="0" hangingPunct="1">
              <a:lnSpc>
                <a:spcPct val="150000"/>
              </a:lnSpc>
              <a:defRPr lang="ko-KR" altLang="en-US" sz="1600" b="1" i="0" kern="1200" baseline="0" dirty="0" smtClean="0">
                <a:solidFill>
                  <a:schemeClr val="tx1"/>
                </a:solidFill>
                <a:latin typeface="+mn-lt"/>
                <a:ea typeface="+mn-ea"/>
                <a:cs typeface="+mn-cs"/>
              </a:defRPr>
            </a:lvl2pPr>
            <a:lvl3pPr marL="542925" indent="-180975" algn="l" defTabSz="914400" rtl="0" eaLnBrk="1" latinLnBrk="0" hangingPunct="1">
              <a:lnSpc>
                <a:spcPct val="150000"/>
              </a:lnSpc>
              <a:buFont typeface="Wingdings" panose="05000000000000000000" pitchFamily="2" charset="2"/>
              <a:buChar char="§"/>
              <a:defRPr lang="ko-KR" altLang="en-US" sz="1400" b="0" i="0" kern="1200" baseline="0" dirty="0" smtClean="0">
                <a:solidFill>
                  <a:schemeClr val="tx1"/>
                </a:solidFill>
                <a:latin typeface="+mn-lt"/>
                <a:ea typeface="+mn-ea"/>
                <a:cs typeface="+mn-cs"/>
              </a:defRPr>
            </a:lvl3pPr>
            <a:lvl4pPr marL="715963" indent="-85725" algn="l" defTabSz="914400" rtl="0" eaLnBrk="1" latinLnBrk="0" hangingPunct="1">
              <a:lnSpc>
                <a:spcPct val="150000"/>
              </a:lnSpc>
              <a:buClr>
                <a:schemeClr val="tx1"/>
              </a:buClr>
              <a:buFont typeface="Calibri" panose="020F0502020204030204" pitchFamily="34" charset="0"/>
              <a:buChar char="-"/>
              <a:defRPr lang="en-US" altLang="ko-KR" sz="1200" b="0" i="0" kern="1200" baseline="0" dirty="0" smtClean="0">
                <a:solidFill>
                  <a:schemeClr val="tx1"/>
                </a:solidFill>
                <a:latin typeface="+mn-lt"/>
                <a:ea typeface="+mn-ea"/>
                <a:cs typeface="+mn-cs"/>
              </a:defRPr>
            </a:lvl4pPr>
            <a:lvl5pPr marL="1828800" indent="0">
              <a:buNone/>
              <a:defRPr/>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p:txBody>
      </p:sp>
    </p:spTree>
    <p:extLst>
      <p:ext uri="{BB962C8B-B14F-4D97-AF65-F5344CB8AC3E}">
        <p14:creationId xmlns:p14="http://schemas.microsoft.com/office/powerpoint/2010/main" val="2039935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본문 #4">
    <p:spTree>
      <p:nvGrpSpPr>
        <p:cNvPr id="1" name=""/>
        <p:cNvGrpSpPr/>
        <p:nvPr/>
      </p:nvGrpSpPr>
      <p:grpSpPr>
        <a:xfrm>
          <a:off x="0" y="0"/>
          <a:ext cx="0" cy="0"/>
          <a:chOff x="0" y="0"/>
          <a:chExt cx="0" cy="0"/>
        </a:xfrm>
      </p:grpSpPr>
      <p:sp>
        <p:nvSpPr>
          <p:cNvPr id="21" name="직사각형 20"/>
          <p:cNvSpPr/>
          <p:nvPr/>
        </p:nvSpPr>
        <p:spPr>
          <a:xfrm>
            <a:off x="-16327" y="-16328"/>
            <a:ext cx="2173876" cy="320873"/>
          </a:xfrm>
          <a:prstGeom prst="rect">
            <a:avLst/>
          </a:prstGeom>
          <a:noFill/>
          <a:ln>
            <a:solidFill>
              <a:srgbClr val="EB4D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Footer Placeholder 3"/>
          <p:cNvSpPr>
            <a:spLocks noGrp="1"/>
          </p:cNvSpPr>
          <p:nvPr>
            <p:ph type="ftr" sz="quarter" idx="11"/>
          </p:nvPr>
        </p:nvSpPr>
        <p:spPr>
          <a:xfrm>
            <a:off x="3028950" y="6570596"/>
            <a:ext cx="3086100" cy="215699"/>
          </a:xfrm>
          <a:prstGeom prst="rect">
            <a:avLst/>
          </a:prstGeom>
        </p:spPr>
        <p:txBody>
          <a:bodyPr/>
          <a:lstStyle>
            <a:lvl1pPr algn="ctr">
              <a:defRPr sz="1000" baseline="0"/>
            </a:lvl1pPr>
          </a:lstStyle>
          <a:p>
            <a:endParaRPr lang="ko-KR" altLang="en-US"/>
          </a:p>
        </p:txBody>
      </p:sp>
      <p:cxnSp>
        <p:nvCxnSpPr>
          <p:cNvPr id="14" name="직선 연결선 13"/>
          <p:cNvCxnSpPr/>
          <p:nvPr/>
        </p:nvCxnSpPr>
        <p:spPr>
          <a:xfrm>
            <a:off x="0" y="6532497"/>
            <a:ext cx="9144000" cy="0"/>
          </a:xfrm>
          <a:prstGeom prst="line">
            <a:avLst/>
          </a:prstGeom>
          <a:ln>
            <a:solidFill>
              <a:srgbClr val="939293"/>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p:nvPr/>
        </p:nvCxnSpPr>
        <p:spPr>
          <a:xfrm>
            <a:off x="1127464" y="503011"/>
            <a:ext cx="6889072" cy="0"/>
          </a:xfrm>
          <a:prstGeom prst="line">
            <a:avLst/>
          </a:prstGeom>
          <a:ln w="28575">
            <a:gradFill>
              <a:gsLst>
                <a:gs pos="20000">
                  <a:schemeClr val="bg1"/>
                </a:gs>
                <a:gs pos="57000">
                  <a:srgbClr val="E84C2E"/>
                </a:gs>
                <a:gs pos="80000">
                  <a:schemeClr val="bg1"/>
                </a:gs>
              </a:gsLst>
              <a:lin ang="0" scaled="0"/>
            </a:gradFill>
          </a:ln>
        </p:spPr>
        <p:style>
          <a:lnRef idx="1">
            <a:schemeClr val="accent1"/>
          </a:lnRef>
          <a:fillRef idx="0">
            <a:schemeClr val="accent1"/>
          </a:fillRef>
          <a:effectRef idx="0">
            <a:schemeClr val="accent1"/>
          </a:effectRef>
          <a:fontRef idx="minor">
            <a:schemeClr val="tx1"/>
          </a:fontRef>
        </p:style>
      </p:cxnSp>
      <p:pic>
        <p:nvPicPr>
          <p:cNvPr id="18" name="그림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507083"/>
            <a:ext cx="1019690" cy="342723"/>
          </a:xfrm>
          <a:prstGeom prst="rect">
            <a:avLst/>
          </a:prstGeom>
        </p:spPr>
      </p:pic>
      <p:sp>
        <p:nvSpPr>
          <p:cNvPr id="9" name="내용 개체 틀 20"/>
          <p:cNvSpPr>
            <a:spLocks noGrp="1"/>
          </p:cNvSpPr>
          <p:nvPr>
            <p:ph sz="quarter" idx="19"/>
          </p:nvPr>
        </p:nvSpPr>
        <p:spPr>
          <a:xfrm>
            <a:off x="238125" y="881514"/>
            <a:ext cx="8667750" cy="5396824"/>
          </a:xfrm>
          <a:prstGeom prst="rect">
            <a:avLst/>
          </a:prstGeom>
        </p:spPr>
        <p:txBody>
          <a:bodyPr/>
          <a:lstStyle>
            <a:lvl1pPr marL="0" indent="0" algn="l" defTabSz="914400" rtl="0" eaLnBrk="1" latinLnBrk="1" hangingPunct="1">
              <a:lnSpc>
                <a:spcPct val="150000"/>
              </a:lnSpc>
              <a:buClr>
                <a:schemeClr val="bg1"/>
              </a:buClr>
              <a:buSzPct val="99000"/>
              <a:defRPr lang="ko-KR" altLang="en-US" sz="1800" b="1" i="0" kern="1200" baseline="0" dirty="0" smtClean="0">
                <a:solidFill>
                  <a:schemeClr val="tx1"/>
                </a:solidFill>
                <a:latin typeface="+mn-lt"/>
                <a:ea typeface="+mn-ea"/>
                <a:cs typeface="+mn-cs"/>
              </a:defRPr>
            </a:lvl1pPr>
            <a:lvl2pPr algn="l" defTabSz="914400" rtl="0" eaLnBrk="1" latinLnBrk="1" hangingPunct="1">
              <a:lnSpc>
                <a:spcPct val="150000"/>
              </a:lnSpc>
              <a:defRPr lang="ko-KR" altLang="en-US" sz="1600" b="1" i="0" kern="1200" baseline="0" dirty="0" smtClean="0">
                <a:solidFill>
                  <a:schemeClr val="tx1"/>
                </a:solidFill>
                <a:latin typeface="+mn-lt"/>
                <a:ea typeface="+mn-ea"/>
                <a:cs typeface="+mn-cs"/>
              </a:defRPr>
            </a:lvl2pPr>
            <a:lvl3pPr marL="542925" indent="-180975" algn="l" defTabSz="914400" rtl="0" eaLnBrk="1" latinLnBrk="1" hangingPunct="1">
              <a:lnSpc>
                <a:spcPct val="150000"/>
              </a:lnSpc>
              <a:buFont typeface="Wingdings" panose="05000000000000000000" pitchFamily="2" charset="2"/>
              <a:buChar char="§"/>
              <a:defRPr lang="ko-KR" altLang="en-US" sz="1400" b="0" i="0" kern="1200" baseline="0" dirty="0" smtClean="0">
                <a:solidFill>
                  <a:schemeClr val="tx1"/>
                </a:solidFill>
                <a:latin typeface="+mn-lt"/>
                <a:ea typeface="+mn-ea"/>
                <a:cs typeface="+mn-cs"/>
              </a:defRPr>
            </a:lvl3pPr>
            <a:lvl4pPr marL="715963" indent="-85725" algn="l" defTabSz="914400" rtl="0" eaLnBrk="1" latinLnBrk="1" hangingPunct="1">
              <a:lnSpc>
                <a:spcPct val="150000"/>
              </a:lnSpc>
              <a:buClr>
                <a:schemeClr val="tx1"/>
              </a:buClr>
              <a:buFont typeface="Calibri" panose="020F0502020204030204" pitchFamily="34" charset="0"/>
              <a:buChar char="-"/>
              <a:defRPr lang="en-US" altLang="ko-KR" sz="1200" b="0" i="0" kern="1200" baseline="0" dirty="0" smtClean="0">
                <a:solidFill>
                  <a:schemeClr val="tx1"/>
                </a:solidFill>
                <a:latin typeface="+mn-lt"/>
                <a:ea typeface="+mn-ea"/>
                <a:cs typeface="+mn-cs"/>
              </a:defRPr>
            </a:lvl4pPr>
            <a:lvl5pPr marL="1828800" indent="0">
              <a:buNone/>
              <a:defRPr/>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p:txBody>
      </p:sp>
      <p:sp>
        <p:nvSpPr>
          <p:cNvPr id="19" name="Title 1"/>
          <p:cNvSpPr>
            <a:spLocks noGrp="1"/>
          </p:cNvSpPr>
          <p:nvPr>
            <p:ph type="title" hasCustomPrompt="1"/>
          </p:nvPr>
        </p:nvSpPr>
        <p:spPr>
          <a:xfrm>
            <a:off x="221797" y="393330"/>
            <a:ext cx="1935752" cy="289717"/>
          </a:xfrm>
          <a:prstGeom prst="rect">
            <a:avLst/>
          </a:prstGeom>
        </p:spPr>
        <p:txBody>
          <a:bodyPr anchor="ctr"/>
          <a:lstStyle>
            <a:lvl1pPr algn="l">
              <a:defRPr lang="en-US" altLang="en-US" sz="1400" b="1" kern="1200" baseline="0" dirty="0">
                <a:solidFill>
                  <a:srgbClr val="898889"/>
                </a:solidFill>
                <a:latin typeface="+mj-ea"/>
                <a:ea typeface="+mj-ea"/>
                <a:cs typeface="+mn-cs"/>
              </a:defRPr>
            </a:lvl1pPr>
          </a:lstStyle>
          <a:p>
            <a:r>
              <a:rPr lang="ko-KR" altLang="en-US" dirty="0"/>
              <a:t>작은 제목</a:t>
            </a:r>
            <a:endParaRPr lang="en-US" dirty="0"/>
          </a:p>
        </p:txBody>
      </p:sp>
      <p:sp>
        <p:nvSpPr>
          <p:cNvPr id="20" name="텍스트 개체 틀 2"/>
          <p:cNvSpPr>
            <a:spLocks noGrp="1"/>
          </p:cNvSpPr>
          <p:nvPr>
            <p:ph type="body" sz="quarter" idx="18" hasCustomPrompt="1"/>
          </p:nvPr>
        </p:nvSpPr>
        <p:spPr>
          <a:xfrm>
            <a:off x="2312958" y="137536"/>
            <a:ext cx="4518084" cy="326800"/>
          </a:xfrm>
          <a:prstGeom prst="rect">
            <a:avLst/>
          </a:prstGeom>
        </p:spPr>
        <p:txBody>
          <a:bodyPr anchor="ctr"/>
          <a:lstStyle>
            <a:lvl1pPr marL="0" indent="0" algn="ctr">
              <a:buNone/>
              <a:defRPr lang="ko-KR" altLang="en-US" sz="2000" b="0" i="0" kern="1200" baseline="0" dirty="0">
                <a:solidFill>
                  <a:srgbClr val="E84C2E"/>
                </a:solidFill>
                <a:latin typeface="+mn-lt"/>
                <a:ea typeface="+mn-ea"/>
                <a:cs typeface="+mn-cs"/>
              </a:defRPr>
            </a:lvl1pPr>
          </a:lstStyle>
          <a:p>
            <a:pPr lvl="0"/>
            <a:r>
              <a:rPr lang="ko-KR" altLang="en-US" dirty="0"/>
              <a:t>큰 제목</a:t>
            </a:r>
          </a:p>
        </p:txBody>
      </p:sp>
    </p:spTree>
    <p:extLst>
      <p:ext uri="{BB962C8B-B14F-4D97-AF65-F5344CB8AC3E}">
        <p14:creationId xmlns:p14="http://schemas.microsoft.com/office/powerpoint/2010/main" val="29482490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마지막 페이지">
    <p:spTree>
      <p:nvGrpSpPr>
        <p:cNvPr id="1" name=""/>
        <p:cNvGrpSpPr/>
        <p:nvPr/>
      </p:nvGrpSpPr>
      <p:grpSpPr>
        <a:xfrm>
          <a:off x="0" y="0"/>
          <a:ext cx="0" cy="0"/>
          <a:chOff x="0" y="0"/>
          <a:chExt cx="0" cy="0"/>
        </a:xfrm>
      </p:grpSpPr>
      <p:sp>
        <p:nvSpPr>
          <p:cNvPr id="5" name="직사각형 4"/>
          <p:cNvSpPr/>
          <p:nvPr/>
        </p:nvSpPr>
        <p:spPr>
          <a:xfrm>
            <a:off x="0" y="4458789"/>
            <a:ext cx="5608319" cy="1497874"/>
          </a:xfrm>
          <a:prstGeom prst="rect">
            <a:avLst/>
          </a:prstGeom>
          <a:solidFill>
            <a:srgbClr val="E84C2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sp>
        <p:nvSpPr>
          <p:cNvPr id="6" name="TextBox 5"/>
          <p:cNvSpPr txBox="1"/>
          <p:nvPr/>
        </p:nvSpPr>
        <p:spPr>
          <a:xfrm>
            <a:off x="2682236" y="3522887"/>
            <a:ext cx="2988319" cy="1200329"/>
          </a:xfrm>
          <a:prstGeom prst="rect">
            <a:avLst/>
          </a:prstGeom>
          <a:noFill/>
        </p:spPr>
        <p:txBody>
          <a:bodyPr wrap="none" rtlCol="0">
            <a:spAutoFit/>
          </a:bodyPr>
          <a:lstStyle/>
          <a:p>
            <a:pPr algn="r"/>
            <a:r>
              <a:rPr lang="en-US" altLang="ko-KR" sz="7200" b="1" dirty="0">
                <a:solidFill>
                  <a:srgbClr val="E84C2E"/>
                </a:solidFill>
                <a:latin typeface="휴먼모음T" panose="02030504000101010101" pitchFamily="18" charset="-127"/>
                <a:ea typeface="휴먼모음T" panose="02030504000101010101" pitchFamily="18" charset="-127"/>
              </a:rPr>
              <a:t>THANK</a:t>
            </a:r>
          </a:p>
        </p:txBody>
      </p:sp>
      <p:sp>
        <p:nvSpPr>
          <p:cNvPr id="10" name="직사각형 9"/>
          <p:cNvSpPr/>
          <p:nvPr/>
        </p:nvSpPr>
        <p:spPr>
          <a:xfrm>
            <a:off x="3788224" y="4437159"/>
            <a:ext cx="1967206" cy="1200329"/>
          </a:xfrm>
          <a:prstGeom prst="rect">
            <a:avLst/>
          </a:prstGeom>
        </p:spPr>
        <p:txBody>
          <a:bodyPr wrap="none">
            <a:spAutoFit/>
          </a:bodyPr>
          <a:lstStyle/>
          <a:p>
            <a:pPr algn="r"/>
            <a:r>
              <a:rPr lang="en-US" altLang="ko-KR" sz="7200" b="1" dirty="0">
                <a:solidFill>
                  <a:schemeClr val="bg1"/>
                </a:solidFill>
                <a:latin typeface="휴먼모음T" panose="02030504000101010101" pitchFamily="18" charset="-127"/>
                <a:ea typeface="휴먼모음T" panose="02030504000101010101" pitchFamily="18" charset="-127"/>
              </a:rPr>
              <a:t>YOU</a:t>
            </a:r>
            <a:endParaRPr lang="ko-KR" altLang="en-US" sz="5400" b="1" dirty="0">
              <a:solidFill>
                <a:schemeClr val="bg1"/>
              </a:solidFill>
              <a:latin typeface="휴먼모음T" panose="02030504000101010101" pitchFamily="18" charset="-127"/>
              <a:ea typeface="휴먼모음T" panose="02030504000101010101" pitchFamily="18" charset="-127"/>
            </a:endParaRPr>
          </a:p>
        </p:txBody>
      </p:sp>
      <p:pic>
        <p:nvPicPr>
          <p:cNvPr id="7" name="그림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33835" y="-21850"/>
            <a:ext cx="1019690" cy="342723"/>
          </a:xfrm>
          <a:prstGeom prst="rect">
            <a:avLst/>
          </a:prstGeom>
        </p:spPr>
      </p:pic>
    </p:spTree>
    <p:extLst>
      <p:ext uri="{BB962C8B-B14F-4D97-AF65-F5344CB8AC3E}">
        <p14:creationId xmlns:p14="http://schemas.microsoft.com/office/powerpoint/2010/main" val="885034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1_본문 #4">
    <p:spTree>
      <p:nvGrpSpPr>
        <p:cNvPr id="1" name=""/>
        <p:cNvGrpSpPr/>
        <p:nvPr/>
      </p:nvGrpSpPr>
      <p:grpSpPr>
        <a:xfrm>
          <a:off x="0" y="0"/>
          <a:ext cx="0" cy="0"/>
          <a:chOff x="0" y="0"/>
          <a:chExt cx="0" cy="0"/>
        </a:xfrm>
      </p:grpSpPr>
      <p:sp>
        <p:nvSpPr>
          <p:cNvPr id="12" name="Footer Placeholder 3"/>
          <p:cNvSpPr>
            <a:spLocks noGrp="1"/>
          </p:cNvSpPr>
          <p:nvPr>
            <p:ph type="ftr" sz="quarter" idx="11"/>
          </p:nvPr>
        </p:nvSpPr>
        <p:spPr>
          <a:xfrm>
            <a:off x="3028950" y="6570596"/>
            <a:ext cx="3086100" cy="215699"/>
          </a:xfrm>
          <a:prstGeom prst="rect">
            <a:avLst/>
          </a:prstGeom>
        </p:spPr>
        <p:txBody>
          <a:bodyPr/>
          <a:lstStyle>
            <a:lvl1pPr algn="ctr">
              <a:defRPr sz="1000" baseline="0"/>
            </a:lvl1pPr>
          </a:lstStyle>
          <a:p>
            <a:endParaRPr lang="ko-KR" altLang="en-US"/>
          </a:p>
        </p:txBody>
      </p:sp>
      <p:sp>
        <p:nvSpPr>
          <p:cNvPr id="13" name="Slide Number Placeholder 4"/>
          <p:cNvSpPr>
            <a:spLocks noGrp="1"/>
          </p:cNvSpPr>
          <p:nvPr>
            <p:ph type="sldNum" sz="quarter" idx="12"/>
          </p:nvPr>
        </p:nvSpPr>
        <p:spPr>
          <a:xfrm>
            <a:off x="8801100" y="6570596"/>
            <a:ext cx="351910" cy="215699"/>
          </a:xfrm>
          <a:prstGeom prst="rect">
            <a:avLst/>
          </a:prstGeom>
        </p:spPr>
        <p:txBody>
          <a:bodyPr/>
          <a:lstStyle>
            <a:lvl1pPr algn="r">
              <a:defRPr sz="1000" baseline="0"/>
            </a:lvl1pPr>
          </a:lstStyle>
          <a:p>
            <a:fld id="{418BA88B-A32F-4A8A-B3B4-6535B576BC68}" type="slidenum">
              <a:rPr lang="ko-KR" altLang="en-US" smtClean="0"/>
              <a:t>‹#›</a:t>
            </a:fld>
            <a:endParaRPr lang="ko-KR" altLang="en-US"/>
          </a:p>
        </p:txBody>
      </p:sp>
      <p:cxnSp>
        <p:nvCxnSpPr>
          <p:cNvPr id="14" name="직선 연결선 13"/>
          <p:cNvCxnSpPr/>
          <p:nvPr/>
        </p:nvCxnSpPr>
        <p:spPr>
          <a:xfrm>
            <a:off x="0" y="6532497"/>
            <a:ext cx="9144000" cy="0"/>
          </a:xfrm>
          <a:prstGeom prst="line">
            <a:avLst/>
          </a:prstGeom>
          <a:ln>
            <a:solidFill>
              <a:srgbClr val="939293"/>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hasCustomPrompt="1"/>
          </p:nvPr>
        </p:nvSpPr>
        <p:spPr>
          <a:xfrm>
            <a:off x="2840355" y="699311"/>
            <a:ext cx="3463290" cy="289717"/>
          </a:xfrm>
          <a:prstGeom prst="rect">
            <a:avLst/>
          </a:prstGeom>
        </p:spPr>
        <p:txBody>
          <a:bodyPr/>
          <a:lstStyle>
            <a:lvl1pPr algn="ctr">
              <a:defRPr baseline="0">
                <a:solidFill>
                  <a:srgbClr val="898889"/>
                </a:solidFill>
              </a:defRPr>
            </a:lvl1pPr>
          </a:lstStyle>
          <a:p>
            <a:r>
              <a:rPr lang="ko-KR" altLang="en-US" dirty="0"/>
              <a:t>작은 제목</a:t>
            </a:r>
            <a:endParaRPr lang="en-US" dirty="0"/>
          </a:p>
        </p:txBody>
      </p:sp>
      <p:cxnSp>
        <p:nvCxnSpPr>
          <p:cNvPr id="17" name="직선 연결선 16"/>
          <p:cNvCxnSpPr/>
          <p:nvPr/>
        </p:nvCxnSpPr>
        <p:spPr>
          <a:xfrm>
            <a:off x="1127464" y="671452"/>
            <a:ext cx="6889072" cy="0"/>
          </a:xfrm>
          <a:prstGeom prst="line">
            <a:avLst/>
          </a:prstGeom>
          <a:ln w="28575">
            <a:gradFill>
              <a:gsLst>
                <a:gs pos="20000">
                  <a:schemeClr val="bg1"/>
                </a:gs>
                <a:gs pos="57000">
                  <a:srgbClr val="E84C2E"/>
                </a:gs>
                <a:gs pos="80000">
                  <a:schemeClr val="bg1"/>
                </a:gs>
              </a:gsLst>
              <a:lin ang="0" scaled="0"/>
            </a:gradFill>
          </a:ln>
        </p:spPr>
        <p:style>
          <a:lnRef idx="1">
            <a:schemeClr val="accent1"/>
          </a:lnRef>
          <a:fillRef idx="0">
            <a:schemeClr val="accent1"/>
          </a:fillRef>
          <a:effectRef idx="0">
            <a:schemeClr val="accent1"/>
          </a:effectRef>
          <a:fontRef idx="minor">
            <a:schemeClr val="tx1"/>
          </a:fontRef>
        </p:style>
      </p:cxnSp>
      <p:pic>
        <p:nvPicPr>
          <p:cNvPr id="18" name="그림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507083"/>
            <a:ext cx="1019690" cy="342723"/>
          </a:xfrm>
          <a:prstGeom prst="rect">
            <a:avLst/>
          </a:prstGeom>
        </p:spPr>
      </p:pic>
      <p:sp>
        <p:nvSpPr>
          <p:cNvPr id="10" name="내용 개체 틀 20"/>
          <p:cNvSpPr>
            <a:spLocks noGrp="1"/>
          </p:cNvSpPr>
          <p:nvPr>
            <p:ph sz="quarter" idx="17"/>
          </p:nvPr>
        </p:nvSpPr>
        <p:spPr>
          <a:xfrm>
            <a:off x="238125" y="1183588"/>
            <a:ext cx="8667750" cy="5121962"/>
          </a:xfrm>
          <a:prstGeom prst="rect">
            <a:avLst/>
          </a:prstGeom>
        </p:spPr>
        <p:txBody>
          <a:bodyPr/>
          <a:lstStyle>
            <a:lvl1pPr marL="0" indent="0">
              <a:buClr>
                <a:schemeClr val="bg1"/>
              </a:buClr>
              <a:buSzPct val="99000"/>
              <a:defRPr/>
            </a:lvl1pPr>
            <a:lvl2pPr>
              <a:defRPr sz="2200"/>
            </a:lvl2pPr>
            <a:lvl3pPr marL="542925" indent="-180975">
              <a:buFont typeface="Wingdings" panose="05000000000000000000" pitchFamily="2" charset="2"/>
              <a:buChar char="§"/>
              <a:defRPr sz="1800"/>
            </a:lvl3pPr>
            <a:lvl4pPr marL="715963" indent="-85725">
              <a:buClr>
                <a:schemeClr val="tx1"/>
              </a:buClr>
              <a:buFont typeface="Calibri" panose="020F0502020204030204" pitchFamily="34" charset="0"/>
              <a:buChar char="-"/>
              <a:defRPr sz="1400"/>
            </a:lvl4pPr>
            <a:lvl5pPr marL="1828800" indent="0">
              <a:buNone/>
              <a:defRPr/>
            </a:lvl5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p:txBody>
      </p:sp>
      <p:sp>
        <p:nvSpPr>
          <p:cNvPr id="3" name="텍스트 개체 틀 2"/>
          <p:cNvSpPr>
            <a:spLocks noGrp="1"/>
          </p:cNvSpPr>
          <p:nvPr>
            <p:ph type="body" sz="quarter" idx="18" hasCustomPrompt="1"/>
          </p:nvPr>
        </p:nvSpPr>
        <p:spPr>
          <a:xfrm>
            <a:off x="2312958" y="306554"/>
            <a:ext cx="4518084" cy="326800"/>
          </a:xfrm>
          <a:prstGeom prst="rect">
            <a:avLst/>
          </a:prstGeom>
        </p:spPr>
        <p:txBody>
          <a:bodyPr/>
          <a:lstStyle>
            <a:lvl1pPr marL="0" indent="0" algn="ctr">
              <a:buNone/>
              <a:defRPr sz="1800">
                <a:solidFill>
                  <a:srgbClr val="E84C2E"/>
                </a:solidFill>
              </a:defRPr>
            </a:lvl1pPr>
          </a:lstStyle>
          <a:p>
            <a:pPr lvl="0"/>
            <a:r>
              <a:rPr lang="ko-KR" altLang="en-US" dirty="0"/>
              <a:t>큰 제목</a:t>
            </a:r>
          </a:p>
        </p:txBody>
      </p:sp>
    </p:spTree>
    <p:extLst>
      <p:ext uri="{BB962C8B-B14F-4D97-AF65-F5344CB8AC3E}">
        <p14:creationId xmlns:p14="http://schemas.microsoft.com/office/powerpoint/2010/main" val="1812622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Number Placeholder 4"/>
          <p:cNvSpPr txBox="1">
            <a:spLocks/>
          </p:cNvSpPr>
          <p:nvPr/>
        </p:nvSpPr>
        <p:spPr>
          <a:xfrm>
            <a:off x="8743950" y="6586924"/>
            <a:ext cx="409060" cy="215699"/>
          </a:xfrm>
          <a:prstGeom prst="rect">
            <a:avLst/>
          </a:prstGeom>
        </p:spPr>
        <p:txBody>
          <a:bodyPr anchor="ctr"/>
          <a:lstStyle>
            <a:defPPr>
              <a:defRPr lang="ko-KR"/>
            </a:defPPr>
            <a:lvl1pPr marL="0" algn="r" defTabSz="914400" rtl="0" eaLnBrk="1" latinLnBrk="1" hangingPunct="1">
              <a:defRPr sz="1000" kern="1200" baseline="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9F7B2B88-5F84-4E16-95BD-F4B4F4212A3B}" type="slidenum">
              <a:rPr lang="ko-KR" altLang="en-US" sz="1400" b="0" smtClean="0"/>
              <a:pPr/>
              <a:t>‹#›</a:t>
            </a:fld>
            <a:endParaRPr lang="ko-KR" altLang="en-US" sz="1200" b="0" dirty="0"/>
          </a:p>
        </p:txBody>
      </p:sp>
    </p:spTree>
    <p:extLst>
      <p:ext uri="{BB962C8B-B14F-4D97-AF65-F5344CB8AC3E}">
        <p14:creationId xmlns:p14="http://schemas.microsoft.com/office/powerpoint/2010/main" val="3820414622"/>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txStyles>
    <p:titleStyle>
      <a:lvl1pPr algn="l" defTabSz="914400" rtl="0" eaLnBrk="1" latinLnBrk="1" hangingPunct="1">
        <a:lnSpc>
          <a:spcPct val="90000"/>
        </a:lnSpc>
        <a:spcBef>
          <a:spcPct val="0"/>
        </a:spcBef>
        <a:buNone/>
        <a:defRPr lang="en-US" altLang="en-US" sz="1400" b="1" kern="1200" baseline="0" dirty="0">
          <a:solidFill>
            <a:srgbClr val="939293"/>
          </a:solidFill>
          <a:latin typeface="+mj-ea"/>
          <a:ea typeface="+mj-ea"/>
          <a:cs typeface="+mn-cs"/>
        </a:defRPr>
      </a:lvl1pPr>
    </p:titleStyle>
    <p:bodyStyle>
      <a:lvl1pPr marL="457200" indent="-457200" algn="l" defTabSz="914400" rtl="0" eaLnBrk="1" latinLnBrk="1" hangingPunct="1">
        <a:lnSpc>
          <a:spcPct val="90000"/>
        </a:lnSpc>
        <a:spcBef>
          <a:spcPts val="1000"/>
        </a:spcBef>
        <a:buFont typeface="Arial" panose="020B0604020202020204" pitchFamily="34" charset="0"/>
        <a:buChar char="•"/>
        <a:defRPr sz="2600" b="1" i="0" kern="1200" baseline="0">
          <a:solidFill>
            <a:schemeClr val="tx1"/>
          </a:solidFill>
          <a:latin typeface="+mn-lt"/>
          <a:ea typeface="+mn-ea"/>
          <a:cs typeface="+mn-cs"/>
        </a:defRPr>
      </a:lvl1pPr>
      <a:lvl2pPr marL="180975" indent="180975" algn="l" defTabSz="914400" rtl="0" eaLnBrk="1" latinLnBrk="1" hangingPunct="1">
        <a:lnSpc>
          <a:spcPct val="90000"/>
        </a:lnSpc>
        <a:spcBef>
          <a:spcPts val="500"/>
        </a:spcBef>
        <a:buFontTx/>
        <a:buBlip>
          <a:blip r:embed="rId14"/>
        </a:buBlip>
        <a:defRPr sz="2000" b="1" i="0" kern="1200" baseline="0">
          <a:solidFill>
            <a:schemeClr val="tx1"/>
          </a:solidFill>
          <a:latin typeface="+mn-lt"/>
          <a:ea typeface="+mn-ea"/>
          <a:cs typeface="+mn-cs"/>
        </a:defRPr>
      </a:lvl2pPr>
      <a:lvl3pPr marL="542925" indent="-180975" algn="l" defTabSz="914400" rtl="0" eaLnBrk="1" latinLnBrk="1" hangingPunct="1">
        <a:lnSpc>
          <a:spcPct val="90000"/>
        </a:lnSpc>
        <a:spcBef>
          <a:spcPts val="500"/>
        </a:spcBef>
        <a:buFont typeface="Calibri" panose="020F0502020204030204" pitchFamily="34" charset="0"/>
        <a:buChar char="⁻"/>
        <a:defRPr sz="1600" kern="1200" baseline="0">
          <a:solidFill>
            <a:schemeClr val="tx1"/>
          </a:solidFill>
          <a:latin typeface="+mn-lt"/>
          <a:ea typeface="+mn-ea"/>
          <a:cs typeface="+mn-cs"/>
        </a:defRPr>
      </a:lvl3pPr>
      <a:lvl4pPr marL="714375" indent="0" algn="l" defTabSz="914400" rtl="0" eaLnBrk="1" latinLnBrk="1" hangingPunct="1">
        <a:lnSpc>
          <a:spcPct val="90000"/>
        </a:lnSpc>
        <a:spcBef>
          <a:spcPts val="500"/>
        </a:spcBef>
        <a:buFont typeface="Arial" panose="020B0604020202020204" pitchFamily="34" charset="0"/>
        <a:buNone/>
        <a:defRPr sz="1400" kern="1200" baseline="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2" Type="http://schemas.openxmlformats.org/officeDocument/2006/relationships/hyperlink" Target="https://github.com/e9t/nsmc" TargetMode="Externa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hyperlink" Target="https://arxiv.org/abs/1703.02507" TargetMode="External"/><Relationship Id="rId2" Type="http://schemas.openxmlformats.org/officeDocument/2006/relationships/hyperlink" Target="https://github.com/hanxiao/bert-as-service" TargetMode="Externa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hyperlink" Target="https://arxiv.org/abs/1703.02507" TargetMode="Externa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github.com/kyzhouhzau/BERT-NER" TargetMode="Externa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korquad.github.io/" TargetMode="Externa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2" Type="http://schemas.openxmlformats.org/officeDocument/2006/relationships/hyperlink" Target="https://korquad.github.io/" TargetMode="Externa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graykode/toeicbert?fbclid=IwAR2hoCQE02CaR00m-RZCHwQM_kYd1LgxxMSrucYSTtA52ZUhtvq5i_G2tFk" TargetMode="External"/><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9.xml"/><Relationship Id="rId4" Type="http://schemas.openxmlformats.org/officeDocument/2006/relationships/image" Target="../media/image45.png"/></Relationships>
</file>

<file path=ppt/slides/_rels/slide7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hyperlink" Target="https://ai-information.blogspot.com/2019/02/word-piece-embedding.html" TargetMode="Externa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ko-KR" altLang="en-US"/>
              <a:t>언어 모델 </a:t>
            </a:r>
            <a:r>
              <a:rPr lang="en-US" altLang="ko-KR"/>
              <a:t>(Language Model, LM)</a:t>
            </a:r>
            <a:endParaRPr lang="ko-KR" altLang="en-US"/>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Autoencoder</a:t>
            </a:r>
            <a:endParaRPr lang="ko-KR" altLang="en-US"/>
          </a:p>
        </p:txBody>
      </p:sp>
      <p:pic>
        <p:nvPicPr>
          <p:cNvPr id="6" name="Picture 2" descr="FDS] Fraud Detection System with AutoEncoder – TensorMSA">
            <a:extLst>
              <a:ext uri="{FF2B5EF4-FFF2-40B4-BE49-F238E27FC236}">
                <a16:creationId xmlns:a16="http://schemas.microsoft.com/office/drawing/2014/main" id="{C6619654-F6CD-466B-B6FC-18CD53F12C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962" y="1981200"/>
            <a:ext cx="8877968" cy="3448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9957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BERT</a:t>
            </a:r>
            <a:endParaRPr lang="ko-KR" altLang="en-US"/>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Methods – BERT</a:t>
            </a:r>
            <a:r>
              <a:rPr lang="ko-KR" altLang="en-US"/>
              <a:t>의 </a:t>
            </a:r>
            <a:r>
              <a:rPr lang="en-US" altLang="ko-KR"/>
              <a:t>WordPiece tokenizing</a:t>
            </a:r>
            <a:endParaRPr lang="ko-KR" altLang="en-US"/>
          </a:p>
        </p:txBody>
      </p:sp>
      <p:graphicFrame>
        <p:nvGraphicFramePr>
          <p:cNvPr id="58" name="표 57">
            <a:extLst>
              <a:ext uri="{FF2B5EF4-FFF2-40B4-BE49-F238E27FC236}">
                <a16:creationId xmlns:a16="http://schemas.microsoft.com/office/drawing/2014/main" id="{09BBFB31-7001-424C-A2D1-E9BFBA81F26E}"/>
              </a:ext>
            </a:extLst>
          </p:cNvPr>
          <p:cNvGraphicFramePr>
            <a:graphicFrameLocks noGrp="1"/>
          </p:cNvGraphicFramePr>
          <p:nvPr>
            <p:extLst>
              <p:ext uri="{D42A27DB-BD31-4B8C-83A1-F6EECF244321}">
                <p14:modId xmlns:p14="http://schemas.microsoft.com/office/powerpoint/2010/main" val="1156935352"/>
              </p:ext>
            </p:extLst>
          </p:nvPr>
        </p:nvGraphicFramePr>
        <p:xfrm>
          <a:off x="922620" y="2996996"/>
          <a:ext cx="7240395" cy="2346960"/>
        </p:xfrm>
        <a:graphic>
          <a:graphicData uri="http://schemas.openxmlformats.org/drawingml/2006/table">
            <a:tbl>
              <a:tblPr firstRow="1" bandRow="1">
                <a:tableStyleId>{5C22544A-7EE6-4342-B048-85BDC9FD1C3A}</a:tableStyleId>
              </a:tblPr>
              <a:tblGrid>
                <a:gridCol w="1518834">
                  <a:extLst>
                    <a:ext uri="{9D8B030D-6E8A-4147-A177-3AD203B41FA5}">
                      <a16:colId xmlns:a16="http://schemas.microsoft.com/office/drawing/2014/main" val="20000"/>
                    </a:ext>
                  </a:extLst>
                </a:gridCol>
                <a:gridCol w="2091546">
                  <a:extLst>
                    <a:ext uri="{9D8B030D-6E8A-4147-A177-3AD203B41FA5}">
                      <a16:colId xmlns:a16="http://schemas.microsoft.com/office/drawing/2014/main" val="20001"/>
                    </a:ext>
                  </a:extLst>
                </a:gridCol>
                <a:gridCol w="466679">
                  <a:extLst>
                    <a:ext uri="{9D8B030D-6E8A-4147-A177-3AD203B41FA5}">
                      <a16:colId xmlns:a16="http://schemas.microsoft.com/office/drawing/2014/main" val="20002"/>
                    </a:ext>
                  </a:extLst>
                </a:gridCol>
                <a:gridCol w="3163336">
                  <a:extLst>
                    <a:ext uri="{9D8B030D-6E8A-4147-A177-3AD203B41FA5}">
                      <a16:colId xmlns:a16="http://schemas.microsoft.com/office/drawing/2014/main" val="20003"/>
                    </a:ext>
                  </a:extLst>
                </a:gridCol>
              </a:tblGrid>
              <a:tr h="267458">
                <a:tc>
                  <a:txBody>
                    <a:bodyPr/>
                    <a:lstStyle/>
                    <a:p>
                      <a:pPr latinLnBrk="1"/>
                      <a:r>
                        <a:rPr lang="en-US" altLang="ko-KR" sz="1600" b="0">
                          <a:solidFill>
                            <a:schemeClr val="tx1"/>
                          </a:solidFill>
                        </a:rPr>
                        <a:t>Sentence</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600" b="0">
                          <a:solidFill>
                            <a:schemeClr val="tx1"/>
                          </a:solidFill>
                        </a:rPr>
                        <a:t>Tokenized Sentence (</a:t>
                      </a:r>
                      <a:r>
                        <a:rPr lang="en-US" altLang="ko-KR" sz="1600" b="0" err="1">
                          <a:solidFill>
                            <a:schemeClr val="tx1"/>
                          </a:solidFill>
                        </a:rPr>
                        <a:t>iter</a:t>
                      </a:r>
                      <a:r>
                        <a:rPr lang="en-US" altLang="ko-KR" sz="1600" b="0">
                          <a:solidFill>
                            <a:schemeClr val="tx1"/>
                          </a:solidFill>
                        </a:rPr>
                        <a:t>=0)</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67458">
                <a:tc>
                  <a:txBody>
                    <a:bodyPr/>
                    <a:lstStyle/>
                    <a:p>
                      <a:pPr latinLnBrk="1"/>
                      <a:r>
                        <a:rPr lang="ko-KR" altLang="en-US" sz="1600" b="0">
                          <a:solidFill>
                            <a:schemeClr val="tx1"/>
                          </a:solidFill>
                        </a:rPr>
                        <a:t>경찰청</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경 찰 청</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600" b="0">
                          <a:solidFill>
                            <a:schemeClr val="tx1"/>
                          </a:solidFill>
                          <a:sym typeface="Wingdings" panose="05000000000000000000" pitchFamily="2" charset="2"/>
                        </a:rPr>
                        <a:t>경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찰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청</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67458">
                <a:tc>
                  <a:txBody>
                    <a:bodyPr/>
                    <a:lstStyle/>
                    <a:p>
                      <a:pPr latinLnBrk="1"/>
                      <a:r>
                        <a:rPr lang="ko-KR" altLang="en-US" sz="1600" b="0" err="1">
                          <a:solidFill>
                            <a:schemeClr val="tx1"/>
                          </a:solidFill>
                        </a:rPr>
                        <a:t>철창살은</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철 창 살 은</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600" b="0">
                          <a:solidFill>
                            <a:schemeClr val="tx1"/>
                          </a:solidFill>
                          <a:sym typeface="Wingdings" panose="05000000000000000000" pitchFamily="2" charset="2"/>
                        </a:rPr>
                        <a:t>철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창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은</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67458">
                <a:tc>
                  <a:txBody>
                    <a:bodyPr/>
                    <a:lstStyle/>
                    <a:p>
                      <a:pPr latinLnBrk="1"/>
                      <a:r>
                        <a:rPr lang="ko-KR" altLang="en-US" sz="1600" b="0" err="1">
                          <a:solidFill>
                            <a:schemeClr val="tx1"/>
                          </a:solidFill>
                        </a:rPr>
                        <a:t>외철창살이고</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외 철 창 살 이 고</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600" b="0">
                          <a:solidFill>
                            <a:schemeClr val="tx1"/>
                          </a:solidFill>
                          <a:sym typeface="Wingdings" panose="05000000000000000000" pitchFamily="2" charset="2"/>
                        </a:rPr>
                        <a:t>외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철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창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고</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67458">
                <a:tc>
                  <a:txBody>
                    <a:bodyPr/>
                    <a:lstStyle/>
                    <a:p>
                      <a:pPr latinLnBrk="1"/>
                      <a:r>
                        <a:rPr lang="ko-KR" altLang="en-US" sz="1600" b="0">
                          <a:solidFill>
                            <a:schemeClr val="tx1"/>
                          </a:solidFill>
                        </a:rPr>
                        <a:t>검찰청</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검 찰 청</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600" b="0">
                          <a:solidFill>
                            <a:schemeClr val="tx1"/>
                          </a:solidFill>
                          <a:sym typeface="Wingdings" panose="05000000000000000000" pitchFamily="2" charset="2"/>
                        </a:rPr>
                        <a:t>검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찰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청</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67458">
                <a:tc>
                  <a:txBody>
                    <a:bodyPr/>
                    <a:lstStyle/>
                    <a:p>
                      <a:pPr latinLnBrk="1"/>
                      <a:r>
                        <a:rPr lang="ko-KR" altLang="en-US" sz="1600" b="0" err="1">
                          <a:solidFill>
                            <a:schemeClr val="tx1"/>
                          </a:solidFill>
                        </a:rPr>
                        <a:t>철창살은</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철 창 살 은</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600" b="0">
                          <a:solidFill>
                            <a:schemeClr val="tx1"/>
                          </a:solidFill>
                          <a:sym typeface="Wingdings" panose="05000000000000000000" pitchFamily="2" charset="2"/>
                        </a:rPr>
                        <a:t>철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창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은</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67458">
                <a:tc>
                  <a:txBody>
                    <a:bodyPr/>
                    <a:lstStyle/>
                    <a:p>
                      <a:pPr latinLnBrk="1"/>
                      <a:r>
                        <a:rPr lang="ko-KR" altLang="en-US" sz="1600" b="0" err="1">
                          <a:solidFill>
                            <a:schemeClr val="tx1"/>
                          </a:solidFill>
                        </a:rPr>
                        <a:t>쌍철창살이다</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쌍 철 창 살 이 다</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600" b="0">
                          <a:solidFill>
                            <a:schemeClr val="tx1"/>
                          </a:solidFill>
                          <a:sym typeface="Wingdings" panose="05000000000000000000" pitchFamily="2" charset="2"/>
                        </a:rPr>
                        <a:t>쌍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철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창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다</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sp>
        <p:nvSpPr>
          <p:cNvPr id="59" name="내용 개체 틀 2">
            <a:extLst>
              <a:ext uri="{FF2B5EF4-FFF2-40B4-BE49-F238E27FC236}">
                <a16:creationId xmlns:a16="http://schemas.microsoft.com/office/drawing/2014/main" id="{C7491CE9-0628-4519-A871-D60B4225570A}"/>
              </a:ext>
            </a:extLst>
          </p:cNvPr>
          <p:cNvSpPr txBox="1">
            <a:spLocks/>
          </p:cNvSpPr>
          <p:nvPr/>
        </p:nvSpPr>
        <p:spPr>
          <a:xfrm>
            <a:off x="628650" y="1658144"/>
            <a:ext cx="7886700" cy="4896544"/>
          </a:xfrm>
          <a:prstGeom prst="rect">
            <a:avLst/>
          </a:prstGeom>
        </p:spPr>
        <p:txBody>
          <a:bodyPr>
            <a:normAutofit fontScale="92500" lnSpcReduction="10000"/>
          </a:bodyPr>
          <a:lstStyle>
            <a:lvl1pPr marL="171450" indent="-171450" algn="l" defTabSz="685800" rtl="0" eaLnBrk="1" latinLnBrk="1"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lvl="1">
              <a:spcBef>
                <a:spcPts val="1000"/>
              </a:spcBef>
            </a:pPr>
            <a:r>
              <a:rPr lang="en-US" altLang="ko-KR" dirty="0"/>
              <a:t>Tokenize</a:t>
            </a:r>
            <a:br>
              <a:rPr lang="en-US" altLang="ko-KR" dirty="0"/>
            </a:br>
            <a:br>
              <a:rPr lang="en-US" altLang="ko-KR" dirty="0"/>
            </a:br>
            <a:r>
              <a:rPr lang="ko-KR" altLang="en-US" sz="1600" dirty="0"/>
              <a:t>경찰청 철창살은 </a:t>
            </a:r>
            <a:r>
              <a:rPr lang="ko-KR" altLang="en-US" sz="1600" dirty="0" err="1"/>
              <a:t>외철창살이고</a:t>
            </a:r>
            <a:r>
              <a:rPr lang="ko-KR" altLang="en-US" sz="1600" dirty="0"/>
              <a:t> 검찰청 철창살은 </a:t>
            </a:r>
            <a:r>
              <a:rPr lang="ko-KR" altLang="en-US" sz="1600" dirty="0" err="1"/>
              <a:t>쌍철창살이다</a:t>
            </a:r>
            <a:br>
              <a:rPr lang="en-US" altLang="ko-KR" sz="1600" dirty="0"/>
            </a:br>
            <a:endParaRPr lang="en-US" altLang="ko-KR" dirty="0"/>
          </a:p>
          <a:p>
            <a:pPr marL="228600" lvl="1">
              <a:spcBef>
                <a:spcPts val="1000"/>
              </a:spcBef>
            </a:pPr>
            <a:endParaRPr lang="en-US" altLang="ko-KR" dirty="0">
              <a:sym typeface="Wingdings" panose="05000000000000000000" pitchFamily="2" charset="2"/>
            </a:endParaRPr>
          </a:p>
          <a:p>
            <a:pPr marL="228600" lvl="1">
              <a:spcBef>
                <a:spcPts val="1000"/>
              </a:spcBef>
            </a:pPr>
            <a:endParaRPr lang="en-US" altLang="ko-KR" dirty="0">
              <a:sym typeface="Wingdings" panose="05000000000000000000" pitchFamily="2" charset="2"/>
            </a:endParaRPr>
          </a:p>
          <a:p>
            <a:pPr marL="228600" lvl="1">
              <a:spcBef>
                <a:spcPts val="1000"/>
              </a:spcBef>
            </a:pPr>
            <a:endParaRPr lang="en-US" altLang="ko-KR" dirty="0">
              <a:sym typeface="Wingdings" panose="05000000000000000000" pitchFamily="2" charset="2"/>
            </a:endParaRPr>
          </a:p>
          <a:p>
            <a:pPr marL="228600" lvl="1">
              <a:spcBef>
                <a:spcPts val="1000"/>
              </a:spcBef>
            </a:pPr>
            <a:endParaRPr lang="en-US" altLang="ko-KR" dirty="0">
              <a:sym typeface="Wingdings" panose="05000000000000000000" pitchFamily="2" charset="2"/>
            </a:endParaRPr>
          </a:p>
          <a:p>
            <a:pPr marL="228600" lvl="1">
              <a:spcBef>
                <a:spcPts val="1000"/>
              </a:spcBef>
            </a:pPr>
            <a:endParaRPr lang="en-US" altLang="ko-KR" dirty="0">
              <a:sym typeface="Wingdings" panose="05000000000000000000" pitchFamily="2" charset="2"/>
            </a:endParaRPr>
          </a:p>
          <a:p>
            <a:pPr marL="228600" lvl="1">
              <a:spcBef>
                <a:spcPts val="1000"/>
              </a:spcBef>
            </a:pPr>
            <a:endParaRPr lang="en-US" altLang="ko-KR" dirty="0">
              <a:sym typeface="Wingdings" panose="05000000000000000000" pitchFamily="2" charset="2"/>
            </a:endParaRPr>
          </a:p>
          <a:p>
            <a:pPr marL="228600" lvl="1">
              <a:spcBef>
                <a:spcPts val="1000"/>
              </a:spcBef>
            </a:pPr>
            <a:endParaRPr lang="en-US" altLang="ko-KR" dirty="0">
              <a:sym typeface="Wingdings" panose="05000000000000000000" pitchFamily="2" charset="2"/>
            </a:endParaRPr>
          </a:p>
          <a:p>
            <a:pPr marL="228600" lvl="1">
              <a:spcBef>
                <a:spcPts val="1000"/>
              </a:spcBef>
            </a:pPr>
            <a:endParaRPr lang="en-US" altLang="ko-KR" dirty="0">
              <a:sym typeface="Wingdings" panose="05000000000000000000" pitchFamily="2" charset="2"/>
            </a:endParaRPr>
          </a:p>
          <a:p>
            <a:pPr marL="228600" lvl="1">
              <a:spcBef>
                <a:spcPts val="1000"/>
              </a:spcBef>
            </a:pPr>
            <a:endParaRPr lang="en-US" altLang="ko-KR" dirty="0">
              <a:sym typeface="Wingdings" panose="05000000000000000000" pitchFamily="2" charset="2"/>
            </a:endParaRPr>
          </a:p>
          <a:p>
            <a:pPr marL="228600" lvl="1">
              <a:spcBef>
                <a:spcPts val="1000"/>
              </a:spcBef>
            </a:pPr>
            <a:r>
              <a:rPr lang="ko-KR" altLang="en-US" sz="1600" dirty="0">
                <a:sym typeface="Wingdings" panose="05000000000000000000" pitchFamily="2" charset="2"/>
              </a:rPr>
              <a:t>같은 글자라고 맨 앞에 나오는 것과 아닌 것에는 차이가 있다고 가정</a:t>
            </a:r>
          </a:p>
          <a:p>
            <a:pPr marL="228600" lvl="1">
              <a:spcBef>
                <a:spcPts val="1000"/>
              </a:spcBef>
            </a:pPr>
            <a:r>
              <a:rPr lang="en-US" altLang="ko-KR" sz="1600" dirty="0">
                <a:sym typeface="Wingdings" panose="05000000000000000000" pitchFamily="2" charset="2"/>
              </a:rPr>
              <a:t>BERT</a:t>
            </a:r>
            <a:r>
              <a:rPr lang="ko-KR" altLang="en-US" sz="1600" dirty="0">
                <a:sym typeface="Wingdings" panose="05000000000000000000" pitchFamily="2" charset="2"/>
              </a:rPr>
              <a:t>의 경우 뒷단어에 ‘</a:t>
            </a:r>
            <a:r>
              <a:rPr lang="en-US" altLang="ko-KR" sz="1600" dirty="0">
                <a:sym typeface="Wingdings" panose="05000000000000000000" pitchFamily="2" charset="2"/>
              </a:rPr>
              <a:t>##’</a:t>
            </a:r>
            <a:r>
              <a:rPr lang="ko-KR" altLang="en-US" sz="1600" dirty="0">
                <a:sym typeface="Wingdings" panose="05000000000000000000" pitchFamily="2" charset="2"/>
              </a:rPr>
              <a:t>을 붙여서 구별 </a:t>
            </a:r>
            <a:r>
              <a:rPr lang="en-US" altLang="ko-KR" sz="1600" dirty="0">
                <a:sym typeface="Wingdings" panose="05000000000000000000" pitchFamily="2" charset="2"/>
              </a:rPr>
              <a:t>e.g.) ‘</a:t>
            </a:r>
            <a:r>
              <a:rPr lang="ko-KR" altLang="en-US" sz="1600" dirty="0">
                <a:sym typeface="Wingdings" panose="05000000000000000000" pitchFamily="2" charset="2"/>
              </a:rPr>
              <a:t>철’ ≠ ‘</a:t>
            </a:r>
            <a:r>
              <a:rPr lang="en-US" altLang="ko-KR" sz="1600" dirty="0">
                <a:sym typeface="Wingdings" panose="05000000000000000000" pitchFamily="2" charset="2"/>
              </a:rPr>
              <a:t>##</a:t>
            </a:r>
            <a:r>
              <a:rPr lang="ko-KR" altLang="en-US" sz="1600" dirty="0">
                <a:sym typeface="Wingdings" panose="05000000000000000000" pitchFamily="2" charset="2"/>
              </a:rPr>
              <a:t>철’ </a:t>
            </a:r>
            <a:r>
              <a:rPr lang="en-US" altLang="ko-KR" sz="1600" dirty="0">
                <a:sym typeface="Wingdings" panose="05000000000000000000" pitchFamily="2" charset="2"/>
              </a:rPr>
              <a:t>, ‘</a:t>
            </a:r>
            <a:r>
              <a:rPr lang="ko-KR" altLang="en-US" sz="1600" dirty="0" err="1">
                <a:sym typeface="Wingdings" panose="05000000000000000000" pitchFamily="2" charset="2"/>
              </a:rPr>
              <a:t>철창살</a:t>
            </a:r>
            <a:r>
              <a:rPr lang="en-US" altLang="ko-KR" sz="1600" dirty="0">
                <a:sym typeface="Wingdings" panose="05000000000000000000" pitchFamily="2" charset="2"/>
              </a:rPr>
              <a:t>’ </a:t>
            </a:r>
            <a:r>
              <a:rPr lang="ko-KR" altLang="en-US" sz="1600" dirty="0">
                <a:sym typeface="Wingdings" panose="05000000000000000000" pitchFamily="2" charset="2"/>
              </a:rPr>
              <a:t>≠ </a:t>
            </a:r>
            <a:r>
              <a:rPr lang="en-US" altLang="ko-KR" sz="1600" dirty="0">
                <a:sym typeface="Wingdings" panose="05000000000000000000" pitchFamily="2" charset="2"/>
              </a:rPr>
              <a:t>‘##</a:t>
            </a:r>
            <a:r>
              <a:rPr lang="ko-KR" altLang="en-US" sz="1600" dirty="0" err="1">
                <a:sym typeface="Wingdings" panose="05000000000000000000" pitchFamily="2" charset="2"/>
              </a:rPr>
              <a:t>철창살</a:t>
            </a:r>
            <a:r>
              <a:rPr lang="en-US" altLang="ko-KR" sz="1600" dirty="0">
                <a:sym typeface="Wingdings" panose="05000000000000000000" pitchFamily="2" charset="2"/>
              </a:rPr>
              <a:t>’ </a:t>
            </a:r>
            <a:endParaRPr lang="ko-KR" altLang="en-US" sz="1600" dirty="0">
              <a:sym typeface="Wingdings" panose="05000000000000000000" pitchFamily="2" charset="2"/>
            </a:endParaRPr>
          </a:p>
        </p:txBody>
      </p:sp>
    </p:spTree>
    <p:extLst>
      <p:ext uri="{BB962C8B-B14F-4D97-AF65-F5344CB8AC3E}">
        <p14:creationId xmlns:p14="http://schemas.microsoft.com/office/powerpoint/2010/main" val="3663935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BERT</a:t>
            </a:r>
            <a:endParaRPr lang="ko-KR" altLang="en-US"/>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Methods – BERT</a:t>
            </a:r>
            <a:r>
              <a:rPr lang="ko-KR" altLang="en-US"/>
              <a:t>의 </a:t>
            </a:r>
            <a:r>
              <a:rPr lang="en-US" altLang="ko-KR"/>
              <a:t>WordPiece tokenizing</a:t>
            </a:r>
            <a:endParaRPr lang="ko-KR" altLang="en-US"/>
          </a:p>
        </p:txBody>
      </p:sp>
      <p:sp>
        <p:nvSpPr>
          <p:cNvPr id="5" name="내용 개체 틀 2">
            <a:extLst>
              <a:ext uri="{FF2B5EF4-FFF2-40B4-BE49-F238E27FC236}">
                <a16:creationId xmlns:a16="http://schemas.microsoft.com/office/drawing/2014/main" id="{09C4FA3A-582D-4086-8807-03507AFB5E1C}"/>
              </a:ext>
            </a:extLst>
          </p:cNvPr>
          <p:cNvSpPr txBox="1">
            <a:spLocks/>
          </p:cNvSpPr>
          <p:nvPr/>
        </p:nvSpPr>
        <p:spPr>
          <a:xfrm>
            <a:off x="628650" y="1569244"/>
            <a:ext cx="8058150" cy="4896544"/>
          </a:xfrm>
          <a:prstGeom prst="rect">
            <a:avLst/>
          </a:prstGeom>
        </p:spPr>
        <p:txBody>
          <a:bodyPr>
            <a:normAutofit/>
          </a:bodyPr>
          <a:lstStyle>
            <a:lvl1pPr marL="171450" indent="-171450" algn="l" defTabSz="685800" rtl="0" eaLnBrk="1" latinLnBrk="1"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lvl="1">
              <a:spcBef>
                <a:spcPts val="1000"/>
              </a:spcBef>
            </a:pPr>
            <a:r>
              <a:rPr lang="en-US" altLang="ko-KR"/>
              <a:t>Building Vocab</a:t>
            </a:r>
            <a:br>
              <a:rPr lang="en-US" altLang="ko-KR"/>
            </a:br>
            <a:endParaRPr lang="en-US" altLang="ko-KR"/>
          </a:p>
          <a:p>
            <a:pPr marL="228600" lvl="1">
              <a:spcBef>
                <a:spcPts val="1000"/>
              </a:spcBef>
            </a:pPr>
            <a:endParaRPr lang="en-US" altLang="ko-KR">
              <a:sym typeface="Wingdings" panose="05000000000000000000" pitchFamily="2" charset="2"/>
            </a:endParaRPr>
          </a:p>
          <a:p>
            <a:pPr marL="228600" lvl="1">
              <a:spcBef>
                <a:spcPts val="1000"/>
              </a:spcBef>
            </a:pPr>
            <a:endParaRPr lang="en-US" altLang="ko-KR">
              <a:sym typeface="Wingdings" panose="05000000000000000000" pitchFamily="2" charset="2"/>
            </a:endParaRPr>
          </a:p>
          <a:p>
            <a:pPr marL="228600" lvl="1">
              <a:spcBef>
                <a:spcPts val="1000"/>
              </a:spcBef>
            </a:pPr>
            <a:endParaRPr lang="en-US" altLang="ko-KR">
              <a:sym typeface="Wingdings" panose="05000000000000000000" pitchFamily="2" charset="2"/>
            </a:endParaRPr>
          </a:p>
          <a:p>
            <a:pPr marL="228600" lvl="1">
              <a:spcBef>
                <a:spcPts val="1000"/>
              </a:spcBef>
            </a:pPr>
            <a:endParaRPr lang="en-US" altLang="ko-KR">
              <a:sym typeface="Wingdings" panose="05000000000000000000" pitchFamily="2" charset="2"/>
            </a:endParaRPr>
          </a:p>
          <a:p>
            <a:pPr marL="228600" lvl="1">
              <a:spcBef>
                <a:spcPts val="1000"/>
              </a:spcBef>
            </a:pPr>
            <a:endParaRPr lang="en-US" altLang="ko-KR">
              <a:sym typeface="Wingdings" panose="05000000000000000000" pitchFamily="2" charset="2"/>
            </a:endParaRPr>
          </a:p>
          <a:p>
            <a:pPr marL="228600" lvl="1">
              <a:spcBef>
                <a:spcPts val="1000"/>
              </a:spcBef>
            </a:pPr>
            <a:endParaRPr lang="en-US" altLang="ko-KR">
              <a:sym typeface="Wingdings" panose="05000000000000000000" pitchFamily="2" charset="2"/>
            </a:endParaRPr>
          </a:p>
          <a:p>
            <a:pPr marL="228600" lvl="1">
              <a:spcBef>
                <a:spcPts val="1000"/>
              </a:spcBef>
            </a:pPr>
            <a:endParaRPr lang="en-US" altLang="ko-KR">
              <a:sym typeface="Wingdings" panose="05000000000000000000" pitchFamily="2" charset="2"/>
            </a:endParaRPr>
          </a:p>
          <a:p>
            <a:pPr marL="228600" lvl="1">
              <a:spcBef>
                <a:spcPts val="1000"/>
              </a:spcBef>
            </a:pPr>
            <a:endParaRPr lang="en-US" altLang="ko-KR">
              <a:sym typeface="Wingdings" panose="05000000000000000000" pitchFamily="2" charset="2"/>
            </a:endParaRPr>
          </a:p>
          <a:p>
            <a:pPr marL="228600" lvl="1">
              <a:spcBef>
                <a:spcPts val="1000"/>
              </a:spcBef>
            </a:pPr>
            <a:endParaRPr lang="en-US" altLang="ko-KR">
              <a:sym typeface="Wingdings" panose="05000000000000000000" pitchFamily="2" charset="2"/>
            </a:endParaRPr>
          </a:p>
          <a:p>
            <a:pPr marL="228600" lvl="1">
              <a:spcBef>
                <a:spcPts val="1000"/>
              </a:spcBef>
            </a:pPr>
            <a:r>
              <a:rPr lang="en-US" altLang="ko-KR" sz="1600"/>
              <a:t>Vocab</a:t>
            </a:r>
            <a:r>
              <a:rPr lang="ko-KR" altLang="en-US" sz="1600"/>
              <a:t>의 생성은 정해진 </a:t>
            </a:r>
            <a:r>
              <a:rPr lang="en-US" altLang="ko-KR" sz="1600"/>
              <a:t>Iteration</a:t>
            </a:r>
            <a:r>
              <a:rPr lang="ko-KR" altLang="en-US" sz="1600"/>
              <a:t>을 모두 수행 후 </a:t>
            </a:r>
            <a:r>
              <a:rPr lang="en-US" altLang="ko-KR" sz="1600"/>
              <a:t>Tokenized Sentence</a:t>
            </a:r>
            <a:r>
              <a:rPr lang="ko-KR" altLang="en-US" sz="1600"/>
              <a:t>를 </a:t>
            </a:r>
            <a:r>
              <a:rPr lang="en-US" altLang="ko-KR" sz="1600"/>
              <a:t>Tokenize</a:t>
            </a:r>
            <a:r>
              <a:rPr lang="ko-KR" altLang="en-US" sz="1600"/>
              <a:t>해서 생성</a:t>
            </a:r>
          </a:p>
        </p:txBody>
      </p:sp>
      <p:graphicFrame>
        <p:nvGraphicFramePr>
          <p:cNvPr id="7" name="표 6">
            <a:extLst>
              <a:ext uri="{FF2B5EF4-FFF2-40B4-BE49-F238E27FC236}">
                <a16:creationId xmlns:a16="http://schemas.microsoft.com/office/drawing/2014/main" id="{E3F83ED6-42AD-42AC-B90F-BF7D55582FD5}"/>
              </a:ext>
            </a:extLst>
          </p:cNvPr>
          <p:cNvGraphicFramePr>
            <a:graphicFrameLocks noGrp="1"/>
          </p:cNvGraphicFramePr>
          <p:nvPr>
            <p:extLst>
              <p:ext uri="{D42A27DB-BD31-4B8C-83A1-F6EECF244321}">
                <p14:modId xmlns:p14="http://schemas.microsoft.com/office/powerpoint/2010/main" val="3566939764"/>
              </p:ext>
            </p:extLst>
          </p:nvPr>
        </p:nvGraphicFramePr>
        <p:xfrm>
          <a:off x="827584" y="2486572"/>
          <a:ext cx="7596844" cy="2346960"/>
        </p:xfrm>
        <a:graphic>
          <a:graphicData uri="http://schemas.openxmlformats.org/drawingml/2006/table">
            <a:tbl>
              <a:tblPr firstRow="1" bandRow="1">
                <a:tableStyleId>{5C22544A-7EE6-4342-B048-85BDC9FD1C3A}</a:tableStyleId>
              </a:tblPr>
              <a:tblGrid>
                <a:gridCol w="3421380">
                  <a:extLst>
                    <a:ext uri="{9D8B030D-6E8A-4147-A177-3AD203B41FA5}">
                      <a16:colId xmlns:a16="http://schemas.microsoft.com/office/drawing/2014/main" val="20000"/>
                    </a:ext>
                  </a:extLst>
                </a:gridCol>
                <a:gridCol w="487680">
                  <a:extLst>
                    <a:ext uri="{9D8B030D-6E8A-4147-A177-3AD203B41FA5}">
                      <a16:colId xmlns:a16="http://schemas.microsoft.com/office/drawing/2014/main" val="20001"/>
                    </a:ext>
                  </a:extLst>
                </a:gridCol>
                <a:gridCol w="921946">
                  <a:extLst>
                    <a:ext uri="{9D8B030D-6E8A-4147-A177-3AD203B41FA5}">
                      <a16:colId xmlns:a16="http://schemas.microsoft.com/office/drawing/2014/main" val="20002"/>
                    </a:ext>
                  </a:extLst>
                </a:gridCol>
                <a:gridCol w="921946">
                  <a:extLst>
                    <a:ext uri="{9D8B030D-6E8A-4147-A177-3AD203B41FA5}">
                      <a16:colId xmlns:a16="http://schemas.microsoft.com/office/drawing/2014/main" val="20003"/>
                    </a:ext>
                  </a:extLst>
                </a:gridCol>
                <a:gridCol w="921946">
                  <a:extLst>
                    <a:ext uri="{9D8B030D-6E8A-4147-A177-3AD203B41FA5}">
                      <a16:colId xmlns:a16="http://schemas.microsoft.com/office/drawing/2014/main" val="20004"/>
                    </a:ext>
                  </a:extLst>
                </a:gridCol>
                <a:gridCol w="921946">
                  <a:extLst>
                    <a:ext uri="{9D8B030D-6E8A-4147-A177-3AD203B41FA5}">
                      <a16:colId xmlns:a16="http://schemas.microsoft.com/office/drawing/2014/main" val="20005"/>
                    </a:ext>
                  </a:extLst>
                </a:gridCol>
              </a:tblGrid>
              <a:tr h="246885">
                <a:tc>
                  <a:txBody>
                    <a:bodyPr/>
                    <a:lstStyle/>
                    <a:p>
                      <a:pPr latinLnBrk="1"/>
                      <a:r>
                        <a:rPr lang="en-US" altLang="ko-KR" sz="1600" b="0">
                          <a:solidFill>
                            <a:schemeClr val="tx1"/>
                          </a:solidFill>
                        </a:rPr>
                        <a:t>Tokenized Sentence (</a:t>
                      </a:r>
                      <a:r>
                        <a:rPr lang="en-US" altLang="ko-KR" sz="1600" b="0" err="1">
                          <a:solidFill>
                            <a:schemeClr val="tx1"/>
                          </a:solidFill>
                        </a:rPr>
                        <a:t>iter</a:t>
                      </a:r>
                      <a:r>
                        <a:rPr lang="en-US" altLang="ko-KR" sz="1600" b="0">
                          <a:solidFill>
                            <a:schemeClr val="tx1"/>
                          </a:solidFill>
                        </a:rPr>
                        <a:t>=0)</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latinLnBrk="1"/>
                      <a:r>
                        <a:rPr lang="en-US" altLang="ko-KR" sz="1600" b="0">
                          <a:solidFill>
                            <a:schemeClr val="tx1"/>
                          </a:solidFill>
                        </a:rPr>
                        <a:t>Vocab (</a:t>
                      </a:r>
                      <a:r>
                        <a:rPr lang="en-US" altLang="ko-KR" sz="1600" b="0" err="1">
                          <a:solidFill>
                            <a:schemeClr val="tx1"/>
                          </a:solidFill>
                        </a:rPr>
                        <a:t>iter</a:t>
                      </a:r>
                      <a:r>
                        <a:rPr lang="en-US" altLang="ko-KR" sz="1600" b="0">
                          <a:solidFill>
                            <a:schemeClr val="tx1"/>
                          </a:solidFill>
                        </a:rPr>
                        <a:t>=0)</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0"/>
                  </a:ext>
                </a:extLst>
              </a:tr>
              <a:tr h="246885">
                <a:tc>
                  <a:txBody>
                    <a:bodyPr/>
                    <a:lstStyle/>
                    <a:p>
                      <a:pPr latinLnBrk="1"/>
                      <a:r>
                        <a:rPr lang="ko-KR" altLang="en-US" sz="1600" b="0">
                          <a:solidFill>
                            <a:schemeClr val="tx1"/>
                          </a:solidFill>
                          <a:sym typeface="Wingdings" panose="05000000000000000000" pitchFamily="2" charset="2"/>
                        </a:rPr>
                        <a:t>경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찰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청</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6">
                  <a:txBody>
                    <a:bodyPr/>
                    <a:lstStyle/>
                    <a:p>
                      <a:pPr latinLnBrk="1"/>
                      <a:r>
                        <a:rPr lang="en-US" altLang="ko-KR" sz="1600" b="0">
                          <a:solidFill>
                            <a:schemeClr val="tx1"/>
                          </a:solidFill>
                          <a:sym typeface="Wingdings" panose="05000000000000000000" pitchFamily="2" charset="2"/>
                        </a:rPr>
                        <a:t></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600" b="0">
                          <a:solidFill>
                            <a:schemeClr val="tx1"/>
                          </a:solidFill>
                        </a:rPr>
                        <a:t>경</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rPr>
                        <a:t>##</a:t>
                      </a:r>
                      <a:r>
                        <a:rPr lang="ko-KR" altLang="en-US" sz="1600" b="0">
                          <a:solidFill>
                            <a:schemeClr val="tx1"/>
                          </a:solidFill>
                        </a:rPr>
                        <a:t>찰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600" b="0">
                          <a:solidFill>
                            <a:schemeClr val="tx1"/>
                          </a:solidFill>
                        </a:rPr>
                        <a:t>##</a:t>
                      </a:r>
                      <a:r>
                        <a:rPr lang="ko-KR" altLang="en-US" sz="1600" b="0">
                          <a:solidFill>
                            <a:schemeClr val="tx1"/>
                          </a:solidFill>
                        </a:rPr>
                        <a:t>청</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46885">
                <a:tc>
                  <a:txBody>
                    <a:bodyPr/>
                    <a:lstStyle/>
                    <a:p>
                      <a:pPr latinLnBrk="1"/>
                      <a:r>
                        <a:rPr lang="ko-KR" altLang="en-US" sz="1600" b="0">
                          <a:solidFill>
                            <a:schemeClr val="tx1"/>
                          </a:solidFill>
                          <a:sym typeface="Wingdings" panose="05000000000000000000" pitchFamily="2" charset="2"/>
                        </a:rPr>
                        <a:t>철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창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은</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latinLnBrk="1"/>
                      <a:endParaRPr lang="ko-KR" alt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600" b="0">
                          <a:solidFill>
                            <a:schemeClr val="tx1"/>
                          </a:solidFill>
                        </a:rPr>
                        <a:t>철</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600" b="0">
                          <a:solidFill>
                            <a:schemeClr val="tx1"/>
                          </a:solidFill>
                        </a:rPr>
                        <a:t>##</a:t>
                      </a:r>
                      <a:r>
                        <a:rPr lang="ko-KR" altLang="en-US" sz="1600" b="0">
                          <a:solidFill>
                            <a:schemeClr val="tx1"/>
                          </a:solidFill>
                        </a:rPr>
                        <a:t>창</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rPr>
                        <a:t>##</a:t>
                      </a:r>
                      <a:r>
                        <a:rPr lang="ko-KR" altLang="en-US" sz="1600" b="0">
                          <a:solidFill>
                            <a:schemeClr val="tx1"/>
                          </a:solidFill>
                        </a:rPr>
                        <a:t>살</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rPr>
                        <a:t>##</a:t>
                      </a:r>
                      <a:r>
                        <a:rPr lang="ko-KR" altLang="en-US" sz="1600" b="0">
                          <a:solidFill>
                            <a:schemeClr val="tx1"/>
                          </a:solidFill>
                        </a:rPr>
                        <a:t>은</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46885">
                <a:tc>
                  <a:txBody>
                    <a:bodyPr/>
                    <a:lstStyle/>
                    <a:p>
                      <a:pPr latinLnBrk="1"/>
                      <a:r>
                        <a:rPr lang="ko-KR" altLang="en-US" sz="1600" b="0">
                          <a:solidFill>
                            <a:schemeClr val="tx1"/>
                          </a:solidFill>
                          <a:sym typeface="Wingdings" panose="05000000000000000000" pitchFamily="2" charset="2"/>
                        </a:rPr>
                        <a:t>외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철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창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고</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latinLnBrk="1"/>
                      <a:endParaRPr lang="ko-KR" alt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600" b="0">
                          <a:solidFill>
                            <a:schemeClr val="tx1"/>
                          </a:solidFill>
                        </a:rPr>
                        <a:t>외</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600" b="0">
                          <a:solidFill>
                            <a:schemeClr val="tx1"/>
                          </a:solidFill>
                        </a:rPr>
                        <a:t>##</a:t>
                      </a:r>
                      <a:r>
                        <a:rPr lang="ko-KR" altLang="en-US" sz="1600" b="0">
                          <a:solidFill>
                            <a:schemeClr val="tx1"/>
                          </a:solidFill>
                        </a:rPr>
                        <a:t>철</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600" b="0">
                          <a:solidFill>
                            <a:schemeClr val="tx1"/>
                          </a:solidFill>
                        </a:rPr>
                        <a:t>##</a:t>
                      </a:r>
                      <a:r>
                        <a:rPr lang="ko-KR" altLang="en-US" sz="1600" b="0">
                          <a:solidFill>
                            <a:schemeClr val="tx1"/>
                          </a:solidFill>
                        </a:rPr>
                        <a:t>이</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600" b="0">
                          <a:solidFill>
                            <a:schemeClr val="tx1"/>
                          </a:solidFill>
                        </a:rPr>
                        <a:t>##</a:t>
                      </a:r>
                      <a:r>
                        <a:rPr lang="ko-KR" altLang="en-US" sz="1600" b="0">
                          <a:solidFill>
                            <a:schemeClr val="tx1"/>
                          </a:solidFill>
                        </a:rPr>
                        <a:t>고</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46885">
                <a:tc>
                  <a:txBody>
                    <a:bodyPr/>
                    <a:lstStyle/>
                    <a:p>
                      <a:pPr latinLnBrk="1"/>
                      <a:r>
                        <a:rPr lang="ko-KR" altLang="en-US" sz="1600" b="0">
                          <a:solidFill>
                            <a:schemeClr val="tx1"/>
                          </a:solidFill>
                          <a:sym typeface="Wingdings" panose="05000000000000000000" pitchFamily="2" charset="2"/>
                        </a:rPr>
                        <a:t>검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찰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청</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latinLnBrk="1"/>
                      <a:endParaRPr lang="ko-KR" alt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600" b="0">
                          <a:solidFill>
                            <a:schemeClr val="tx1"/>
                          </a:solidFill>
                        </a:rPr>
                        <a:t>검</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46885">
                <a:tc>
                  <a:txBody>
                    <a:bodyPr/>
                    <a:lstStyle/>
                    <a:p>
                      <a:pPr latinLnBrk="1"/>
                      <a:r>
                        <a:rPr lang="ko-KR" altLang="en-US" sz="1600" b="0">
                          <a:solidFill>
                            <a:schemeClr val="tx1"/>
                          </a:solidFill>
                          <a:sym typeface="Wingdings" panose="05000000000000000000" pitchFamily="2" charset="2"/>
                        </a:rPr>
                        <a:t>철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창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은</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latinLnBrk="1"/>
                      <a:endParaRPr lang="ko-KR" alt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46885">
                <a:tc>
                  <a:txBody>
                    <a:bodyPr/>
                    <a:lstStyle/>
                    <a:p>
                      <a:pPr latinLnBrk="1"/>
                      <a:r>
                        <a:rPr lang="ko-KR" altLang="en-US" sz="1600" b="0">
                          <a:solidFill>
                            <a:schemeClr val="tx1"/>
                          </a:solidFill>
                          <a:sym typeface="Wingdings" panose="05000000000000000000" pitchFamily="2" charset="2"/>
                        </a:rPr>
                        <a:t>쌍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철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창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다</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latinLnBrk="1"/>
                      <a:endParaRPr lang="ko-KR" alt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600" b="0">
                          <a:solidFill>
                            <a:schemeClr val="tx1"/>
                          </a:solidFill>
                        </a:rPr>
                        <a:t>쌍</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rPr>
                        <a:t>##</a:t>
                      </a:r>
                      <a:r>
                        <a:rPr lang="ko-KR" altLang="en-US" sz="1600" b="0">
                          <a:solidFill>
                            <a:schemeClr val="tx1"/>
                          </a:solidFill>
                        </a:rPr>
                        <a:t>다</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sp>
        <p:nvSpPr>
          <p:cNvPr id="8" name="TextBox 7">
            <a:extLst>
              <a:ext uri="{FF2B5EF4-FFF2-40B4-BE49-F238E27FC236}">
                <a16:creationId xmlns:a16="http://schemas.microsoft.com/office/drawing/2014/main" id="{736B7718-D240-47E6-B2AB-A7A44B9ED101}"/>
              </a:ext>
            </a:extLst>
          </p:cNvPr>
          <p:cNvSpPr txBox="1"/>
          <p:nvPr/>
        </p:nvSpPr>
        <p:spPr>
          <a:xfrm>
            <a:off x="6137852" y="2501900"/>
            <a:ext cx="1093826" cy="307777"/>
          </a:xfrm>
          <a:prstGeom prst="rect">
            <a:avLst/>
          </a:prstGeom>
          <a:noFill/>
        </p:spPr>
        <p:txBody>
          <a:bodyPr wrap="none" rtlCol="0">
            <a:spAutoFit/>
          </a:bodyPr>
          <a:lstStyle/>
          <a:p>
            <a:r>
              <a:rPr lang="en-US" altLang="ko-KR" sz="1400" b="1">
                <a:solidFill>
                  <a:srgbClr val="FF0000"/>
                </a:solidFill>
              </a:rPr>
              <a:t>Vocab </a:t>
            </a:r>
            <a:r>
              <a:rPr lang="ko-KR" altLang="en-US" sz="1400" b="1">
                <a:solidFill>
                  <a:srgbClr val="FF0000"/>
                </a:solidFill>
              </a:rPr>
              <a:t>후보</a:t>
            </a:r>
            <a:r>
              <a:rPr lang="en-US" altLang="ko-KR" sz="1400" b="1">
                <a:solidFill>
                  <a:srgbClr val="FF0000"/>
                </a:solidFill>
              </a:rPr>
              <a:t>!</a:t>
            </a:r>
            <a:endParaRPr lang="ko-KR" altLang="en-US" sz="1400" b="1">
              <a:solidFill>
                <a:srgbClr val="FF0000"/>
              </a:solidFill>
            </a:endParaRPr>
          </a:p>
        </p:txBody>
      </p:sp>
    </p:spTree>
    <p:extLst>
      <p:ext uri="{BB962C8B-B14F-4D97-AF65-F5344CB8AC3E}">
        <p14:creationId xmlns:p14="http://schemas.microsoft.com/office/powerpoint/2010/main" val="2802415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BERT</a:t>
            </a:r>
            <a:endParaRPr lang="ko-KR" altLang="en-US"/>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Methods – BERT</a:t>
            </a:r>
            <a:r>
              <a:rPr lang="ko-KR" altLang="en-US"/>
              <a:t>의 </a:t>
            </a:r>
            <a:r>
              <a:rPr lang="en-US" altLang="ko-KR"/>
              <a:t>WordPiece tokenizing</a:t>
            </a:r>
            <a:endParaRPr lang="ko-KR" altLang="en-US"/>
          </a:p>
        </p:txBody>
      </p:sp>
      <p:sp>
        <p:nvSpPr>
          <p:cNvPr id="5" name="내용 개체 틀 2">
            <a:extLst>
              <a:ext uri="{FF2B5EF4-FFF2-40B4-BE49-F238E27FC236}">
                <a16:creationId xmlns:a16="http://schemas.microsoft.com/office/drawing/2014/main" id="{BC51D05E-2DCD-4320-9010-DA20C017DB28}"/>
              </a:ext>
            </a:extLst>
          </p:cNvPr>
          <p:cNvSpPr txBox="1">
            <a:spLocks/>
          </p:cNvSpPr>
          <p:nvPr/>
        </p:nvSpPr>
        <p:spPr>
          <a:xfrm>
            <a:off x="628650" y="1378744"/>
            <a:ext cx="7886700" cy="4896544"/>
          </a:xfrm>
          <a:prstGeom prst="rect">
            <a:avLst/>
          </a:prstGeom>
        </p:spPr>
        <p:txBody>
          <a:bodyPr>
            <a:normAutofit/>
          </a:bodyPr>
          <a:lstStyle>
            <a:lvl1pPr marL="171450" indent="-171450" algn="l" defTabSz="685800" rtl="0" eaLnBrk="1" latinLnBrk="1"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lvl="1">
              <a:spcBef>
                <a:spcPts val="1000"/>
              </a:spcBef>
            </a:pPr>
            <a:r>
              <a:rPr lang="en-US" altLang="ko-KR"/>
              <a:t>Bi-gram Pair Count</a:t>
            </a:r>
            <a:br>
              <a:rPr lang="en-US" altLang="ko-KR"/>
            </a:br>
            <a:br>
              <a:rPr lang="en-US" altLang="ko-KR"/>
            </a:br>
            <a:endParaRPr lang="en-US" altLang="ko-KR" sz="1600">
              <a:sym typeface="Wingdings" panose="05000000000000000000" pitchFamily="2" charset="2"/>
            </a:endParaRPr>
          </a:p>
        </p:txBody>
      </p:sp>
      <p:graphicFrame>
        <p:nvGraphicFramePr>
          <p:cNvPr id="7" name="표 6">
            <a:extLst>
              <a:ext uri="{FF2B5EF4-FFF2-40B4-BE49-F238E27FC236}">
                <a16:creationId xmlns:a16="http://schemas.microsoft.com/office/drawing/2014/main" id="{39B91B24-4BF5-4D3B-AD6A-78A465D4DFE1}"/>
              </a:ext>
            </a:extLst>
          </p:cNvPr>
          <p:cNvGraphicFramePr>
            <a:graphicFrameLocks noGrp="1"/>
          </p:cNvGraphicFramePr>
          <p:nvPr>
            <p:extLst>
              <p:ext uri="{D42A27DB-BD31-4B8C-83A1-F6EECF244321}">
                <p14:modId xmlns:p14="http://schemas.microsoft.com/office/powerpoint/2010/main" val="106206622"/>
              </p:ext>
            </p:extLst>
          </p:nvPr>
        </p:nvGraphicFramePr>
        <p:xfrm>
          <a:off x="755576" y="2090056"/>
          <a:ext cx="7776864" cy="2834640"/>
        </p:xfrm>
        <a:graphic>
          <a:graphicData uri="http://schemas.openxmlformats.org/drawingml/2006/table">
            <a:tbl>
              <a:tblPr firstRow="1" bandRow="1">
                <a:tableStyleId>{5C22544A-7EE6-4342-B048-85BDC9FD1C3A}</a:tableStyleId>
              </a:tblPr>
              <a:tblGrid>
                <a:gridCol w="3528392">
                  <a:extLst>
                    <a:ext uri="{9D8B030D-6E8A-4147-A177-3AD203B41FA5}">
                      <a16:colId xmlns:a16="http://schemas.microsoft.com/office/drawing/2014/main" val="20000"/>
                    </a:ext>
                  </a:extLst>
                </a:gridCol>
                <a:gridCol w="452755">
                  <a:extLst>
                    <a:ext uri="{9D8B030D-6E8A-4147-A177-3AD203B41FA5}">
                      <a16:colId xmlns:a16="http://schemas.microsoft.com/office/drawing/2014/main" val="20001"/>
                    </a:ext>
                  </a:extLst>
                </a:gridCol>
                <a:gridCol w="3795717">
                  <a:extLst>
                    <a:ext uri="{9D8B030D-6E8A-4147-A177-3AD203B41FA5}">
                      <a16:colId xmlns:a16="http://schemas.microsoft.com/office/drawing/2014/main" val="20002"/>
                    </a:ext>
                  </a:extLst>
                </a:gridCol>
              </a:tblGrid>
              <a:tr h="159559">
                <a:tc>
                  <a:txBody>
                    <a:bodyPr/>
                    <a:lstStyle/>
                    <a:p>
                      <a:pPr latinLnBrk="1"/>
                      <a:r>
                        <a:rPr lang="en-US" altLang="ko-KR" sz="1600" b="0">
                          <a:solidFill>
                            <a:schemeClr val="tx1"/>
                          </a:solidFill>
                        </a:rPr>
                        <a:t>Tokenized Sentence (</a:t>
                      </a:r>
                      <a:r>
                        <a:rPr lang="en-US" altLang="ko-KR" sz="1600" b="0" err="1">
                          <a:solidFill>
                            <a:schemeClr val="tx1"/>
                          </a:solidFill>
                        </a:rPr>
                        <a:t>iter</a:t>
                      </a:r>
                      <a:r>
                        <a:rPr lang="en-US" altLang="ko-KR" sz="1600" b="0">
                          <a:solidFill>
                            <a:schemeClr val="tx1"/>
                          </a:solidFill>
                        </a:rPr>
                        <a:t>=0)</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rPr>
                        <a:t>Bi-gram pairs (</a:t>
                      </a:r>
                      <a:r>
                        <a:rPr lang="en-US" altLang="ko-KR" sz="1600" b="0" err="1">
                          <a:solidFill>
                            <a:schemeClr val="tx1"/>
                          </a:solidFill>
                        </a:rPr>
                        <a:t>iter</a:t>
                      </a:r>
                      <a:r>
                        <a:rPr lang="en-US" altLang="ko-KR" sz="1600" b="0">
                          <a:solidFill>
                            <a:schemeClr val="tx1"/>
                          </a:solidFill>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59559">
                <a:tc>
                  <a:txBody>
                    <a:bodyPr/>
                    <a:lstStyle/>
                    <a:p>
                      <a:pPr latinLnBrk="1"/>
                      <a:r>
                        <a:rPr lang="ko-KR" altLang="en-US" sz="1600" b="0">
                          <a:solidFill>
                            <a:schemeClr val="tx1"/>
                          </a:solidFill>
                          <a:sym typeface="Wingdings" panose="05000000000000000000" pitchFamily="2" charset="2"/>
                        </a:rPr>
                        <a:t>경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찰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청</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경</a:t>
                      </a:r>
                      <a:r>
                        <a:rPr lang="en-US" altLang="ko-KR" sz="1600" b="0">
                          <a:solidFill>
                            <a:schemeClr val="tx1"/>
                          </a:solidFill>
                          <a:sym typeface="Wingdings" panose="05000000000000000000" pitchFamily="2" charset="2"/>
                        </a:rPr>
                        <a:t>, ##</a:t>
                      </a:r>
                      <a:r>
                        <a:rPr lang="ko-KR" altLang="en-US" sz="1600" b="0">
                          <a:solidFill>
                            <a:schemeClr val="tx1"/>
                          </a:solidFill>
                          <a:sym typeface="Wingdings" panose="05000000000000000000" pitchFamily="2" charset="2"/>
                        </a:rPr>
                        <a:t>찰</a:t>
                      </a:r>
                      <a:r>
                        <a:rPr lang="en-US" altLang="ko-KR" sz="1600" b="0">
                          <a:solidFill>
                            <a:schemeClr val="tx1"/>
                          </a:solidFill>
                          <a:sym typeface="Wingdings" panose="05000000000000000000" pitchFamily="2" charset="2"/>
                        </a:rPr>
                        <a:t>), (##</a:t>
                      </a:r>
                      <a:r>
                        <a:rPr lang="ko-KR" altLang="en-US" sz="1600" b="0">
                          <a:solidFill>
                            <a:schemeClr val="tx1"/>
                          </a:solidFill>
                          <a:sym typeface="Wingdings" panose="05000000000000000000" pitchFamily="2" charset="2"/>
                        </a:rPr>
                        <a:t>찰</a:t>
                      </a:r>
                      <a:r>
                        <a:rPr lang="en-US" altLang="ko-KR" sz="1600" b="0">
                          <a:solidFill>
                            <a:schemeClr val="tx1"/>
                          </a:solidFill>
                          <a:sym typeface="Wingdings" panose="05000000000000000000" pitchFamily="2" charset="2"/>
                        </a:rPr>
                        <a:t>, ##</a:t>
                      </a:r>
                      <a:r>
                        <a:rPr lang="ko-KR" altLang="en-US" sz="1600" b="0">
                          <a:solidFill>
                            <a:schemeClr val="tx1"/>
                          </a:solidFill>
                          <a:sym typeface="Wingdings" panose="05000000000000000000" pitchFamily="2" charset="2"/>
                        </a:rPr>
                        <a:t>청</a:t>
                      </a:r>
                      <a:r>
                        <a:rPr lang="en-US" altLang="ko-KR" sz="1600" b="0">
                          <a:solidFill>
                            <a:schemeClr val="tx1"/>
                          </a:solidFill>
                          <a:sym typeface="Wingdings" panose="05000000000000000000" pitchFamily="2" charset="2"/>
                        </a:rPr>
                        <a:t>)</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59559">
                <a:tc>
                  <a:txBody>
                    <a:bodyPr/>
                    <a:lstStyle/>
                    <a:p>
                      <a:pPr latinLnBrk="1"/>
                      <a:r>
                        <a:rPr lang="ko-KR" altLang="en-US" sz="1600" b="0">
                          <a:solidFill>
                            <a:schemeClr val="tx1"/>
                          </a:solidFill>
                          <a:sym typeface="Wingdings" panose="05000000000000000000" pitchFamily="2" charset="2"/>
                        </a:rPr>
                        <a:t>철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창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은</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철</a:t>
                      </a:r>
                      <a:r>
                        <a:rPr lang="en-US" altLang="ko-KR" sz="1600" b="0">
                          <a:solidFill>
                            <a:schemeClr val="tx1"/>
                          </a:solidFill>
                          <a:sym typeface="Wingdings" panose="05000000000000000000" pitchFamily="2" charset="2"/>
                        </a:rPr>
                        <a:t>, ##</a:t>
                      </a:r>
                      <a:r>
                        <a:rPr lang="ko-KR" altLang="en-US" sz="1600" b="0">
                          <a:solidFill>
                            <a:schemeClr val="tx1"/>
                          </a:solidFill>
                          <a:sym typeface="Wingdings" panose="05000000000000000000" pitchFamily="2" charset="2"/>
                        </a:rPr>
                        <a:t>창</a:t>
                      </a:r>
                      <a:r>
                        <a:rPr lang="en-US" altLang="ko-KR" sz="1600" b="0">
                          <a:solidFill>
                            <a:schemeClr val="tx1"/>
                          </a:solidFill>
                          <a:sym typeface="Wingdings" panose="05000000000000000000" pitchFamily="2" charset="2"/>
                        </a:rPr>
                        <a:t>), (##</a:t>
                      </a:r>
                      <a:r>
                        <a:rPr lang="ko-KR" altLang="en-US" sz="1600" b="0">
                          <a:solidFill>
                            <a:schemeClr val="tx1"/>
                          </a:solidFill>
                          <a:sym typeface="Wingdings" panose="05000000000000000000" pitchFamily="2" charset="2"/>
                        </a:rPr>
                        <a:t>창</a:t>
                      </a:r>
                      <a:r>
                        <a:rPr lang="en-US" altLang="ko-KR" sz="1600" b="0">
                          <a:solidFill>
                            <a:schemeClr val="tx1"/>
                          </a:solidFill>
                          <a:sym typeface="Wingdings" panose="05000000000000000000" pitchFamily="2" charset="2"/>
                        </a:rPr>
                        <a:t>, ##</a:t>
                      </a:r>
                      <a:r>
                        <a:rPr lang="ko-KR" altLang="en-US" sz="1600" b="0">
                          <a:solidFill>
                            <a:schemeClr val="tx1"/>
                          </a:solidFill>
                          <a:sym typeface="Wingdings" panose="05000000000000000000" pitchFamily="2" charset="2"/>
                        </a:rPr>
                        <a:t>살</a:t>
                      </a:r>
                      <a:r>
                        <a:rPr lang="en-US" altLang="ko-KR" sz="1600" b="0">
                          <a:solidFill>
                            <a:schemeClr val="tx1"/>
                          </a:solidFill>
                          <a:sym typeface="Wingdings" panose="05000000000000000000" pitchFamily="2" charset="2"/>
                        </a:rPr>
                        <a:t>), (##</a:t>
                      </a:r>
                      <a:r>
                        <a:rPr lang="ko-KR" altLang="en-US" sz="1600" b="0">
                          <a:solidFill>
                            <a:schemeClr val="tx1"/>
                          </a:solidFill>
                          <a:sym typeface="Wingdings" panose="05000000000000000000" pitchFamily="2" charset="2"/>
                        </a:rPr>
                        <a:t>살</a:t>
                      </a:r>
                      <a:r>
                        <a:rPr lang="en-US" altLang="ko-KR" sz="1600" b="0">
                          <a:solidFill>
                            <a:schemeClr val="tx1"/>
                          </a:solidFill>
                          <a:sym typeface="Wingdings" panose="05000000000000000000" pitchFamily="2" charset="2"/>
                        </a:rPr>
                        <a:t>, ##</a:t>
                      </a:r>
                      <a:r>
                        <a:rPr lang="ko-KR" altLang="en-US" sz="1600" b="0">
                          <a:solidFill>
                            <a:schemeClr val="tx1"/>
                          </a:solidFill>
                          <a:sym typeface="Wingdings" panose="05000000000000000000" pitchFamily="2" charset="2"/>
                        </a:rPr>
                        <a:t>은</a:t>
                      </a:r>
                      <a:r>
                        <a:rPr lang="en-US" altLang="ko-KR" sz="1600" b="0">
                          <a:solidFill>
                            <a:schemeClr val="tx1"/>
                          </a:solidFill>
                          <a:sym typeface="Wingdings" panose="05000000000000000000" pitchFamily="2" charset="2"/>
                        </a:rPr>
                        <a:t>)</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49174">
                <a:tc>
                  <a:txBody>
                    <a:bodyPr/>
                    <a:lstStyle/>
                    <a:p>
                      <a:pPr latinLnBrk="1"/>
                      <a:r>
                        <a:rPr lang="ko-KR" altLang="en-US" sz="1600" b="0">
                          <a:solidFill>
                            <a:schemeClr val="tx1"/>
                          </a:solidFill>
                          <a:sym typeface="Wingdings" panose="05000000000000000000" pitchFamily="2" charset="2"/>
                        </a:rPr>
                        <a:t>외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철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창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고</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외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철</a:t>
                      </a:r>
                      <a:r>
                        <a:rPr lang="en-US" altLang="ko-KR" sz="1600" b="0">
                          <a:solidFill>
                            <a:schemeClr val="tx1"/>
                          </a:solidFill>
                          <a:sym typeface="Wingdings" panose="05000000000000000000" pitchFamily="2" charset="2"/>
                        </a:rPr>
                        <a:t>), (##</a:t>
                      </a:r>
                      <a:r>
                        <a:rPr lang="ko-KR" altLang="en-US" sz="1600" b="0">
                          <a:solidFill>
                            <a:schemeClr val="tx1"/>
                          </a:solidFill>
                          <a:sym typeface="Wingdings" panose="05000000000000000000" pitchFamily="2" charset="2"/>
                        </a:rPr>
                        <a:t>철</a:t>
                      </a:r>
                      <a:r>
                        <a:rPr lang="en-US" altLang="ko-KR" sz="1600" b="0">
                          <a:solidFill>
                            <a:schemeClr val="tx1"/>
                          </a:solidFill>
                          <a:sym typeface="Wingdings" panose="05000000000000000000" pitchFamily="2" charset="2"/>
                        </a:rPr>
                        <a:t>, ##</a:t>
                      </a:r>
                      <a:r>
                        <a:rPr lang="ko-KR" altLang="en-US" sz="1600" b="0">
                          <a:solidFill>
                            <a:schemeClr val="tx1"/>
                          </a:solidFill>
                          <a:sym typeface="Wingdings" panose="05000000000000000000" pitchFamily="2" charset="2"/>
                        </a:rPr>
                        <a:t>창</a:t>
                      </a:r>
                      <a:r>
                        <a:rPr lang="en-US" altLang="ko-KR" sz="1600" b="0">
                          <a:solidFill>
                            <a:schemeClr val="tx1"/>
                          </a:solidFill>
                          <a:sym typeface="Wingdings" panose="05000000000000000000" pitchFamily="2" charset="2"/>
                        </a:rPr>
                        <a:t>),</a:t>
                      </a:r>
                      <a:r>
                        <a:rPr lang="en-US" altLang="ko-KR" sz="1600" b="0" baseline="0">
                          <a:solidFill>
                            <a:schemeClr val="tx1"/>
                          </a:solidFill>
                          <a:sym typeface="Wingdings" panose="05000000000000000000" pitchFamily="2" charset="2"/>
                        </a:rPr>
                        <a:t> (##</a:t>
                      </a:r>
                      <a:r>
                        <a:rPr lang="ko-KR" altLang="en-US" sz="1600" b="0" baseline="0">
                          <a:solidFill>
                            <a:schemeClr val="tx1"/>
                          </a:solidFill>
                          <a:sym typeface="Wingdings" panose="05000000000000000000" pitchFamily="2" charset="2"/>
                        </a:rPr>
                        <a:t>창</a:t>
                      </a:r>
                      <a:r>
                        <a:rPr lang="en-US" altLang="ko-KR" sz="1600" b="0" baseline="0">
                          <a:solidFill>
                            <a:schemeClr val="tx1"/>
                          </a:solidFill>
                          <a:sym typeface="Wingdings" panose="05000000000000000000" pitchFamily="2" charset="2"/>
                        </a:rPr>
                        <a:t>, ##</a:t>
                      </a:r>
                      <a:r>
                        <a:rPr lang="ko-KR" altLang="en-US" sz="1600" b="0" baseline="0">
                          <a:solidFill>
                            <a:schemeClr val="tx1"/>
                          </a:solidFill>
                          <a:sym typeface="Wingdings" panose="05000000000000000000" pitchFamily="2" charset="2"/>
                        </a:rPr>
                        <a:t>살</a:t>
                      </a:r>
                      <a:r>
                        <a:rPr lang="en-US" altLang="ko-KR" sz="1600" b="0" baseline="0">
                          <a:solidFill>
                            <a:schemeClr val="tx1"/>
                          </a:solidFill>
                          <a:sym typeface="Wingdings" panose="05000000000000000000" pitchFamily="2" charset="2"/>
                        </a:rPr>
                        <a:t>), </a:t>
                      </a:r>
                    </a:p>
                    <a:p>
                      <a:pPr latinLnBrk="1"/>
                      <a:r>
                        <a:rPr lang="en-US" altLang="ko-KR" sz="1600" b="0" baseline="0">
                          <a:solidFill>
                            <a:schemeClr val="tx1"/>
                          </a:solidFill>
                          <a:sym typeface="Wingdings" panose="05000000000000000000" pitchFamily="2" charset="2"/>
                        </a:rPr>
                        <a:t>(##</a:t>
                      </a:r>
                      <a:r>
                        <a:rPr lang="ko-KR" altLang="en-US" sz="1600" b="0" baseline="0">
                          <a:solidFill>
                            <a:schemeClr val="tx1"/>
                          </a:solidFill>
                          <a:sym typeface="Wingdings" panose="05000000000000000000" pitchFamily="2" charset="2"/>
                        </a:rPr>
                        <a:t>살</a:t>
                      </a:r>
                      <a:r>
                        <a:rPr lang="en-US" altLang="ko-KR" sz="1600" b="0" baseline="0">
                          <a:solidFill>
                            <a:schemeClr val="tx1"/>
                          </a:solidFill>
                          <a:sym typeface="Wingdings" panose="05000000000000000000" pitchFamily="2" charset="2"/>
                        </a:rPr>
                        <a:t>, ##</a:t>
                      </a:r>
                      <a:r>
                        <a:rPr lang="ko-KR" altLang="en-US" sz="1600" b="0" baseline="0">
                          <a:solidFill>
                            <a:schemeClr val="tx1"/>
                          </a:solidFill>
                          <a:sym typeface="Wingdings" panose="05000000000000000000" pitchFamily="2" charset="2"/>
                        </a:rPr>
                        <a:t>이</a:t>
                      </a:r>
                      <a:r>
                        <a:rPr lang="en-US" altLang="ko-KR" sz="1600" b="0" baseline="0">
                          <a:solidFill>
                            <a:schemeClr val="tx1"/>
                          </a:solidFill>
                          <a:sym typeface="Wingdings" panose="05000000000000000000" pitchFamily="2" charset="2"/>
                        </a:rPr>
                        <a:t>), (##</a:t>
                      </a:r>
                      <a:r>
                        <a:rPr lang="ko-KR" altLang="en-US" sz="1600" b="0" baseline="0">
                          <a:solidFill>
                            <a:schemeClr val="tx1"/>
                          </a:solidFill>
                          <a:sym typeface="Wingdings" panose="05000000000000000000" pitchFamily="2" charset="2"/>
                        </a:rPr>
                        <a:t>이</a:t>
                      </a:r>
                      <a:r>
                        <a:rPr lang="en-US" altLang="ko-KR" sz="1600" b="0" baseline="0">
                          <a:solidFill>
                            <a:schemeClr val="tx1"/>
                          </a:solidFill>
                          <a:sym typeface="Wingdings" panose="05000000000000000000" pitchFamily="2" charset="2"/>
                        </a:rPr>
                        <a:t>, ##</a:t>
                      </a:r>
                      <a:r>
                        <a:rPr lang="ko-KR" altLang="en-US" sz="1600" b="0" baseline="0">
                          <a:solidFill>
                            <a:schemeClr val="tx1"/>
                          </a:solidFill>
                          <a:sym typeface="Wingdings" panose="05000000000000000000" pitchFamily="2" charset="2"/>
                        </a:rPr>
                        <a:t>고</a:t>
                      </a:r>
                      <a:r>
                        <a:rPr lang="en-US" altLang="ko-KR" sz="1600" b="0" baseline="0">
                          <a:solidFill>
                            <a:schemeClr val="tx1"/>
                          </a:solidFill>
                          <a:sym typeface="Wingdings" panose="05000000000000000000" pitchFamily="2" charset="2"/>
                        </a:rPr>
                        <a:t>)</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59559">
                <a:tc>
                  <a:txBody>
                    <a:bodyPr/>
                    <a:lstStyle/>
                    <a:p>
                      <a:pPr latinLnBrk="1"/>
                      <a:r>
                        <a:rPr lang="ko-KR" altLang="en-US" sz="1600" b="0">
                          <a:solidFill>
                            <a:schemeClr val="tx1"/>
                          </a:solidFill>
                          <a:sym typeface="Wingdings" panose="05000000000000000000" pitchFamily="2" charset="2"/>
                        </a:rPr>
                        <a:t>검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찰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청</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rPr>
                        <a:t>(</a:t>
                      </a:r>
                      <a:r>
                        <a:rPr lang="ko-KR" altLang="en-US" sz="1600" b="0">
                          <a:solidFill>
                            <a:schemeClr val="tx1"/>
                          </a:solidFill>
                        </a:rPr>
                        <a:t>검</a:t>
                      </a:r>
                      <a:r>
                        <a:rPr lang="en-US" altLang="ko-KR" sz="1600" b="0">
                          <a:solidFill>
                            <a:schemeClr val="tx1"/>
                          </a:solidFill>
                        </a:rPr>
                        <a:t>, ##</a:t>
                      </a:r>
                      <a:r>
                        <a:rPr lang="ko-KR" altLang="en-US" sz="1600" b="0">
                          <a:solidFill>
                            <a:schemeClr val="tx1"/>
                          </a:solidFill>
                        </a:rPr>
                        <a:t>찰</a:t>
                      </a:r>
                      <a:r>
                        <a:rPr lang="en-US" altLang="ko-KR" sz="1600" b="0">
                          <a:solidFill>
                            <a:schemeClr val="tx1"/>
                          </a:solidFill>
                        </a:rPr>
                        <a:t>), (##</a:t>
                      </a:r>
                      <a:r>
                        <a:rPr lang="ko-KR" altLang="en-US" sz="1600" b="0">
                          <a:solidFill>
                            <a:schemeClr val="tx1"/>
                          </a:solidFill>
                        </a:rPr>
                        <a:t>찰</a:t>
                      </a:r>
                      <a:r>
                        <a:rPr lang="en-US" altLang="ko-KR" sz="1600" b="0">
                          <a:solidFill>
                            <a:schemeClr val="tx1"/>
                          </a:solidFill>
                        </a:rPr>
                        <a:t>, ##</a:t>
                      </a:r>
                      <a:r>
                        <a:rPr lang="ko-KR" altLang="en-US" sz="1600" b="0">
                          <a:solidFill>
                            <a:schemeClr val="tx1"/>
                          </a:solidFill>
                        </a:rPr>
                        <a:t>청</a:t>
                      </a:r>
                      <a:r>
                        <a:rPr lang="en-US" altLang="ko-KR" sz="1600" b="0">
                          <a:solidFill>
                            <a:schemeClr val="tx1"/>
                          </a:solidFill>
                        </a:rPr>
                        <a:t>)</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159559">
                <a:tc>
                  <a:txBody>
                    <a:bodyPr/>
                    <a:lstStyle/>
                    <a:p>
                      <a:pPr latinLnBrk="1"/>
                      <a:r>
                        <a:rPr lang="ko-KR" altLang="en-US" sz="1600" b="0">
                          <a:solidFill>
                            <a:schemeClr val="tx1"/>
                          </a:solidFill>
                          <a:sym typeface="Wingdings" panose="05000000000000000000" pitchFamily="2" charset="2"/>
                        </a:rPr>
                        <a:t>철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창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은</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rPr>
                        <a:t>(</a:t>
                      </a:r>
                      <a:r>
                        <a:rPr lang="ko-KR" altLang="en-US" sz="1600" b="0">
                          <a:solidFill>
                            <a:schemeClr val="tx1"/>
                          </a:solidFill>
                        </a:rPr>
                        <a:t>철</a:t>
                      </a:r>
                      <a:r>
                        <a:rPr lang="en-US" altLang="ko-KR" sz="1600" b="0">
                          <a:solidFill>
                            <a:schemeClr val="tx1"/>
                          </a:solidFill>
                        </a:rPr>
                        <a:t>,</a:t>
                      </a:r>
                      <a:r>
                        <a:rPr lang="en-US" altLang="ko-KR" sz="1600" b="0" baseline="0">
                          <a:solidFill>
                            <a:schemeClr val="tx1"/>
                          </a:solidFill>
                        </a:rPr>
                        <a:t> ##</a:t>
                      </a:r>
                      <a:r>
                        <a:rPr lang="ko-KR" altLang="en-US" sz="1600" b="0" baseline="0">
                          <a:solidFill>
                            <a:schemeClr val="tx1"/>
                          </a:solidFill>
                        </a:rPr>
                        <a:t>창</a:t>
                      </a:r>
                      <a:r>
                        <a:rPr lang="en-US" altLang="ko-KR" sz="1600" b="0">
                          <a:solidFill>
                            <a:schemeClr val="tx1"/>
                          </a:solidFill>
                        </a:rPr>
                        <a:t>), </a:t>
                      </a:r>
                      <a:r>
                        <a:rPr lang="en-US" altLang="ko-KR" sz="1600" b="0" baseline="0">
                          <a:solidFill>
                            <a:schemeClr val="tx1"/>
                          </a:solidFill>
                          <a:sym typeface="Wingdings" panose="05000000000000000000" pitchFamily="2" charset="2"/>
                        </a:rPr>
                        <a:t>(##</a:t>
                      </a:r>
                      <a:r>
                        <a:rPr lang="ko-KR" altLang="en-US" sz="1600" b="0" baseline="0">
                          <a:solidFill>
                            <a:schemeClr val="tx1"/>
                          </a:solidFill>
                          <a:sym typeface="Wingdings" panose="05000000000000000000" pitchFamily="2" charset="2"/>
                        </a:rPr>
                        <a:t>창</a:t>
                      </a:r>
                      <a:r>
                        <a:rPr lang="en-US" altLang="ko-KR" sz="1600" b="0" baseline="0">
                          <a:solidFill>
                            <a:schemeClr val="tx1"/>
                          </a:solidFill>
                          <a:sym typeface="Wingdings" panose="05000000000000000000" pitchFamily="2" charset="2"/>
                        </a:rPr>
                        <a:t>, ##</a:t>
                      </a:r>
                      <a:r>
                        <a:rPr lang="ko-KR" altLang="en-US" sz="1600" b="0" baseline="0">
                          <a:solidFill>
                            <a:schemeClr val="tx1"/>
                          </a:solidFill>
                          <a:sym typeface="Wingdings" panose="05000000000000000000" pitchFamily="2" charset="2"/>
                        </a:rPr>
                        <a:t>살</a:t>
                      </a:r>
                      <a:r>
                        <a:rPr lang="en-US" altLang="ko-KR" sz="1600" b="0" baseline="0">
                          <a:solidFill>
                            <a:schemeClr val="tx1"/>
                          </a:solidFill>
                          <a:sym typeface="Wingdings" panose="05000000000000000000" pitchFamily="2" charset="2"/>
                        </a:rPr>
                        <a:t>), (##</a:t>
                      </a:r>
                      <a:r>
                        <a:rPr lang="ko-KR" altLang="en-US" sz="1600" b="0" baseline="0">
                          <a:solidFill>
                            <a:schemeClr val="tx1"/>
                          </a:solidFill>
                          <a:sym typeface="Wingdings" panose="05000000000000000000" pitchFamily="2" charset="2"/>
                        </a:rPr>
                        <a:t>살</a:t>
                      </a:r>
                      <a:r>
                        <a:rPr lang="en-US" altLang="ko-KR" sz="1600" b="0" baseline="0">
                          <a:solidFill>
                            <a:schemeClr val="tx1"/>
                          </a:solidFill>
                          <a:sym typeface="Wingdings" panose="05000000000000000000" pitchFamily="2" charset="2"/>
                        </a:rPr>
                        <a:t>, ##</a:t>
                      </a:r>
                      <a:r>
                        <a:rPr lang="ko-KR" altLang="en-US" sz="1600" b="0" baseline="0">
                          <a:solidFill>
                            <a:schemeClr val="tx1"/>
                          </a:solidFill>
                          <a:sym typeface="Wingdings" panose="05000000000000000000" pitchFamily="2" charset="2"/>
                        </a:rPr>
                        <a:t>은</a:t>
                      </a:r>
                      <a:r>
                        <a:rPr lang="en-US" altLang="ko-KR" sz="1600" b="0" baseline="0">
                          <a:solidFill>
                            <a:schemeClr val="tx1"/>
                          </a:solidFill>
                          <a:sym typeface="Wingdings" panose="05000000000000000000" pitchFamily="2" charset="2"/>
                        </a:rPr>
                        <a:t>),</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49174">
                <a:tc>
                  <a:txBody>
                    <a:bodyPr/>
                    <a:lstStyle/>
                    <a:p>
                      <a:pPr latinLnBrk="1"/>
                      <a:r>
                        <a:rPr lang="ko-KR" altLang="en-US" sz="1600" b="0">
                          <a:solidFill>
                            <a:schemeClr val="tx1"/>
                          </a:solidFill>
                          <a:sym typeface="Wingdings" panose="05000000000000000000" pitchFamily="2" charset="2"/>
                        </a:rPr>
                        <a:t>쌍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철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창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다</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쌍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철</a:t>
                      </a:r>
                      <a:r>
                        <a:rPr lang="en-US" altLang="ko-KR" sz="1600" b="0">
                          <a:solidFill>
                            <a:schemeClr val="tx1"/>
                          </a:solidFill>
                          <a:sym typeface="Wingdings" panose="05000000000000000000" pitchFamily="2" charset="2"/>
                        </a:rPr>
                        <a:t>), (##</a:t>
                      </a:r>
                      <a:r>
                        <a:rPr lang="ko-KR" altLang="en-US" sz="1600" b="0">
                          <a:solidFill>
                            <a:schemeClr val="tx1"/>
                          </a:solidFill>
                          <a:sym typeface="Wingdings" panose="05000000000000000000" pitchFamily="2" charset="2"/>
                        </a:rPr>
                        <a:t>철</a:t>
                      </a:r>
                      <a:r>
                        <a:rPr lang="en-US" altLang="ko-KR" sz="1600" b="0">
                          <a:solidFill>
                            <a:schemeClr val="tx1"/>
                          </a:solidFill>
                          <a:sym typeface="Wingdings" panose="05000000000000000000" pitchFamily="2" charset="2"/>
                        </a:rPr>
                        <a:t>, ##</a:t>
                      </a:r>
                      <a:r>
                        <a:rPr lang="ko-KR" altLang="en-US" sz="1600" b="0">
                          <a:solidFill>
                            <a:schemeClr val="tx1"/>
                          </a:solidFill>
                          <a:sym typeface="Wingdings" panose="05000000000000000000" pitchFamily="2" charset="2"/>
                        </a:rPr>
                        <a:t>창</a:t>
                      </a:r>
                      <a:r>
                        <a:rPr lang="en-US" altLang="ko-KR" sz="1600" b="0">
                          <a:solidFill>
                            <a:schemeClr val="tx1"/>
                          </a:solidFill>
                          <a:sym typeface="Wingdings" panose="05000000000000000000" pitchFamily="2" charset="2"/>
                        </a:rPr>
                        <a:t>),</a:t>
                      </a:r>
                      <a:r>
                        <a:rPr lang="en-US" altLang="ko-KR" sz="1600" b="0" baseline="0">
                          <a:solidFill>
                            <a:schemeClr val="tx1"/>
                          </a:solidFill>
                          <a:sym typeface="Wingdings" panose="05000000000000000000" pitchFamily="2" charset="2"/>
                        </a:rPr>
                        <a:t> (##</a:t>
                      </a:r>
                      <a:r>
                        <a:rPr lang="ko-KR" altLang="en-US" sz="1600" b="0" baseline="0">
                          <a:solidFill>
                            <a:schemeClr val="tx1"/>
                          </a:solidFill>
                          <a:sym typeface="Wingdings" panose="05000000000000000000" pitchFamily="2" charset="2"/>
                        </a:rPr>
                        <a:t>창</a:t>
                      </a:r>
                      <a:r>
                        <a:rPr lang="en-US" altLang="ko-KR" sz="1600" b="0" baseline="0">
                          <a:solidFill>
                            <a:schemeClr val="tx1"/>
                          </a:solidFill>
                          <a:sym typeface="Wingdings" panose="05000000000000000000" pitchFamily="2" charset="2"/>
                        </a:rPr>
                        <a:t>, ##</a:t>
                      </a:r>
                      <a:r>
                        <a:rPr lang="ko-KR" altLang="en-US" sz="1600" b="0" baseline="0">
                          <a:solidFill>
                            <a:schemeClr val="tx1"/>
                          </a:solidFill>
                          <a:sym typeface="Wingdings" panose="05000000000000000000" pitchFamily="2" charset="2"/>
                        </a:rPr>
                        <a:t>살</a:t>
                      </a:r>
                      <a:r>
                        <a:rPr lang="en-US" altLang="ko-KR" sz="1600" b="0" baseline="0">
                          <a:solidFill>
                            <a:schemeClr val="tx1"/>
                          </a:solidFill>
                          <a:sym typeface="Wingdings" panose="05000000000000000000" pitchFamily="2" charset="2"/>
                        </a:rPr>
                        <a:t>), </a:t>
                      </a:r>
                    </a:p>
                    <a:p>
                      <a:pPr latinLnBrk="1"/>
                      <a:r>
                        <a:rPr lang="en-US" altLang="ko-KR" sz="1600" b="0" baseline="0">
                          <a:solidFill>
                            <a:schemeClr val="tx1"/>
                          </a:solidFill>
                          <a:sym typeface="Wingdings" panose="05000000000000000000" pitchFamily="2" charset="2"/>
                        </a:rPr>
                        <a:t>(##</a:t>
                      </a:r>
                      <a:r>
                        <a:rPr lang="ko-KR" altLang="en-US" sz="1600" b="0" baseline="0">
                          <a:solidFill>
                            <a:schemeClr val="tx1"/>
                          </a:solidFill>
                          <a:sym typeface="Wingdings" panose="05000000000000000000" pitchFamily="2" charset="2"/>
                        </a:rPr>
                        <a:t>살</a:t>
                      </a:r>
                      <a:r>
                        <a:rPr lang="en-US" altLang="ko-KR" sz="1600" b="0" baseline="0">
                          <a:solidFill>
                            <a:schemeClr val="tx1"/>
                          </a:solidFill>
                          <a:sym typeface="Wingdings" panose="05000000000000000000" pitchFamily="2" charset="2"/>
                        </a:rPr>
                        <a:t>, ##</a:t>
                      </a:r>
                      <a:r>
                        <a:rPr lang="ko-KR" altLang="en-US" sz="1600" b="0" baseline="0">
                          <a:solidFill>
                            <a:schemeClr val="tx1"/>
                          </a:solidFill>
                          <a:sym typeface="Wingdings" panose="05000000000000000000" pitchFamily="2" charset="2"/>
                        </a:rPr>
                        <a:t>이</a:t>
                      </a:r>
                      <a:r>
                        <a:rPr lang="en-US" altLang="ko-KR" sz="1600" b="0" baseline="0">
                          <a:solidFill>
                            <a:schemeClr val="tx1"/>
                          </a:solidFill>
                          <a:sym typeface="Wingdings" panose="05000000000000000000" pitchFamily="2" charset="2"/>
                        </a:rPr>
                        <a:t>), (##</a:t>
                      </a:r>
                      <a:r>
                        <a:rPr lang="ko-KR" altLang="en-US" sz="1600" b="0" baseline="0">
                          <a:solidFill>
                            <a:schemeClr val="tx1"/>
                          </a:solidFill>
                          <a:sym typeface="Wingdings" panose="05000000000000000000" pitchFamily="2" charset="2"/>
                        </a:rPr>
                        <a:t>이</a:t>
                      </a:r>
                      <a:r>
                        <a:rPr lang="en-US" altLang="ko-KR" sz="1600" b="0" baseline="0">
                          <a:solidFill>
                            <a:schemeClr val="tx1"/>
                          </a:solidFill>
                          <a:sym typeface="Wingdings" panose="05000000000000000000" pitchFamily="2" charset="2"/>
                        </a:rPr>
                        <a:t>, ##</a:t>
                      </a:r>
                      <a:r>
                        <a:rPr lang="ko-KR" altLang="en-US" sz="1600" b="0" baseline="0">
                          <a:solidFill>
                            <a:schemeClr val="tx1"/>
                          </a:solidFill>
                          <a:sym typeface="Wingdings" panose="05000000000000000000" pitchFamily="2" charset="2"/>
                        </a:rPr>
                        <a:t>다</a:t>
                      </a:r>
                      <a:r>
                        <a:rPr lang="en-US" altLang="ko-KR" sz="1600" b="0" baseline="0">
                          <a:solidFill>
                            <a:schemeClr val="tx1"/>
                          </a:solidFill>
                          <a:sym typeface="Wingdings" panose="05000000000000000000" pitchFamily="2" charset="2"/>
                        </a:rPr>
                        <a:t>)</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graphicFrame>
        <p:nvGraphicFramePr>
          <p:cNvPr id="8" name="표 7">
            <a:extLst>
              <a:ext uri="{FF2B5EF4-FFF2-40B4-BE49-F238E27FC236}">
                <a16:creationId xmlns:a16="http://schemas.microsoft.com/office/drawing/2014/main" id="{E1D43E93-F245-4D6F-9AB9-5CEF6C391477}"/>
              </a:ext>
            </a:extLst>
          </p:cNvPr>
          <p:cNvGraphicFramePr>
            <a:graphicFrameLocks noGrp="1"/>
          </p:cNvGraphicFramePr>
          <p:nvPr>
            <p:extLst>
              <p:ext uri="{D42A27DB-BD31-4B8C-83A1-F6EECF244321}">
                <p14:modId xmlns:p14="http://schemas.microsoft.com/office/powerpoint/2010/main" val="2384125409"/>
              </p:ext>
            </p:extLst>
          </p:nvPr>
        </p:nvGraphicFramePr>
        <p:xfrm>
          <a:off x="1622280" y="5046287"/>
          <a:ext cx="6027710" cy="1341120"/>
        </p:xfrm>
        <a:graphic>
          <a:graphicData uri="http://schemas.openxmlformats.org/drawingml/2006/table">
            <a:tbl>
              <a:tblPr firstRow="1" bandRow="1">
                <a:tableStyleId>{5C22544A-7EE6-4342-B048-85BDC9FD1C3A}</a:tableStyleId>
              </a:tblPr>
              <a:tblGrid>
                <a:gridCol w="1544955">
                  <a:extLst>
                    <a:ext uri="{9D8B030D-6E8A-4147-A177-3AD203B41FA5}">
                      <a16:colId xmlns:a16="http://schemas.microsoft.com/office/drawing/2014/main" val="20000"/>
                    </a:ext>
                  </a:extLst>
                </a:gridCol>
                <a:gridCol w="440055">
                  <a:extLst>
                    <a:ext uri="{9D8B030D-6E8A-4147-A177-3AD203B41FA5}">
                      <a16:colId xmlns:a16="http://schemas.microsoft.com/office/drawing/2014/main" val="20001"/>
                    </a:ext>
                  </a:extLst>
                </a:gridCol>
                <a:gridCol w="1544955">
                  <a:extLst>
                    <a:ext uri="{9D8B030D-6E8A-4147-A177-3AD203B41FA5}">
                      <a16:colId xmlns:a16="http://schemas.microsoft.com/office/drawing/2014/main" val="20002"/>
                    </a:ext>
                  </a:extLst>
                </a:gridCol>
                <a:gridCol w="440055">
                  <a:extLst>
                    <a:ext uri="{9D8B030D-6E8A-4147-A177-3AD203B41FA5}">
                      <a16:colId xmlns:a16="http://schemas.microsoft.com/office/drawing/2014/main" val="20003"/>
                    </a:ext>
                  </a:extLst>
                </a:gridCol>
                <a:gridCol w="1617635">
                  <a:extLst>
                    <a:ext uri="{9D8B030D-6E8A-4147-A177-3AD203B41FA5}">
                      <a16:colId xmlns:a16="http://schemas.microsoft.com/office/drawing/2014/main" val="20004"/>
                    </a:ext>
                  </a:extLst>
                </a:gridCol>
                <a:gridCol w="440055">
                  <a:extLst>
                    <a:ext uri="{9D8B030D-6E8A-4147-A177-3AD203B41FA5}">
                      <a16:colId xmlns:a16="http://schemas.microsoft.com/office/drawing/2014/main" val="20005"/>
                    </a:ext>
                  </a:extLst>
                </a:gridCol>
              </a:tblGrid>
              <a:tr h="0">
                <a:tc>
                  <a:txBody>
                    <a:bodyPr/>
                    <a:lstStyle/>
                    <a:p>
                      <a:pPr latinLnBrk="1"/>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경</a:t>
                      </a:r>
                      <a:r>
                        <a:rPr lang="en-US" altLang="ko-KR" sz="1600" b="0">
                          <a:solidFill>
                            <a:schemeClr val="tx1"/>
                          </a:solidFill>
                          <a:sym typeface="Wingdings" panose="05000000000000000000" pitchFamily="2" charset="2"/>
                        </a:rPr>
                        <a:t>, ##</a:t>
                      </a:r>
                      <a:r>
                        <a:rPr lang="ko-KR" altLang="en-US" sz="1600" b="0">
                          <a:solidFill>
                            <a:schemeClr val="tx1"/>
                          </a:solidFill>
                          <a:sym typeface="Wingdings" panose="05000000000000000000" pitchFamily="2" charset="2"/>
                        </a:rPr>
                        <a:t>찰</a:t>
                      </a:r>
                      <a:r>
                        <a:rPr lang="en-US" altLang="ko-KR" sz="1600" b="0">
                          <a:solidFill>
                            <a:schemeClr val="tx1"/>
                          </a:solidFill>
                          <a:sym typeface="Wingdings" panose="05000000000000000000" pitchFamily="2" charset="2"/>
                        </a:rPr>
                        <a:t>)</a:t>
                      </a:r>
                      <a:endParaRPr lang="ko-KR" alt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rPr>
                        <a:t>:1</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살</a:t>
                      </a:r>
                      <a:r>
                        <a:rPr lang="en-US" altLang="ko-KR" sz="1600" b="0">
                          <a:solidFill>
                            <a:schemeClr val="tx1"/>
                          </a:solidFill>
                          <a:sym typeface="Wingdings" panose="05000000000000000000" pitchFamily="2" charset="2"/>
                        </a:rPr>
                        <a:t>, ##</a:t>
                      </a:r>
                      <a:r>
                        <a:rPr lang="ko-KR" altLang="en-US" sz="1600" b="0">
                          <a:solidFill>
                            <a:schemeClr val="tx1"/>
                          </a:solidFill>
                          <a:sym typeface="Wingdings" panose="05000000000000000000" pitchFamily="2" charset="2"/>
                        </a:rPr>
                        <a:t>은</a:t>
                      </a:r>
                      <a:r>
                        <a:rPr lang="en-US" altLang="ko-KR" sz="1600" b="0">
                          <a:solidFill>
                            <a:schemeClr val="tx1"/>
                          </a:solidFill>
                          <a:sym typeface="Wingdings" panose="05000000000000000000" pitchFamily="2" charset="2"/>
                        </a:rPr>
                        <a:t>)</a:t>
                      </a:r>
                      <a:endParaRPr lang="ko-KR" alt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rPr>
                        <a:t>:2</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baseline="0">
                          <a:solidFill>
                            <a:schemeClr val="tx1"/>
                          </a:solidFill>
                          <a:sym typeface="Wingdings" panose="05000000000000000000" pitchFamily="2" charset="2"/>
                        </a:rPr>
                        <a:t>(##</a:t>
                      </a:r>
                      <a:r>
                        <a:rPr lang="ko-KR" altLang="en-US" sz="1600" b="0" baseline="0">
                          <a:solidFill>
                            <a:schemeClr val="tx1"/>
                          </a:solidFill>
                          <a:sym typeface="Wingdings" panose="05000000000000000000" pitchFamily="2" charset="2"/>
                        </a:rPr>
                        <a:t>이</a:t>
                      </a:r>
                      <a:r>
                        <a:rPr lang="en-US" altLang="ko-KR" sz="1600" b="0" baseline="0">
                          <a:solidFill>
                            <a:schemeClr val="tx1"/>
                          </a:solidFill>
                          <a:sym typeface="Wingdings" panose="05000000000000000000" pitchFamily="2" charset="2"/>
                        </a:rPr>
                        <a:t>, ##</a:t>
                      </a:r>
                      <a:r>
                        <a:rPr lang="ko-KR" altLang="en-US" sz="1600" b="0" baseline="0">
                          <a:solidFill>
                            <a:schemeClr val="tx1"/>
                          </a:solidFill>
                          <a:sym typeface="Wingdings" panose="05000000000000000000" pitchFamily="2" charset="2"/>
                        </a:rPr>
                        <a:t>고</a:t>
                      </a:r>
                      <a:r>
                        <a:rPr lang="en-US" altLang="ko-KR" sz="1600" b="0" baseline="0">
                          <a:solidFill>
                            <a:schemeClr val="tx1"/>
                          </a:solidFill>
                          <a:sym typeface="Wingdings" panose="05000000000000000000" pitchFamily="2" charset="2"/>
                        </a:rPr>
                        <a:t>)</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rPr>
                        <a:t>:1</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찰</a:t>
                      </a:r>
                      <a:r>
                        <a:rPr lang="en-US" altLang="ko-KR" sz="1600" b="0">
                          <a:solidFill>
                            <a:schemeClr val="tx1"/>
                          </a:solidFill>
                          <a:sym typeface="Wingdings" panose="05000000000000000000" pitchFamily="2" charset="2"/>
                        </a:rPr>
                        <a:t>, ##</a:t>
                      </a:r>
                      <a:r>
                        <a:rPr lang="ko-KR" altLang="en-US" sz="1600" b="0">
                          <a:solidFill>
                            <a:schemeClr val="tx1"/>
                          </a:solidFill>
                          <a:sym typeface="Wingdings" panose="05000000000000000000" pitchFamily="2" charset="2"/>
                        </a:rPr>
                        <a:t>청</a:t>
                      </a:r>
                      <a:r>
                        <a:rPr lang="en-US" altLang="ko-KR" sz="1600" b="0">
                          <a:solidFill>
                            <a:schemeClr val="tx1"/>
                          </a:solidFill>
                          <a:sym typeface="Wingdings" panose="05000000000000000000" pitchFamily="2" charset="2"/>
                        </a:rPr>
                        <a:t>)</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rPr>
                        <a:t>:2</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외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철</a:t>
                      </a:r>
                      <a:r>
                        <a:rPr lang="en-US" altLang="ko-KR" sz="1600" b="0">
                          <a:solidFill>
                            <a:schemeClr val="tx1"/>
                          </a:solidFill>
                          <a:sym typeface="Wingdings" panose="05000000000000000000" pitchFamily="2" charset="2"/>
                        </a:rPr>
                        <a:t>)</a:t>
                      </a:r>
                      <a:endParaRPr lang="ko-KR" alt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rPr>
                        <a:t>:1</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rPr>
                        <a:t>(</a:t>
                      </a:r>
                      <a:r>
                        <a:rPr lang="ko-KR" altLang="en-US" sz="1600" b="0">
                          <a:solidFill>
                            <a:schemeClr val="tx1"/>
                          </a:solidFill>
                        </a:rPr>
                        <a:t>검</a:t>
                      </a:r>
                      <a:r>
                        <a:rPr lang="en-US" altLang="ko-KR" sz="1600" b="0">
                          <a:solidFill>
                            <a:schemeClr val="tx1"/>
                          </a:solidFill>
                        </a:rPr>
                        <a:t>, ##</a:t>
                      </a:r>
                      <a:r>
                        <a:rPr lang="ko-KR" altLang="en-US" sz="1600" b="0">
                          <a:solidFill>
                            <a:schemeClr val="tx1"/>
                          </a:solidFill>
                        </a:rPr>
                        <a:t>찰</a:t>
                      </a:r>
                      <a:r>
                        <a:rPr lang="en-US" altLang="ko-KR" sz="1600" b="0">
                          <a:solidFill>
                            <a:schemeClr val="tx1"/>
                          </a:solidFill>
                        </a:rPr>
                        <a:t>)</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rPr>
                        <a:t>:1</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0">
                <a:tc>
                  <a:txBody>
                    <a:bodyPr/>
                    <a:lstStyle/>
                    <a:p>
                      <a:pPr latinLnBrk="1"/>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철</a:t>
                      </a:r>
                      <a:r>
                        <a:rPr lang="en-US" altLang="ko-KR" sz="1600" b="0">
                          <a:solidFill>
                            <a:schemeClr val="tx1"/>
                          </a:solidFill>
                          <a:sym typeface="Wingdings" panose="05000000000000000000" pitchFamily="2" charset="2"/>
                        </a:rPr>
                        <a:t>, ##</a:t>
                      </a:r>
                      <a:r>
                        <a:rPr lang="ko-KR" altLang="en-US" sz="1600" b="0">
                          <a:solidFill>
                            <a:schemeClr val="tx1"/>
                          </a:solidFill>
                          <a:sym typeface="Wingdings" panose="05000000000000000000" pitchFamily="2" charset="2"/>
                        </a:rPr>
                        <a:t>창</a:t>
                      </a:r>
                      <a:r>
                        <a:rPr lang="en-US" altLang="ko-KR" sz="1600" b="0">
                          <a:solidFill>
                            <a:schemeClr val="tx1"/>
                          </a:solidFill>
                          <a:sym typeface="Wingdings" panose="05000000000000000000" pitchFamily="2" charset="2"/>
                        </a:rPr>
                        <a:t>)</a:t>
                      </a:r>
                      <a:endParaRPr lang="ko-KR" alt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rPr>
                        <a:t>:2</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철</a:t>
                      </a:r>
                      <a:r>
                        <a:rPr lang="en-US" altLang="ko-KR" sz="1600" b="0">
                          <a:solidFill>
                            <a:schemeClr val="tx1"/>
                          </a:solidFill>
                          <a:sym typeface="Wingdings" panose="05000000000000000000" pitchFamily="2" charset="2"/>
                        </a:rPr>
                        <a:t>, ##</a:t>
                      </a:r>
                      <a:r>
                        <a:rPr lang="ko-KR" altLang="en-US" sz="1600" b="0">
                          <a:solidFill>
                            <a:schemeClr val="tx1"/>
                          </a:solidFill>
                          <a:sym typeface="Wingdings" panose="05000000000000000000" pitchFamily="2" charset="2"/>
                        </a:rPr>
                        <a:t>창</a:t>
                      </a:r>
                      <a:r>
                        <a:rPr lang="en-US" altLang="ko-KR" sz="1600" b="0">
                          <a:solidFill>
                            <a:schemeClr val="tx1"/>
                          </a:solidFill>
                          <a:sym typeface="Wingdings" panose="05000000000000000000" pitchFamily="2" charset="2"/>
                        </a:rPr>
                        <a:t>)</a:t>
                      </a:r>
                      <a:endParaRPr lang="ko-KR" alt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rPr>
                        <a:t>:2</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쌍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철</a:t>
                      </a:r>
                      <a:r>
                        <a:rPr lang="en-US" altLang="ko-KR" sz="1600" b="0">
                          <a:solidFill>
                            <a:schemeClr val="tx1"/>
                          </a:solidFill>
                          <a:sym typeface="Wingdings" panose="05000000000000000000" pitchFamily="2" charset="2"/>
                        </a:rPr>
                        <a:t>)</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rPr>
                        <a:t>:1</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0">
                <a:tc>
                  <a:txBody>
                    <a:bodyPr/>
                    <a:lstStyle/>
                    <a:p>
                      <a:pPr latinLnBrk="1"/>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창</a:t>
                      </a:r>
                      <a:r>
                        <a:rPr lang="en-US" altLang="ko-KR" sz="1600" b="0">
                          <a:solidFill>
                            <a:schemeClr val="tx1"/>
                          </a:solidFill>
                          <a:sym typeface="Wingdings" panose="05000000000000000000" pitchFamily="2" charset="2"/>
                        </a:rPr>
                        <a:t>, ##</a:t>
                      </a:r>
                      <a:r>
                        <a:rPr lang="ko-KR" altLang="en-US" sz="1600" b="0">
                          <a:solidFill>
                            <a:schemeClr val="tx1"/>
                          </a:solidFill>
                          <a:sym typeface="Wingdings" panose="05000000000000000000" pitchFamily="2" charset="2"/>
                        </a:rPr>
                        <a:t>살</a:t>
                      </a:r>
                      <a:r>
                        <a:rPr lang="en-US" altLang="ko-KR" sz="1600" b="0">
                          <a:solidFill>
                            <a:schemeClr val="tx1"/>
                          </a:solidFill>
                          <a:sym typeface="Wingdings" panose="05000000000000000000" pitchFamily="2" charset="2"/>
                        </a:rPr>
                        <a:t>)</a:t>
                      </a:r>
                      <a:endParaRPr lang="ko-KR" alt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A5555"/>
                    </a:solidFill>
                  </a:tcPr>
                </a:tc>
                <a:tc>
                  <a:txBody>
                    <a:bodyPr/>
                    <a:lstStyle/>
                    <a:p>
                      <a:pPr latinLnBrk="1"/>
                      <a:r>
                        <a:rPr lang="en-US" altLang="ko-KR" sz="1600" b="0">
                          <a:solidFill>
                            <a:schemeClr val="tx1"/>
                          </a:solidFill>
                        </a:rPr>
                        <a:t>:4</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A5555"/>
                    </a:solidFill>
                  </a:tcPr>
                </a:tc>
                <a:tc>
                  <a:txBody>
                    <a:bodyPr/>
                    <a:lstStyle/>
                    <a:p>
                      <a:pPr latinLnBrk="1"/>
                      <a:r>
                        <a:rPr lang="en-US" altLang="ko-KR" sz="1600" b="0" baseline="0">
                          <a:solidFill>
                            <a:schemeClr val="tx1"/>
                          </a:solidFill>
                          <a:sym typeface="Wingdings" panose="05000000000000000000" pitchFamily="2" charset="2"/>
                        </a:rPr>
                        <a:t>(##</a:t>
                      </a:r>
                      <a:r>
                        <a:rPr lang="ko-KR" altLang="en-US" sz="1600" b="0" baseline="0">
                          <a:solidFill>
                            <a:schemeClr val="tx1"/>
                          </a:solidFill>
                          <a:sym typeface="Wingdings" panose="05000000000000000000" pitchFamily="2" charset="2"/>
                        </a:rPr>
                        <a:t>살</a:t>
                      </a:r>
                      <a:r>
                        <a:rPr lang="en-US" altLang="ko-KR" sz="1600" b="0" baseline="0">
                          <a:solidFill>
                            <a:schemeClr val="tx1"/>
                          </a:solidFill>
                          <a:sym typeface="Wingdings" panose="05000000000000000000" pitchFamily="2" charset="2"/>
                        </a:rPr>
                        <a:t>, ##</a:t>
                      </a:r>
                      <a:r>
                        <a:rPr lang="ko-KR" altLang="en-US" sz="1600" b="0" baseline="0">
                          <a:solidFill>
                            <a:schemeClr val="tx1"/>
                          </a:solidFill>
                          <a:sym typeface="Wingdings" panose="05000000000000000000" pitchFamily="2" charset="2"/>
                        </a:rPr>
                        <a:t>이</a:t>
                      </a:r>
                      <a:r>
                        <a:rPr lang="en-US" altLang="ko-KR" sz="1600" b="0" baseline="0">
                          <a:solidFill>
                            <a:schemeClr val="tx1"/>
                          </a:solidFill>
                          <a:sym typeface="Wingdings" panose="05000000000000000000" pitchFamily="2" charset="2"/>
                        </a:rPr>
                        <a:t>)</a:t>
                      </a:r>
                      <a:endParaRPr lang="ko-KR" alt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rPr>
                        <a:t>:2</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600" b="0" baseline="0">
                          <a:solidFill>
                            <a:schemeClr val="tx1"/>
                          </a:solidFill>
                          <a:sym typeface="Wingdings" panose="05000000000000000000" pitchFamily="2" charset="2"/>
                        </a:rPr>
                        <a:t>(##</a:t>
                      </a:r>
                      <a:r>
                        <a:rPr lang="ko-KR" altLang="en-US" sz="1600" b="0" baseline="0">
                          <a:solidFill>
                            <a:schemeClr val="tx1"/>
                          </a:solidFill>
                          <a:sym typeface="Wingdings" panose="05000000000000000000" pitchFamily="2" charset="2"/>
                        </a:rPr>
                        <a:t>이</a:t>
                      </a:r>
                      <a:r>
                        <a:rPr lang="en-US" altLang="ko-KR" sz="1600" b="0" baseline="0">
                          <a:solidFill>
                            <a:schemeClr val="tx1"/>
                          </a:solidFill>
                          <a:sym typeface="Wingdings" panose="05000000000000000000" pitchFamily="2" charset="2"/>
                        </a:rPr>
                        <a:t>, ##</a:t>
                      </a:r>
                      <a:r>
                        <a:rPr lang="ko-KR" altLang="en-US" sz="1600" b="0" baseline="0">
                          <a:solidFill>
                            <a:schemeClr val="tx1"/>
                          </a:solidFill>
                          <a:sym typeface="Wingdings" panose="05000000000000000000" pitchFamily="2" charset="2"/>
                        </a:rPr>
                        <a:t>다</a:t>
                      </a:r>
                      <a:r>
                        <a:rPr lang="en-US" altLang="ko-KR" sz="1600" b="0" baseline="0">
                          <a:solidFill>
                            <a:schemeClr val="tx1"/>
                          </a:solidFill>
                          <a:sym typeface="Wingdings" panose="05000000000000000000" pitchFamily="2" charset="2"/>
                        </a:rPr>
                        <a:t>)</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rPr>
                        <a:t>:1</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9" name="TextBox 8">
            <a:extLst>
              <a:ext uri="{FF2B5EF4-FFF2-40B4-BE49-F238E27FC236}">
                <a16:creationId xmlns:a16="http://schemas.microsoft.com/office/drawing/2014/main" id="{61494210-1EC6-4483-8FB8-1435B861B78F}"/>
              </a:ext>
            </a:extLst>
          </p:cNvPr>
          <p:cNvSpPr txBox="1"/>
          <p:nvPr/>
        </p:nvSpPr>
        <p:spPr>
          <a:xfrm>
            <a:off x="753053" y="1870363"/>
            <a:ext cx="1794337" cy="307777"/>
          </a:xfrm>
          <a:prstGeom prst="rect">
            <a:avLst/>
          </a:prstGeom>
          <a:noFill/>
        </p:spPr>
        <p:txBody>
          <a:bodyPr wrap="none" rtlCol="0">
            <a:spAutoFit/>
          </a:bodyPr>
          <a:lstStyle/>
          <a:p>
            <a:r>
              <a:rPr lang="en-US" altLang="ko-KR" sz="1400" b="1">
                <a:solidFill>
                  <a:srgbClr val="FF0000"/>
                </a:solidFill>
              </a:rPr>
              <a:t>Vocab </a:t>
            </a:r>
            <a:r>
              <a:rPr lang="ko-KR" altLang="en-US" sz="1400" b="1">
                <a:solidFill>
                  <a:srgbClr val="FF0000"/>
                </a:solidFill>
              </a:rPr>
              <a:t>후보 기준으로</a:t>
            </a:r>
          </a:p>
        </p:txBody>
      </p:sp>
    </p:spTree>
    <p:extLst>
      <p:ext uri="{BB962C8B-B14F-4D97-AF65-F5344CB8AC3E}">
        <p14:creationId xmlns:p14="http://schemas.microsoft.com/office/powerpoint/2010/main" val="3570260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BERT</a:t>
            </a:r>
            <a:endParaRPr lang="ko-KR" altLang="en-US"/>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Methods – BERT</a:t>
            </a:r>
            <a:r>
              <a:rPr lang="ko-KR" altLang="en-US"/>
              <a:t>의 </a:t>
            </a:r>
            <a:r>
              <a:rPr lang="en-US" altLang="ko-KR"/>
              <a:t>WordPiece tokenizing</a:t>
            </a:r>
            <a:endParaRPr lang="ko-KR" altLang="en-US"/>
          </a:p>
        </p:txBody>
      </p:sp>
      <p:sp>
        <p:nvSpPr>
          <p:cNvPr id="5" name="내용 개체 틀 2">
            <a:extLst>
              <a:ext uri="{FF2B5EF4-FFF2-40B4-BE49-F238E27FC236}">
                <a16:creationId xmlns:a16="http://schemas.microsoft.com/office/drawing/2014/main" id="{425CBD15-A7DD-461D-A436-D96BFA9F51FB}"/>
              </a:ext>
            </a:extLst>
          </p:cNvPr>
          <p:cNvSpPr txBox="1">
            <a:spLocks/>
          </p:cNvSpPr>
          <p:nvPr/>
        </p:nvSpPr>
        <p:spPr>
          <a:xfrm>
            <a:off x="628650" y="1556544"/>
            <a:ext cx="7886700" cy="4896544"/>
          </a:xfrm>
          <a:prstGeom prst="rect">
            <a:avLst/>
          </a:prstGeom>
        </p:spPr>
        <p:txBody>
          <a:bodyPr>
            <a:normAutofit/>
          </a:bodyPr>
          <a:lstStyle>
            <a:lvl1pPr marL="171450" indent="-171450" algn="l" defTabSz="685800" rtl="0" eaLnBrk="1" latinLnBrk="1"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lvl="1">
              <a:spcBef>
                <a:spcPts val="1000"/>
              </a:spcBef>
            </a:pPr>
            <a:r>
              <a:rPr lang="en-US" altLang="ko-KR"/>
              <a:t>Merge Best pair</a:t>
            </a:r>
            <a:br>
              <a:rPr lang="en-US" altLang="ko-KR"/>
            </a:br>
            <a:br>
              <a:rPr lang="en-US" altLang="ko-KR"/>
            </a:br>
            <a:endParaRPr lang="en-US" altLang="ko-KR" sz="1600">
              <a:sym typeface="Wingdings" panose="05000000000000000000" pitchFamily="2" charset="2"/>
            </a:endParaRPr>
          </a:p>
        </p:txBody>
      </p:sp>
      <p:graphicFrame>
        <p:nvGraphicFramePr>
          <p:cNvPr id="7" name="표 6">
            <a:extLst>
              <a:ext uri="{FF2B5EF4-FFF2-40B4-BE49-F238E27FC236}">
                <a16:creationId xmlns:a16="http://schemas.microsoft.com/office/drawing/2014/main" id="{A0DE0E8B-9363-49E8-832C-A809B31F9AFB}"/>
              </a:ext>
            </a:extLst>
          </p:cNvPr>
          <p:cNvGraphicFramePr>
            <a:graphicFrameLocks noGrp="1"/>
          </p:cNvGraphicFramePr>
          <p:nvPr>
            <p:extLst>
              <p:ext uri="{D42A27DB-BD31-4B8C-83A1-F6EECF244321}">
                <p14:modId xmlns:p14="http://schemas.microsoft.com/office/powerpoint/2010/main" val="3109192113"/>
              </p:ext>
            </p:extLst>
          </p:nvPr>
        </p:nvGraphicFramePr>
        <p:xfrm>
          <a:off x="493228" y="2275563"/>
          <a:ext cx="4508432" cy="370840"/>
        </p:xfrm>
        <a:graphic>
          <a:graphicData uri="http://schemas.openxmlformats.org/drawingml/2006/table">
            <a:tbl>
              <a:tblPr firstRow="1" bandRow="1">
                <a:tableStyleId>{5C22544A-7EE6-4342-B048-85BDC9FD1C3A}</a:tableStyleId>
              </a:tblPr>
              <a:tblGrid>
                <a:gridCol w="1102233">
                  <a:extLst>
                    <a:ext uri="{9D8B030D-6E8A-4147-A177-3AD203B41FA5}">
                      <a16:colId xmlns:a16="http://schemas.microsoft.com/office/drawing/2014/main" val="20000"/>
                    </a:ext>
                  </a:extLst>
                </a:gridCol>
                <a:gridCol w="1476722">
                  <a:extLst>
                    <a:ext uri="{9D8B030D-6E8A-4147-A177-3AD203B41FA5}">
                      <a16:colId xmlns:a16="http://schemas.microsoft.com/office/drawing/2014/main" val="20001"/>
                    </a:ext>
                  </a:extLst>
                </a:gridCol>
                <a:gridCol w="452755">
                  <a:extLst>
                    <a:ext uri="{9D8B030D-6E8A-4147-A177-3AD203B41FA5}">
                      <a16:colId xmlns:a16="http://schemas.microsoft.com/office/drawing/2014/main" val="20002"/>
                    </a:ext>
                  </a:extLst>
                </a:gridCol>
                <a:gridCol w="1476722">
                  <a:extLst>
                    <a:ext uri="{9D8B030D-6E8A-4147-A177-3AD203B41FA5}">
                      <a16:colId xmlns:a16="http://schemas.microsoft.com/office/drawing/2014/main" val="20003"/>
                    </a:ext>
                  </a:extLst>
                </a:gridCol>
              </a:tblGrid>
              <a:tr h="37084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600" b="0">
                          <a:solidFill>
                            <a:schemeClr val="tx1"/>
                          </a:solidFill>
                        </a:rPr>
                        <a:t>Best Pair:</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창</a:t>
                      </a:r>
                      <a:r>
                        <a:rPr lang="en-US" altLang="ko-KR" sz="1600" b="0">
                          <a:solidFill>
                            <a:schemeClr val="tx1"/>
                          </a:solidFill>
                          <a:sym typeface="Wingdings" panose="05000000000000000000" pitchFamily="2" charset="2"/>
                        </a:rPr>
                        <a:t> ##</a:t>
                      </a:r>
                      <a:r>
                        <a:rPr lang="ko-KR" altLang="en-US" sz="1600" b="0">
                          <a:solidFill>
                            <a:schemeClr val="tx1"/>
                          </a:solidFill>
                          <a:sym typeface="Wingdings" panose="05000000000000000000" pitchFamily="2" charset="2"/>
                        </a:rPr>
                        <a:t>살</a:t>
                      </a:r>
                      <a:endParaRPr lang="ko-KR" altLang="en-US" sz="16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1">
                          <a:solidFill>
                            <a:srgbClr val="FF0000"/>
                          </a:solidFill>
                        </a:rPr>
                        <a:t>##</a:t>
                      </a:r>
                      <a:r>
                        <a:rPr lang="ko-KR" altLang="en-US" sz="1600" b="1">
                          <a:solidFill>
                            <a:srgbClr val="FF0000"/>
                          </a:solidFill>
                        </a:rPr>
                        <a:t>창살</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8" name="표 7">
            <a:extLst>
              <a:ext uri="{FF2B5EF4-FFF2-40B4-BE49-F238E27FC236}">
                <a16:creationId xmlns:a16="http://schemas.microsoft.com/office/drawing/2014/main" id="{7EC37397-9512-45D9-8B34-0F566D82F059}"/>
              </a:ext>
            </a:extLst>
          </p:cNvPr>
          <p:cNvGraphicFramePr>
            <a:graphicFrameLocks noGrp="1"/>
          </p:cNvGraphicFramePr>
          <p:nvPr>
            <p:extLst>
              <p:ext uri="{D42A27DB-BD31-4B8C-83A1-F6EECF244321}">
                <p14:modId xmlns:p14="http://schemas.microsoft.com/office/powerpoint/2010/main" val="2748182238"/>
              </p:ext>
            </p:extLst>
          </p:nvPr>
        </p:nvGraphicFramePr>
        <p:xfrm>
          <a:off x="493228" y="2802030"/>
          <a:ext cx="8157545" cy="2595880"/>
        </p:xfrm>
        <a:graphic>
          <a:graphicData uri="http://schemas.openxmlformats.org/drawingml/2006/table">
            <a:tbl>
              <a:tblPr firstRow="1" bandRow="1">
                <a:tableStyleId>{5C22544A-7EE6-4342-B048-85BDC9FD1C3A}</a:tableStyleId>
              </a:tblPr>
              <a:tblGrid>
                <a:gridCol w="3812297">
                  <a:extLst>
                    <a:ext uri="{9D8B030D-6E8A-4147-A177-3AD203B41FA5}">
                      <a16:colId xmlns:a16="http://schemas.microsoft.com/office/drawing/2014/main" val="20000"/>
                    </a:ext>
                  </a:extLst>
                </a:gridCol>
                <a:gridCol w="452755">
                  <a:extLst>
                    <a:ext uri="{9D8B030D-6E8A-4147-A177-3AD203B41FA5}">
                      <a16:colId xmlns:a16="http://schemas.microsoft.com/office/drawing/2014/main" val="20001"/>
                    </a:ext>
                  </a:extLst>
                </a:gridCol>
                <a:gridCol w="3892493">
                  <a:extLst>
                    <a:ext uri="{9D8B030D-6E8A-4147-A177-3AD203B41FA5}">
                      <a16:colId xmlns:a16="http://schemas.microsoft.com/office/drawing/2014/main" val="20002"/>
                    </a:ext>
                  </a:extLst>
                </a:gridCol>
              </a:tblGrid>
              <a:tr h="370840">
                <a:tc>
                  <a:txBody>
                    <a:bodyPr/>
                    <a:lstStyle/>
                    <a:p>
                      <a:pPr latinLnBrk="1"/>
                      <a:r>
                        <a:rPr lang="en-US" altLang="ko-KR" sz="1600" b="0">
                          <a:solidFill>
                            <a:schemeClr val="tx1"/>
                          </a:solidFill>
                        </a:rPr>
                        <a:t>Tokenized Sentence (</a:t>
                      </a:r>
                      <a:r>
                        <a:rPr lang="en-US" altLang="ko-KR" sz="1600" b="0" err="1">
                          <a:solidFill>
                            <a:schemeClr val="tx1"/>
                          </a:solidFill>
                        </a:rPr>
                        <a:t>iter</a:t>
                      </a:r>
                      <a:r>
                        <a:rPr lang="en-US" altLang="ko-KR" sz="1600" b="0">
                          <a:solidFill>
                            <a:schemeClr val="tx1"/>
                          </a:solidFill>
                        </a:rPr>
                        <a:t>=0)</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rPr>
                        <a:t>Tokenized Sentence (</a:t>
                      </a:r>
                      <a:r>
                        <a:rPr lang="en-US" altLang="ko-KR" sz="1600" b="0" err="1">
                          <a:solidFill>
                            <a:schemeClr val="tx1"/>
                          </a:solidFill>
                        </a:rPr>
                        <a:t>iter</a:t>
                      </a:r>
                      <a:r>
                        <a:rPr lang="en-US" altLang="ko-KR" sz="1600" b="0">
                          <a:solidFill>
                            <a:schemeClr val="tx1"/>
                          </a:solidFill>
                        </a:rPr>
                        <a:t>=1)</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pPr latinLnBrk="1"/>
                      <a:r>
                        <a:rPr lang="ko-KR" altLang="en-US" sz="1600" b="0">
                          <a:solidFill>
                            <a:schemeClr val="tx1"/>
                          </a:solidFill>
                          <a:sym typeface="Wingdings" panose="05000000000000000000" pitchFamily="2" charset="2"/>
                        </a:rPr>
                        <a:t>경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찰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청</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600" b="0">
                          <a:solidFill>
                            <a:schemeClr val="tx1"/>
                          </a:solidFill>
                          <a:sym typeface="Wingdings" panose="05000000000000000000" pitchFamily="2" charset="2"/>
                        </a:rPr>
                        <a:t>경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찰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청</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latinLnBrk="1"/>
                      <a:r>
                        <a:rPr lang="ko-KR" altLang="en-US" sz="1600" b="0">
                          <a:solidFill>
                            <a:schemeClr val="tx1"/>
                          </a:solidFill>
                          <a:sym typeface="Wingdings" panose="05000000000000000000" pitchFamily="2" charset="2"/>
                        </a:rPr>
                        <a:t>철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창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은</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600" b="0">
                          <a:solidFill>
                            <a:schemeClr val="tx1"/>
                          </a:solidFill>
                          <a:sym typeface="Wingdings" panose="05000000000000000000" pitchFamily="2" charset="2"/>
                        </a:rPr>
                        <a:t>철 </a:t>
                      </a:r>
                      <a:r>
                        <a:rPr lang="en-US" altLang="ko-KR" sz="1600" b="0">
                          <a:solidFill>
                            <a:srgbClr val="FF0000"/>
                          </a:solidFill>
                          <a:sym typeface="Wingdings" panose="05000000000000000000" pitchFamily="2" charset="2"/>
                        </a:rPr>
                        <a:t>##</a:t>
                      </a:r>
                      <a:r>
                        <a:rPr lang="ko-KR" altLang="en-US" sz="1600" b="0">
                          <a:solidFill>
                            <a:srgbClr val="FF0000"/>
                          </a:solidFill>
                          <a:sym typeface="Wingdings" panose="05000000000000000000" pitchFamily="2" charset="2"/>
                        </a:rPr>
                        <a:t>창살</a:t>
                      </a:r>
                      <a:r>
                        <a:rPr lang="ko-KR" altLang="en-US" sz="1600" b="0">
                          <a:solidFill>
                            <a:schemeClr val="tx1"/>
                          </a:solidFill>
                          <a:sym typeface="Wingdings" panose="05000000000000000000" pitchFamily="2" charset="2"/>
                        </a:rPr>
                        <a:t>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은</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pPr latinLnBrk="1"/>
                      <a:r>
                        <a:rPr lang="ko-KR" altLang="en-US" sz="1600" b="0">
                          <a:solidFill>
                            <a:schemeClr val="tx1"/>
                          </a:solidFill>
                          <a:sym typeface="Wingdings" panose="05000000000000000000" pitchFamily="2" charset="2"/>
                        </a:rPr>
                        <a:t>외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철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창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고</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600" b="0">
                          <a:solidFill>
                            <a:schemeClr val="tx1"/>
                          </a:solidFill>
                          <a:sym typeface="Wingdings" panose="05000000000000000000" pitchFamily="2" charset="2"/>
                        </a:rPr>
                        <a:t>외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철 </a:t>
                      </a:r>
                      <a:r>
                        <a:rPr lang="en-US" altLang="ko-KR" sz="1600" b="0">
                          <a:solidFill>
                            <a:srgbClr val="FF0000"/>
                          </a:solidFill>
                          <a:sym typeface="Wingdings" panose="05000000000000000000" pitchFamily="2" charset="2"/>
                        </a:rPr>
                        <a:t>##</a:t>
                      </a:r>
                      <a:r>
                        <a:rPr lang="ko-KR" altLang="en-US" sz="1600" b="0">
                          <a:solidFill>
                            <a:srgbClr val="FF0000"/>
                          </a:solidFill>
                          <a:sym typeface="Wingdings" panose="05000000000000000000" pitchFamily="2" charset="2"/>
                        </a:rPr>
                        <a:t>창살</a:t>
                      </a:r>
                      <a:r>
                        <a:rPr lang="ko-KR" altLang="en-US" sz="1600" b="0">
                          <a:solidFill>
                            <a:schemeClr val="tx1"/>
                          </a:solidFill>
                          <a:sym typeface="Wingdings" panose="05000000000000000000" pitchFamily="2" charset="2"/>
                        </a:rPr>
                        <a:t>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고</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pPr latinLnBrk="1"/>
                      <a:r>
                        <a:rPr lang="ko-KR" altLang="en-US" sz="1600" b="0">
                          <a:solidFill>
                            <a:schemeClr val="tx1"/>
                          </a:solidFill>
                          <a:sym typeface="Wingdings" panose="05000000000000000000" pitchFamily="2" charset="2"/>
                        </a:rPr>
                        <a:t>검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찰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청</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600" b="0">
                          <a:solidFill>
                            <a:schemeClr val="tx1"/>
                          </a:solidFill>
                          <a:sym typeface="Wingdings" panose="05000000000000000000" pitchFamily="2" charset="2"/>
                        </a:rPr>
                        <a:t>검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찰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청</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70840">
                <a:tc>
                  <a:txBody>
                    <a:bodyPr/>
                    <a:lstStyle/>
                    <a:p>
                      <a:pPr latinLnBrk="1"/>
                      <a:r>
                        <a:rPr lang="ko-KR" altLang="en-US" sz="1600" b="0">
                          <a:solidFill>
                            <a:schemeClr val="tx1"/>
                          </a:solidFill>
                          <a:sym typeface="Wingdings" panose="05000000000000000000" pitchFamily="2" charset="2"/>
                        </a:rPr>
                        <a:t>철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창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은</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600" b="0">
                          <a:solidFill>
                            <a:schemeClr val="tx1"/>
                          </a:solidFill>
                          <a:sym typeface="Wingdings" panose="05000000000000000000" pitchFamily="2" charset="2"/>
                        </a:rPr>
                        <a:t>철 </a:t>
                      </a:r>
                      <a:r>
                        <a:rPr lang="en-US" altLang="ko-KR" sz="1600" b="0">
                          <a:solidFill>
                            <a:srgbClr val="FF0000"/>
                          </a:solidFill>
                          <a:sym typeface="Wingdings" panose="05000000000000000000" pitchFamily="2" charset="2"/>
                        </a:rPr>
                        <a:t>##</a:t>
                      </a:r>
                      <a:r>
                        <a:rPr lang="ko-KR" altLang="en-US" sz="1600" b="0">
                          <a:solidFill>
                            <a:srgbClr val="FF0000"/>
                          </a:solidFill>
                          <a:sym typeface="Wingdings" panose="05000000000000000000" pitchFamily="2" charset="2"/>
                        </a:rPr>
                        <a:t>창살</a:t>
                      </a:r>
                      <a:r>
                        <a:rPr lang="ko-KR" altLang="en-US" sz="1600" b="0">
                          <a:solidFill>
                            <a:schemeClr val="tx1"/>
                          </a:solidFill>
                          <a:sym typeface="Wingdings" panose="05000000000000000000" pitchFamily="2" charset="2"/>
                        </a:rPr>
                        <a:t>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은</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70840">
                <a:tc>
                  <a:txBody>
                    <a:bodyPr/>
                    <a:lstStyle/>
                    <a:p>
                      <a:pPr latinLnBrk="1"/>
                      <a:r>
                        <a:rPr lang="ko-KR" altLang="en-US" sz="1600" b="0">
                          <a:solidFill>
                            <a:schemeClr val="tx1"/>
                          </a:solidFill>
                          <a:sym typeface="Wingdings" panose="05000000000000000000" pitchFamily="2" charset="2"/>
                        </a:rPr>
                        <a:t>쌍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철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창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다</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600" b="0">
                          <a:solidFill>
                            <a:schemeClr val="tx1"/>
                          </a:solidFill>
                          <a:sym typeface="Wingdings" panose="05000000000000000000" pitchFamily="2" charset="2"/>
                        </a:rPr>
                        <a:t>쌍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철 </a:t>
                      </a:r>
                      <a:r>
                        <a:rPr lang="en-US" altLang="ko-KR" sz="1600" b="0">
                          <a:solidFill>
                            <a:srgbClr val="FF0000"/>
                          </a:solidFill>
                          <a:sym typeface="Wingdings" panose="05000000000000000000" pitchFamily="2" charset="2"/>
                        </a:rPr>
                        <a:t>##</a:t>
                      </a:r>
                      <a:r>
                        <a:rPr lang="ko-KR" altLang="en-US" sz="1600" b="0">
                          <a:solidFill>
                            <a:srgbClr val="FF0000"/>
                          </a:solidFill>
                          <a:sym typeface="Wingdings" panose="05000000000000000000" pitchFamily="2" charset="2"/>
                        </a:rPr>
                        <a:t>창살</a:t>
                      </a:r>
                      <a:r>
                        <a:rPr lang="ko-KR" altLang="en-US" sz="1600" b="0">
                          <a:solidFill>
                            <a:schemeClr val="tx1"/>
                          </a:solidFill>
                          <a:sym typeface="Wingdings" panose="05000000000000000000" pitchFamily="2" charset="2"/>
                        </a:rPr>
                        <a:t>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다</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sp>
        <p:nvSpPr>
          <p:cNvPr id="12" name="내용 개체 틀 11">
            <a:extLst>
              <a:ext uri="{FF2B5EF4-FFF2-40B4-BE49-F238E27FC236}">
                <a16:creationId xmlns:a16="http://schemas.microsoft.com/office/drawing/2014/main" id="{EFFD31CD-97A3-4A5C-9B2C-0A32845822EC}"/>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1052495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BERT</a:t>
            </a:r>
            <a:endParaRPr lang="ko-KR" altLang="en-US"/>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Methods – BERT</a:t>
            </a:r>
            <a:r>
              <a:rPr lang="ko-KR" altLang="en-US"/>
              <a:t>의 </a:t>
            </a:r>
            <a:r>
              <a:rPr lang="en-US" altLang="ko-KR"/>
              <a:t>WordPiece tokenizing</a:t>
            </a:r>
            <a:endParaRPr lang="ko-KR" altLang="en-US"/>
          </a:p>
        </p:txBody>
      </p:sp>
      <p:sp>
        <p:nvSpPr>
          <p:cNvPr id="8" name="내용 개체 틀 2">
            <a:extLst>
              <a:ext uri="{FF2B5EF4-FFF2-40B4-BE49-F238E27FC236}">
                <a16:creationId xmlns:a16="http://schemas.microsoft.com/office/drawing/2014/main" id="{2688B221-0E39-4A55-BA62-F6927947B17B}"/>
              </a:ext>
            </a:extLst>
          </p:cNvPr>
          <p:cNvSpPr txBox="1">
            <a:spLocks/>
          </p:cNvSpPr>
          <p:nvPr/>
        </p:nvSpPr>
        <p:spPr>
          <a:xfrm>
            <a:off x="628650" y="1518444"/>
            <a:ext cx="8134350" cy="4896544"/>
          </a:xfrm>
          <a:prstGeom prst="rect">
            <a:avLst/>
          </a:prstGeom>
        </p:spPr>
        <p:txBody>
          <a:bodyPr>
            <a:normAutofit/>
          </a:bodyPr>
          <a:lstStyle>
            <a:lvl1pPr marL="171450" indent="-171450" algn="l" defTabSz="685800" rtl="0" eaLnBrk="1" latinLnBrk="1"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lvl="1">
              <a:spcBef>
                <a:spcPts val="1000"/>
              </a:spcBef>
            </a:pPr>
            <a:r>
              <a:rPr lang="en-US" altLang="ko-KR"/>
              <a:t>Building Vocab</a:t>
            </a:r>
            <a:br>
              <a:rPr lang="en-US" altLang="ko-KR"/>
            </a:br>
            <a:endParaRPr lang="en-US" altLang="ko-KR"/>
          </a:p>
          <a:p>
            <a:pPr marL="228600" lvl="1">
              <a:spcBef>
                <a:spcPts val="1000"/>
              </a:spcBef>
            </a:pPr>
            <a:endParaRPr lang="en-US" altLang="ko-KR">
              <a:sym typeface="Wingdings" panose="05000000000000000000" pitchFamily="2" charset="2"/>
            </a:endParaRPr>
          </a:p>
          <a:p>
            <a:pPr marL="228600" lvl="1">
              <a:spcBef>
                <a:spcPts val="1000"/>
              </a:spcBef>
            </a:pPr>
            <a:endParaRPr lang="en-US" altLang="ko-KR">
              <a:sym typeface="Wingdings" panose="05000000000000000000" pitchFamily="2" charset="2"/>
            </a:endParaRPr>
          </a:p>
          <a:p>
            <a:pPr marL="228600" lvl="1">
              <a:spcBef>
                <a:spcPts val="1000"/>
              </a:spcBef>
            </a:pPr>
            <a:endParaRPr lang="en-US" altLang="ko-KR">
              <a:sym typeface="Wingdings" panose="05000000000000000000" pitchFamily="2" charset="2"/>
            </a:endParaRPr>
          </a:p>
          <a:p>
            <a:pPr marL="228600" lvl="1">
              <a:spcBef>
                <a:spcPts val="1000"/>
              </a:spcBef>
            </a:pPr>
            <a:endParaRPr lang="en-US" altLang="ko-KR">
              <a:sym typeface="Wingdings" panose="05000000000000000000" pitchFamily="2" charset="2"/>
            </a:endParaRPr>
          </a:p>
          <a:p>
            <a:pPr marL="228600" lvl="1">
              <a:spcBef>
                <a:spcPts val="1000"/>
              </a:spcBef>
            </a:pPr>
            <a:endParaRPr lang="en-US" altLang="ko-KR">
              <a:sym typeface="Wingdings" panose="05000000000000000000" pitchFamily="2" charset="2"/>
            </a:endParaRPr>
          </a:p>
          <a:p>
            <a:pPr marL="228600" lvl="1">
              <a:spcBef>
                <a:spcPts val="1000"/>
              </a:spcBef>
            </a:pPr>
            <a:endParaRPr lang="en-US" altLang="ko-KR">
              <a:sym typeface="Wingdings" panose="05000000000000000000" pitchFamily="2" charset="2"/>
            </a:endParaRPr>
          </a:p>
          <a:p>
            <a:pPr marL="228600" lvl="1">
              <a:spcBef>
                <a:spcPts val="1000"/>
              </a:spcBef>
            </a:pPr>
            <a:endParaRPr lang="en-US" altLang="ko-KR">
              <a:sym typeface="Wingdings" panose="05000000000000000000" pitchFamily="2" charset="2"/>
            </a:endParaRPr>
          </a:p>
          <a:p>
            <a:pPr marL="228600" lvl="1">
              <a:spcBef>
                <a:spcPts val="1000"/>
              </a:spcBef>
            </a:pPr>
            <a:endParaRPr lang="en-US" altLang="ko-KR">
              <a:sym typeface="Wingdings" panose="05000000000000000000" pitchFamily="2" charset="2"/>
            </a:endParaRPr>
          </a:p>
          <a:p>
            <a:pPr marL="228600" lvl="1">
              <a:spcBef>
                <a:spcPts val="1000"/>
              </a:spcBef>
            </a:pPr>
            <a:endParaRPr lang="en-US" altLang="ko-KR">
              <a:sym typeface="Wingdings" panose="05000000000000000000" pitchFamily="2" charset="2"/>
            </a:endParaRPr>
          </a:p>
          <a:p>
            <a:pPr marL="228600" lvl="1">
              <a:spcBef>
                <a:spcPts val="1000"/>
              </a:spcBef>
            </a:pPr>
            <a:r>
              <a:rPr lang="en-US" altLang="ko-KR" sz="1600"/>
              <a:t>Vocab</a:t>
            </a:r>
            <a:r>
              <a:rPr lang="ko-KR" altLang="en-US" sz="1600"/>
              <a:t>의 생성은 정해진 </a:t>
            </a:r>
            <a:r>
              <a:rPr lang="en-US" altLang="ko-KR" sz="1600"/>
              <a:t>Iteration</a:t>
            </a:r>
            <a:r>
              <a:rPr lang="ko-KR" altLang="en-US" sz="1600"/>
              <a:t>을 모두 수행 후 </a:t>
            </a:r>
            <a:r>
              <a:rPr lang="en-US" altLang="ko-KR" sz="1600"/>
              <a:t>Tokenized Sentence</a:t>
            </a:r>
            <a:r>
              <a:rPr lang="ko-KR" altLang="en-US" sz="1600"/>
              <a:t>를 </a:t>
            </a:r>
            <a:r>
              <a:rPr lang="en-US" altLang="ko-KR" sz="1600"/>
              <a:t>Tokenize</a:t>
            </a:r>
            <a:r>
              <a:rPr lang="ko-KR" altLang="en-US" sz="1600"/>
              <a:t>해서 생성</a:t>
            </a:r>
            <a:endParaRPr lang="en-US" altLang="ko-KR" sz="1600"/>
          </a:p>
          <a:p>
            <a:pPr marL="228600" lvl="1">
              <a:spcBef>
                <a:spcPts val="1000"/>
              </a:spcBef>
            </a:pPr>
            <a:endParaRPr lang="ko-KR" altLang="en-US" sz="1600"/>
          </a:p>
        </p:txBody>
      </p:sp>
      <p:graphicFrame>
        <p:nvGraphicFramePr>
          <p:cNvPr id="10" name="표 9">
            <a:extLst>
              <a:ext uri="{FF2B5EF4-FFF2-40B4-BE49-F238E27FC236}">
                <a16:creationId xmlns:a16="http://schemas.microsoft.com/office/drawing/2014/main" id="{7FA6EF1C-4199-45F7-9FFD-6D4E674793B3}"/>
              </a:ext>
            </a:extLst>
          </p:cNvPr>
          <p:cNvGraphicFramePr>
            <a:graphicFrameLocks noGrp="1"/>
          </p:cNvGraphicFramePr>
          <p:nvPr>
            <p:extLst>
              <p:ext uri="{D42A27DB-BD31-4B8C-83A1-F6EECF244321}">
                <p14:modId xmlns:p14="http://schemas.microsoft.com/office/powerpoint/2010/main" val="4055834529"/>
              </p:ext>
            </p:extLst>
          </p:nvPr>
        </p:nvGraphicFramePr>
        <p:xfrm>
          <a:off x="827584" y="2740572"/>
          <a:ext cx="7596844" cy="2346960"/>
        </p:xfrm>
        <a:graphic>
          <a:graphicData uri="http://schemas.openxmlformats.org/drawingml/2006/table">
            <a:tbl>
              <a:tblPr firstRow="1" bandRow="1">
                <a:tableStyleId>{5C22544A-7EE6-4342-B048-85BDC9FD1C3A}</a:tableStyleId>
              </a:tblPr>
              <a:tblGrid>
                <a:gridCol w="3421380">
                  <a:extLst>
                    <a:ext uri="{9D8B030D-6E8A-4147-A177-3AD203B41FA5}">
                      <a16:colId xmlns:a16="http://schemas.microsoft.com/office/drawing/2014/main" val="20000"/>
                    </a:ext>
                  </a:extLst>
                </a:gridCol>
                <a:gridCol w="487680">
                  <a:extLst>
                    <a:ext uri="{9D8B030D-6E8A-4147-A177-3AD203B41FA5}">
                      <a16:colId xmlns:a16="http://schemas.microsoft.com/office/drawing/2014/main" val="20001"/>
                    </a:ext>
                  </a:extLst>
                </a:gridCol>
                <a:gridCol w="921946">
                  <a:extLst>
                    <a:ext uri="{9D8B030D-6E8A-4147-A177-3AD203B41FA5}">
                      <a16:colId xmlns:a16="http://schemas.microsoft.com/office/drawing/2014/main" val="20002"/>
                    </a:ext>
                  </a:extLst>
                </a:gridCol>
                <a:gridCol w="921946">
                  <a:extLst>
                    <a:ext uri="{9D8B030D-6E8A-4147-A177-3AD203B41FA5}">
                      <a16:colId xmlns:a16="http://schemas.microsoft.com/office/drawing/2014/main" val="20003"/>
                    </a:ext>
                  </a:extLst>
                </a:gridCol>
                <a:gridCol w="921946">
                  <a:extLst>
                    <a:ext uri="{9D8B030D-6E8A-4147-A177-3AD203B41FA5}">
                      <a16:colId xmlns:a16="http://schemas.microsoft.com/office/drawing/2014/main" val="20004"/>
                    </a:ext>
                  </a:extLst>
                </a:gridCol>
                <a:gridCol w="921946">
                  <a:extLst>
                    <a:ext uri="{9D8B030D-6E8A-4147-A177-3AD203B41FA5}">
                      <a16:colId xmlns:a16="http://schemas.microsoft.com/office/drawing/2014/main" val="20005"/>
                    </a:ext>
                  </a:extLst>
                </a:gridCol>
              </a:tblGrid>
              <a:tr h="246885">
                <a:tc>
                  <a:txBody>
                    <a:bodyPr/>
                    <a:lstStyle/>
                    <a:p>
                      <a:pPr latinLnBrk="1"/>
                      <a:r>
                        <a:rPr lang="en-US" altLang="ko-KR" sz="1600" b="0">
                          <a:solidFill>
                            <a:schemeClr val="tx1"/>
                          </a:solidFill>
                        </a:rPr>
                        <a:t>Tokenized Sentence (</a:t>
                      </a:r>
                      <a:r>
                        <a:rPr lang="en-US" altLang="ko-KR" sz="1600" b="0" err="1">
                          <a:solidFill>
                            <a:schemeClr val="tx1"/>
                          </a:solidFill>
                        </a:rPr>
                        <a:t>iter</a:t>
                      </a:r>
                      <a:r>
                        <a:rPr lang="en-US" altLang="ko-KR" sz="1600" b="0">
                          <a:solidFill>
                            <a:schemeClr val="tx1"/>
                          </a:solidFill>
                        </a:rPr>
                        <a:t>=1)</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latinLnBrk="1"/>
                      <a:r>
                        <a:rPr lang="en-US" altLang="ko-KR" sz="1600" b="0">
                          <a:solidFill>
                            <a:schemeClr val="tx1"/>
                          </a:solidFill>
                        </a:rPr>
                        <a:t>Vocab (</a:t>
                      </a:r>
                      <a:r>
                        <a:rPr lang="en-US" altLang="ko-KR" sz="1600" b="0" err="1">
                          <a:solidFill>
                            <a:schemeClr val="tx1"/>
                          </a:solidFill>
                        </a:rPr>
                        <a:t>iter</a:t>
                      </a:r>
                      <a:r>
                        <a:rPr lang="en-US" altLang="ko-KR" sz="1600" b="0">
                          <a:solidFill>
                            <a:schemeClr val="tx1"/>
                          </a:solidFill>
                        </a:rPr>
                        <a:t>=1)</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0"/>
                  </a:ext>
                </a:extLst>
              </a:tr>
              <a:tr h="246885">
                <a:tc>
                  <a:txBody>
                    <a:bodyPr/>
                    <a:lstStyle/>
                    <a:p>
                      <a:pPr latinLnBrk="1"/>
                      <a:r>
                        <a:rPr lang="ko-KR" altLang="en-US" sz="1600" b="0">
                          <a:solidFill>
                            <a:schemeClr val="tx1"/>
                          </a:solidFill>
                          <a:sym typeface="Wingdings" panose="05000000000000000000" pitchFamily="2" charset="2"/>
                        </a:rPr>
                        <a:t>경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찰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청</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6">
                  <a:txBody>
                    <a:bodyPr/>
                    <a:lstStyle/>
                    <a:p>
                      <a:pPr latinLnBrk="1"/>
                      <a:r>
                        <a:rPr lang="en-US" altLang="ko-KR" sz="1600" b="0">
                          <a:solidFill>
                            <a:schemeClr val="tx1"/>
                          </a:solidFill>
                          <a:sym typeface="Wingdings" panose="05000000000000000000" pitchFamily="2" charset="2"/>
                        </a:rPr>
                        <a:t></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600" b="0">
                          <a:solidFill>
                            <a:schemeClr val="tx1"/>
                          </a:solidFill>
                        </a:rPr>
                        <a:t>경</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rPr>
                        <a:t>##</a:t>
                      </a:r>
                      <a:r>
                        <a:rPr lang="ko-KR" altLang="en-US" sz="1600" b="0">
                          <a:solidFill>
                            <a:schemeClr val="tx1"/>
                          </a:solidFill>
                        </a:rPr>
                        <a:t>찰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600" b="0">
                          <a:solidFill>
                            <a:schemeClr val="tx1"/>
                          </a:solidFill>
                        </a:rPr>
                        <a:t>##</a:t>
                      </a:r>
                      <a:r>
                        <a:rPr lang="ko-KR" altLang="en-US" sz="1600" b="0">
                          <a:solidFill>
                            <a:schemeClr val="tx1"/>
                          </a:solidFill>
                        </a:rPr>
                        <a:t>청</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46885">
                <a:tc>
                  <a:txBody>
                    <a:bodyPr/>
                    <a:lstStyle/>
                    <a:p>
                      <a:pPr latinLnBrk="1"/>
                      <a:r>
                        <a:rPr lang="ko-KR" altLang="en-US" sz="1600" b="0">
                          <a:solidFill>
                            <a:schemeClr val="tx1"/>
                          </a:solidFill>
                          <a:sym typeface="Wingdings" panose="05000000000000000000" pitchFamily="2" charset="2"/>
                        </a:rPr>
                        <a:t>철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창살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은</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latinLnBrk="1"/>
                      <a:endParaRPr lang="ko-KR" alt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600" b="0">
                          <a:solidFill>
                            <a:schemeClr val="tx1"/>
                          </a:solidFill>
                        </a:rPr>
                        <a:t>철</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600" b="0">
                          <a:solidFill>
                            <a:srgbClr val="FF0000"/>
                          </a:solidFill>
                        </a:rPr>
                        <a:t>##</a:t>
                      </a:r>
                      <a:r>
                        <a:rPr lang="ko-KR" altLang="en-US" sz="1600" b="0">
                          <a:solidFill>
                            <a:srgbClr val="FF0000"/>
                          </a:solidFill>
                        </a:rPr>
                        <a:t>창살</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rPr>
                        <a:t>##</a:t>
                      </a:r>
                      <a:r>
                        <a:rPr lang="ko-KR" altLang="en-US" sz="1600" b="0">
                          <a:solidFill>
                            <a:schemeClr val="tx1"/>
                          </a:solidFill>
                        </a:rPr>
                        <a:t>은</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46885">
                <a:tc>
                  <a:txBody>
                    <a:bodyPr/>
                    <a:lstStyle/>
                    <a:p>
                      <a:pPr latinLnBrk="1"/>
                      <a:r>
                        <a:rPr lang="ko-KR" altLang="en-US" sz="1600" b="0">
                          <a:solidFill>
                            <a:schemeClr val="tx1"/>
                          </a:solidFill>
                          <a:sym typeface="Wingdings" panose="05000000000000000000" pitchFamily="2" charset="2"/>
                        </a:rPr>
                        <a:t>외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철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창살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고</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latinLnBrk="1"/>
                      <a:endParaRPr lang="ko-KR" alt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600" b="0">
                          <a:solidFill>
                            <a:schemeClr val="tx1"/>
                          </a:solidFill>
                        </a:rPr>
                        <a:t>외</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600" b="0">
                          <a:solidFill>
                            <a:schemeClr val="tx1"/>
                          </a:solidFill>
                        </a:rPr>
                        <a:t>##</a:t>
                      </a:r>
                      <a:r>
                        <a:rPr lang="ko-KR" altLang="en-US" sz="1600" b="0">
                          <a:solidFill>
                            <a:schemeClr val="tx1"/>
                          </a:solidFill>
                        </a:rPr>
                        <a:t>철</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600" b="0">
                          <a:solidFill>
                            <a:schemeClr val="tx1"/>
                          </a:solidFill>
                        </a:rPr>
                        <a:t>##</a:t>
                      </a:r>
                      <a:r>
                        <a:rPr lang="ko-KR" altLang="en-US" sz="1600" b="0">
                          <a:solidFill>
                            <a:schemeClr val="tx1"/>
                          </a:solidFill>
                        </a:rPr>
                        <a:t>이</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600" b="0">
                          <a:solidFill>
                            <a:schemeClr val="tx1"/>
                          </a:solidFill>
                        </a:rPr>
                        <a:t>##</a:t>
                      </a:r>
                      <a:r>
                        <a:rPr lang="ko-KR" altLang="en-US" sz="1600" b="0">
                          <a:solidFill>
                            <a:schemeClr val="tx1"/>
                          </a:solidFill>
                        </a:rPr>
                        <a:t>고</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46885">
                <a:tc>
                  <a:txBody>
                    <a:bodyPr/>
                    <a:lstStyle/>
                    <a:p>
                      <a:pPr latinLnBrk="1"/>
                      <a:r>
                        <a:rPr lang="ko-KR" altLang="en-US" sz="1600" b="0">
                          <a:solidFill>
                            <a:schemeClr val="tx1"/>
                          </a:solidFill>
                          <a:sym typeface="Wingdings" panose="05000000000000000000" pitchFamily="2" charset="2"/>
                        </a:rPr>
                        <a:t>검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찰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청</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latinLnBrk="1"/>
                      <a:endParaRPr lang="ko-KR" alt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600" b="0">
                          <a:solidFill>
                            <a:schemeClr val="tx1"/>
                          </a:solidFill>
                        </a:rPr>
                        <a:t>검</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46885">
                <a:tc>
                  <a:txBody>
                    <a:bodyPr/>
                    <a:lstStyle/>
                    <a:p>
                      <a:pPr latinLnBrk="1"/>
                      <a:r>
                        <a:rPr lang="ko-KR" altLang="en-US" sz="1600" b="0">
                          <a:solidFill>
                            <a:schemeClr val="tx1"/>
                          </a:solidFill>
                          <a:sym typeface="Wingdings" panose="05000000000000000000" pitchFamily="2" charset="2"/>
                        </a:rPr>
                        <a:t>철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창살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은</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latinLnBrk="1"/>
                      <a:endParaRPr lang="ko-KR" alt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46885">
                <a:tc>
                  <a:txBody>
                    <a:bodyPr/>
                    <a:lstStyle/>
                    <a:p>
                      <a:pPr latinLnBrk="1"/>
                      <a:r>
                        <a:rPr lang="ko-KR" altLang="en-US" sz="1600" b="0">
                          <a:solidFill>
                            <a:schemeClr val="tx1"/>
                          </a:solidFill>
                          <a:sym typeface="Wingdings" panose="05000000000000000000" pitchFamily="2" charset="2"/>
                        </a:rPr>
                        <a:t>쌍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철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창살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다</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latinLnBrk="1"/>
                      <a:endParaRPr lang="ko-KR" alt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600" b="0">
                          <a:solidFill>
                            <a:schemeClr val="tx1"/>
                          </a:solidFill>
                        </a:rPr>
                        <a:t>쌍</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rPr>
                        <a:t>##</a:t>
                      </a:r>
                      <a:r>
                        <a:rPr lang="ko-KR" altLang="en-US" sz="1600" b="0">
                          <a:solidFill>
                            <a:schemeClr val="tx1"/>
                          </a:solidFill>
                        </a:rPr>
                        <a:t>다</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sp>
        <p:nvSpPr>
          <p:cNvPr id="11" name="TextBox 10">
            <a:extLst>
              <a:ext uri="{FF2B5EF4-FFF2-40B4-BE49-F238E27FC236}">
                <a16:creationId xmlns:a16="http://schemas.microsoft.com/office/drawing/2014/main" id="{0E80656A-0DF8-47D8-8C9D-D69F186D5266}"/>
              </a:ext>
            </a:extLst>
          </p:cNvPr>
          <p:cNvSpPr txBox="1"/>
          <p:nvPr/>
        </p:nvSpPr>
        <p:spPr>
          <a:xfrm>
            <a:off x="4770871" y="2471013"/>
            <a:ext cx="1794337" cy="307777"/>
          </a:xfrm>
          <a:prstGeom prst="rect">
            <a:avLst/>
          </a:prstGeom>
          <a:noFill/>
        </p:spPr>
        <p:txBody>
          <a:bodyPr wrap="none" rtlCol="0">
            <a:spAutoFit/>
          </a:bodyPr>
          <a:lstStyle/>
          <a:p>
            <a:r>
              <a:rPr lang="en-US" altLang="ko-KR" sz="1400" b="1">
                <a:solidFill>
                  <a:srgbClr val="FF0000"/>
                </a:solidFill>
              </a:rPr>
              <a:t>Vocab </a:t>
            </a:r>
            <a:r>
              <a:rPr lang="ko-KR" altLang="en-US" sz="1400" b="1">
                <a:solidFill>
                  <a:srgbClr val="FF0000"/>
                </a:solidFill>
              </a:rPr>
              <a:t>후보 업데이트</a:t>
            </a:r>
          </a:p>
        </p:txBody>
      </p:sp>
      <p:sp>
        <p:nvSpPr>
          <p:cNvPr id="12" name="내용 개체 틀 11">
            <a:extLst>
              <a:ext uri="{FF2B5EF4-FFF2-40B4-BE49-F238E27FC236}">
                <a16:creationId xmlns:a16="http://schemas.microsoft.com/office/drawing/2014/main" id="{D239BD11-FD0D-4673-A117-CC58A23FB9CF}"/>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30296873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BERT</a:t>
            </a:r>
            <a:endParaRPr lang="ko-KR" altLang="en-US"/>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Methods – BERT</a:t>
            </a:r>
            <a:r>
              <a:rPr lang="ko-KR" altLang="en-US"/>
              <a:t>의 </a:t>
            </a:r>
            <a:r>
              <a:rPr lang="en-US" altLang="ko-KR"/>
              <a:t>WordPiece tokenizing</a:t>
            </a:r>
            <a:endParaRPr lang="ko-KR" altLang="en-US"/>
          </a:p>
        </p:txBody>
      </p:sp>
      <p:sp>
        <p:nvSpPr>
          <p:cNvPr id="5" name="내용 개체 틀 2">
            <a:extLst>
              <a:ext uri="{FF2B5EF4-FFF2-40B4-BE49-F238E27FC236}">
                <a16:creationId xmlns:a16="http://schemas.microsoft.com/office/drawing/2014/main" id="{5B52386C-DAE9-482B-B3BA-A7FB3BA4EC13}"/>
              </a:ext>
            </a:extLst>
          </p:cNvPr>
          <p:cNvSpPr txBox="1">
            <a:spLocks/>
          </p:cNvSpPr>
          <p:nvPr/>
        </p:nvSpPr>
        <p:spPr>
          <a:xfrm>
            <a:off x="628650" y="1378744"/>
            <a:ext cx="7886700" cy="4896544"/>
          </a:xfrm>
          <a:prstGeom prst="rect">
            <a:avLst/>
          </a:prstGeom>
        </p:spPr>
        <p:txBody>
          <a:bodyPr>
            <a:normAutofit/>
          </a:bodyPr>
          <a:lstStyle>
            <a:lvl1pPr marL="171450" indent="-171450" algn="l" defTabSz="685800" rtl="0" eaLnBrk="1" latinLnBrk="1"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lvl="1">
              <a:spcBef>
                <a:spcPts val="1000"/>
              </a:spcBef>
            </a:pPr>
            <a:r>
              <a:rPr lang="en-US" altLang="ko-KR"/>
              <a:t>Bi-gram Pair Count</a:t>
            </a:r>
            <a:br>
              <a:rPr lang="en-US" altLang="ko-KR"/>
            </a:br>
            <a:br>
              <a:rPr lang="en-US" altLang="ko-KR"/>
            </a:br>
            <a:endParaRPr lang="en-US" altLang="ko-KR" sz="1600">
              <a:sym typeface="Wingdings" panose="05000000000000000000" pitchFamily="2" charset="2"/>
            </a:endParaRPr>
          </a:p>
        </p:txBody>
      </p:sp>
      <p:graphicFrame>
        <p:nvGraphicFramePr>
          <p:cNvPr id="7" name="표 6">
            <a:extLst>
              <a:ext uri="{FF2B5EF4-FFF2-40B4-BE49-F238E27FC236}">
                <a16:creationId xmlns:a16="http://schemas.microsoft.com/office/drawing/2014/main" id="{B2D546DA-F326-4D90-9831-5D228C2B4908}"/>
              </a:ext>
            </a:extLst>
          </p:cNvPr>
          <p:cNvGraphicFramePr>
            <a:graphicFrameLocks noGrp="1"/>
          </p:cNvGraphicFramePr>
          <p:nvPr>
            <p:extLst>
              <p:ext uri="{D42A27DB-BD31-4B8C-83A1-F6EECF244321}">
                <p14:modId xmlns:p14="http://schemas.microsoft.com/office/powerpoint/2010/main" val="580650285"/>
              </p:ext>
            </p:extLst>
          </p:nvPr>
        </p:nvGraphicFramePr>
        <p:xfrm>
          <a:off x="755576" y="2102756"/>
          <a:ext cx="7776864" cy="2834640"/>
        </p:xfrm>
        <a:graphic>
          <a:graphicData uri="http://schemas.openxmlformats.org/drawingml/2006/table">
            <a:tbl>
              <a:tblPr firstRow="1" bandRow="1">
                <a:tableStyleId>{5C22544A-7EE6-4342-B048-85BDC9FD1C3A}</a:tableStyleId>
              </a:tblPr>
              <a:tblGrid>
                <a:gridCol w="3528392">
                  <a:extLst>
                    <a:ext uri="{9D8B030D-6E8A-4147-A177-3AD203B41FA5}">
                      <a16:colId xmlns:a16="http://schemas.microsoft.com/office/drawing/2014/main" val="20000"/>
                    </a:ext>
                  </a:extLst>
                </a:gridCol>
                <a:gridCol w="452755">
                  <a:extLst>
                    <a:ext uri="{9D8B030D-6E8A-4147-A177-3AD203B41FA5}">
                      <a16:colId xmlns:a16="http://schemas.microsoft.com/office/drawing/2014/main" val="20001"/>
                    </a:ext>
                  </a:extLst>
                </a:gridCol>
                <a:gridCol w="3795717">
                  <a:extLst>
                    <a:ext uri="{9D8B030D-6E8A-4147-A177-3AD203B41FA5}">
                      <a16:colId xmlns:a16="http://schemas.microsoft.com/office/drawing/2014/main" val="20002"/>
                    </a:ext>
                  </a:extLst>
                </a:gridCol>
              </a:tblGrid>
              <a:tr h="159559">
                <a:tc>
                  <a:txBody>
                    <a:bodyPr/>
                    <a:lstStyle/>
                    <a:p>
                      <a:pPr latinLnBrk="1"/>
                      <a:r>
                        <a:rPr lang="en-US" altLang="ko-KR" sz="1600" b="0">
                          <a:solidFill>
                            <a:schemeClr val="tx1"/>
                          </a:solidFill>
                        </a:rPr>
                        <a:t>Tokenized Sentence (</a:t>
                      </a:r>
                      <a:r>
                        <a:rPr lang="en-US" altLang="ko-KR" sz="1600" b="0" err="1">
                          <a:solidFill>
                            <a:schemeClr val="tx1"/>
                          </a:solidFill>
                        </a:rPr>
                        <a:t>iter</a:t>
                      </a:r>
                      <a:r>
                        <a:rPr lang="en-US" altLang="ko-KR" sz="1600" b="0">
                          <a:solidFill>
                            <a:schemeClr val="tx1"/>
                          </a:solidFill>
                        </a:rPr>
                        <a:t>=1)</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rPr>
                        <a:t>Bi-gram pairs (</a:t>
                      </a:r>
                      <a:r>
                        <a:rPr lang="en-US" altLang="ko-KR" sz="1600" b="0" err="1">
                          <a:solidFill>
                            <a:schemeClr val="tx1"/>
                          </a:solidFill>
                        </a:rPr>
                        <a:t>iter</a:t>
                      </a:r>
                      <a:r>
                        <a:rPr lang="en-US" altLang="ko-KR" sz="1600" b="0">
                          <a:solidFill>
                            <a:schemeClr val="tx1"/>
                          </a:solidFill>
                        </a:rPr>
                        <a:t>=2)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59559">
                <a:tc>
                  <a:txBody>
                    <a:bodyPr/>
                    <a:lstStyle/>
                    <a:p>
                      <a:pPr latinLnBrk="1"/>
                      <a:r>
                        <a:rPr lang="ko-KR" altLang="en-US" sz="1600" b="0">
                          <a:solidFill>
                            <a:schemeClr val="tx1"/>
                          </a:solidFill>
                          <a:sym typeface="Wingdings" panose="05000000000000000000" pitchFamily="2" charset="2"/>
                        </a:rPr>
                        <a:t>경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찰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청</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경</a:t>
                      </a:r>
                      <a:r>
                        <a:rPr lang="en-US" altLang="ko-KR" sz="1600" b="0">
                          <a:solidFill>
                            <a:schemeClr val="tx1"/>
                          </a:solidFill>
                          <a:sym typeface="Wingdings" panose="05000000000000000000" pitchFamily="2" charset="2"/>
                        </a:rPr>
                        <a:t>, ##</a:t>
                      </a:r>
                      <a:r>
                        <a:rPr lang="ko-KR" altLang="en-US" sz="1600" b="0">
                          <a:solidFill>
                            <a:schemeClr val="tx1"/>
                          </a:solidFill>
                          <a:sym typeface="Wingdings" panose="05000000000000000000" pitchFamily="2" charset="2"/>
                        </a:rPr>
                        <a:t>찰</a:t>
                      </a:r>
                      <a:r>
                        <a:rPr lang="en-US" altLang="ko-KR" sz="1600" b="0">
                          <a:solidFill>
                            <a:schemeClr val="tx1"/>
                          </a:solidFill>
                          <a:sym typeface="Wingdings" panose="05000000000000000000" pitchFamily="2" charset="2"/>
                        </a:rPr>
                        <a:t>), (##</a:t>
                      </a:r>
                      <a:r>
                        <a:rPr lang="ko-KR" altLang="en-US" sz="1600" b="0">
                          <a:solidFill>
                            <a:schemeClr val="tx1"/>
                          </a:solidFill>
                          <a:sym typeface="Wingdings" panose="05000000000000000000" pitchFamily="2" charset="2"/>
                        </a:rPr>
                        <a:t>찰</a:t>
                      </a:r>
                      <a:r>
                        <a:rPr lang="en-US" altLang="ko-KR" sz="1600" b="0">
                          <a:solidFill>
                            <a:schemeClr val="tx1"/>
                          </a:solidFill>
                          <a:sym typeface="Wingdings" panose="05000000000000000000" pitchFamily="2" charset="2"/>
                        </a:rPr>
                        <a:t>, ##</a:t>
                      </a:r>
                      <a:r>
                        <a:rPr lang="ko-KR" altLang="en-US" sz="1600" b="0">
                          <a:solidFill>
                            <a:schemeClr val="tx1"/>
                          </a:solidFill>
                          <a:sym typeface="Wingdings" panose="05000000000000000000" pitchFamily="2" charset="2"/>
                        </a:rPr>
                        <a:t>청</a:t>
                      </a:r>
                      <a:r>
                        <a:rPr lang="en-US" altLang="ko-KR" sz="1600" b="0">
                          <a:solidFill>
                            <a:schemeClr val="tx1"/>
                          </a:solidFill>
                          <a:sym typeface="Wingdings" panose="05000000000000000000" pitchFamily="2" charset="2"/>
                        </a:rPr>
                        <a:t>)</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59559">
                <a:tc>
                  <a:txBody>
                    <a:bodyPr/>
                    <a:lstStyle/>
                    <a:p>
                      <a:pPr latinLnBrk="1"/>
                      <a:r>
                        <a:rPr lang="ko-KR" altLang="en-US" sz="1600" b="0">
                          <a:solidFill>
                            <a:schemeClr val="tx1"/>
                          </a:solidFill>
                          <a:sym typeface="Wingdings" panose="05000000000000000000" pitchFamily="2" charset="2"/>
                        </a:rPr>
                        <a:t>철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창살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은</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철</a:t>
                      </a:r>
                      <a:r>
                        <a:rPr lang="en-US" altLang="ko-KR" sz="1600" b="0">
                          <a:solidFill>
                            <a:schemeClr val="tx1"/>
                          </a:solidFill>
                          <a:sym typeface="Wingdings" panose="05000000000000000000" pitchFamily="2" charset="2"/>
                        </a:rPr>
                        <a:t>, ##</a:t>
                      </a:r>
                      <a:r>
                        <a:rPr lang="ko-KR" altLang="en-US" sz="1600" b="0">
                          <a:solidFill>
                            <a:schemeClr val="tx1"/>
                          </a:solidFill>
                          <a:sym typeface="Wingdings" panose="05000000000000000000" pitchFamily="2" charset="2"/>
                        </a:rPr>
                        <a:t>창살</a:t>
                      </a:r>
                      <a:r>
                        <a:rPr lang="en-US" altLang="ko-KR" sz="1600" b="0">
                          <a:solidFill>
                            <a:schemeClr val="tx1"/>
                          </a:solidFill>
                          <a:sym typeface="Wingdings" panose="05000000000000000000" pitchFamily="2" charset="2"/>
                        </a:rPr>
                        <a:t>), (##</a:t>
                      </a:r>
                      <a:r>
                        <a:rPr lang="ko-KR" altLang="en-US" sz="1600" b="0">
                          <a:solidFill>
                            <a:schemeClr val="tx1"/>
                          </a:solidFill>
                          <a:sym typeface="Wingdings" panose="05000000000000000000" pitchFamily="2" charset="2"/>
                        </a:rPr>
                        <a:t>창살</a:t>
                      </a:r>
                      <a:r>
                        <a:rPr lang="en-US" altLang="ko-KR" sz="1600" b="0">
                          <a:solidFill>
                            <a:schemeClr val="tx1"/>
                          </a:solidFill>
                          <a:sym typeface="Wingdings" panose="05000000000000000000" pitchFamily="2" charset="2"/>
                        </a:rPr>
                        <a:t>, ##</a:t>
                      </a:r>
                      <a:r>
                        <a:rPr lang="ko-KR" altLang="en-US" sz="1600" b="0">
                          <a:solidFill>
                            <a:schemeClr val="tx1"/>
                          </a:solidFill>
                          <a:sym typeface="Wingdings" panose="05000000000000000000" pitchFamily="2" charset="2"/>
                        </a:rPr>
                        <a:t>은</a:t>
                      </a:r>
                      <a:r>
                        <a:rPr lang="en-US" altLang="ko-KR" sz="1600" b="0">
                          <a:solidFill>
                            <a:schemeClr val="tx1"/>
                          </a:solidFill>
                          <a:sym typeface="Wingdings" panose="05000000000000000000" pitchFamily="2" charset="2"/>
                        </a:rPr>
                        <a:t>)</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49174">
                <a:tc>
                  <a:txBody>
                    <a:bodyPr/>
                    <a:lstStyle/>
                    <a:p>
                      <a:pPr latinLnBrk="1"/>
                      <a:r>
                        <a:rPr lang="ko-KR" altLang="en-US" sz="1600" b="0">
                          <a:solidFill>
                            <a:schemeClr val="tx1"/>
                          </a:solidFill>
                          <a:sym typeface="Wingdings" panose="05000000000000000000" pitchFamily="2" charset="2"/>
                        </a:rPr>
                        <a:t>외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철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창살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고</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외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철</a:t>
                      </a:r>
                      <a:r>
                        <a:rPr lang="en-US" altLang="ko-KR" sz="1600" b="0">
                          <a:solidFill>
                            <a:schemeClr val="tx1"/>
                          </a:solidFill>
                          <a:sym typeface="Wingdings" panose="05000000000000000000" pitchFamily="2" charset="2"/>
                        </a:rPr>
                        <a:t>), (##</a:t>
                      </a:r>
                      <a:r>
                        <a:rPr lang="ko-KR" altLang="en-US" sz="1600" b="0">
                          <a:solidFill>
                            <a:schemeClr val="tx1"/>
                          </a:solidFill>
                          <a:sym typeface="Wingdings" panose="05000000000000000000" pitchFamily="2" charset="2"/>
                        </a:rPr>
                        <a:t>철</a:t>
                      </a:r>
                      <a:r>
                        <a:rPr lang="en-US" altLang="ko-KR" sz="1600" b="0">
                          <a:solidFill>
                            <a:schemeClr val="tx1"/>
                          </a:solidFill>
                          <a:sym typeface="Wingdings" panose="05000000000000000000" pitchFamily="2" charset="2"/>
                        </a:rPr>
                        <a:t>, ##</a:t>
                      </a:r>
                      <a:r>
                        <a:rPr lang="ko-KR" altLang="en-US" sz="1600" b="0">
                          <a:solidFill>
                            <a:schemeClr val="tx1"/>
                          </a:solidFill>
                          <a:sym typeface="Wingdings" panose="05000000000000000000" pitchFamily="2" charset="2"/>
                        </a:rPr>
                        <a:t>창살</a:t>
                      </a:r>
                      <a:r>
                        <a:rPr lang="en-US" altLang="ko-KR" sz="1600" b="0">
                          <a:solidFill>
                            <a:schemeClr val="tx1"/>
                          </a:solidFill>
                          <a:sym typeface="Wingdings" panose="05000000000000000000" pitchFamily="2" charset="2"/>
                        </a:rPr>
                        <a:t>), </a:t>
                      </a:r>
                      <a:r>
                        <a:rPr lang="en-US" altLang="ko-KR" sz="1600" b="0" baseline="0">
                          <a:solidFill>
                            <a:schemeClr val="tx1"/>
                          </a:solidFill>
                          <a:sym typeface="Wingdings" panose="05000000000000000000" pitchFamily="2" charset="2"/>
                        </a:rPr>
                        <a:t>(##</a:t>
                      </a:r>
                      <a:r>
                        <a:rPr lang="ko-KR" altLang="en-US" sz="1600" b="0" baseline="0">
                          <a:solidFill>
                            <a:schemeClr val="tx1"/>
                          </a:solidFill>
                          <a:sym typeface="Wingdings" panose="05000000000000000000" pitchFamily="2" charset="2"/>
                        </a:rPr>
                        <a:t>창살</a:t>
                      </a:r>
                      <a:r>
                        <a:rPr lang="en-US" altLang="ko-KR" sz="1600" b="0" baseline="0">
                          <a:solidFill>
                            <a:schemeClr val="tx1"/>
                          </a:solidFill>
                          <a:sym typeface="Wingdings" panose="05000000000000000000" pitchFamily="2" charset="2"/>
                        </a:rPr>
                        <a:t>, ##</a:t>
                      </a:r>
                      <a:r>
                        <a:rPr lang="ko-KR" altLang="en-US" sz="1600" b="0" baseline="0">
                          <a:solidFill>
                            <a:schemeClr val="tx1"/>
                          </a:solidFill>
                          <a:sym typeface="Wingdings" panose="05000000000000000000" pitchFamily="2" charset="2"/>
                        </a:rPr>
                        <a:t>이</a:t>
                      </a:r>
                      <a:r>
                        <a:rPr lang="en-US" altLang="ko-KR" sz="1600" b="0" baseline="0">
                          <a:solidFill>
                            <a:schemeClr val="tx1"/>
                          </a:solidFill>
                          <a:sym typeface="Wingdings" panose="05000000000000000000" pitchFamily="2" charset="2"/>
                        </a:rPr>
                        <a:t>), (##</a:t>
                      </a:r>
                      <a:r>
                        <a:rPr lang="ko-KR" altLang="en-US" sz="1600" b="0" baseline="0">
                          <a:solidFill>
                            <a:schemeClr val="tx1"/>
                          </a:solidFill>
                          <a:sym typeface="Wingdings" panose="05000000000000000000" pitchFamily="2" charset="2"/>
                        </a:rPr>
                        <a:t>이</a:t>
                      </a:r>
                      <a:r>
                        <a:rPr lang="en-US" altLang="ko-KR" sz="1600" b="0" baseline="0">
                          <a:solidFill>
                            <a:schemeClr val="tx1"/>
                          </a:solidFill>
                          <a:sym typeface="Wingdings" panose="05000000000000000000" pitchFamily="2" charset="2"/>
                        </a:rPr>
                        <a:t>, ##</a:t>
                      </a:r>
                      <a:r>
                        <a:rPr lang="ko-KR" altLang="en-US" sz="1600" b="0" baseline="0">
                          <a:solidFill>
                            <a:schemeClr val="tx1"/>
                          </a:solidFill>
                          <a:sym typeface="Wingdings" panose="05000000000000000000" pitchFamily="2" charset="2"/>
                        </a:rPr>
                        <a:t>고</a:t>
                      </a:r>
                      <a:r>
                        <a:rPr lang="en-US" altLang="ko-KR" sz="1600" b="0" baseline="0">
                          <a:solidFill>
                            <a:schemeClr val="tx1"/>
                          </a:solidFill>
                          <a:sym typeface="Wingdings" panose="05000000000000000000" pitchFamily="2" charset="2"/>
                        </a:rPr>
                        <a:t>)</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59559">
                <a:tc>
                  <a:txBody>
                    <a:bodyPr/>
                    <a:lstStyle/>
                    <a:p>
                      <a:pPr latinLnBrk="1"/>
                      <a:r>
                        <a:rPr lang="ko-KR" altLang="en-US" sz="1600" b="0">
                          <a:solidFill>
                            <a:schemeClr val="tx1"/>
                          </a:solidFill>
                          <a:sym typeface="Wingdings" panose="05000000000000000000" pitchFamily="2" charset="2"/>
                        </a:rPr>
                        <a:t>검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찰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청</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rPr>
                        <a:t>(</a:t>
                      </a:r>
                      <a:r>
                        <a:rPr lang="ko-KR" altLang="en-US" sz="1600" b="0">
                          <a:solidFill>
                            <a:schemeClr val="tx1"/>
                          </a:solidFill>
                        </a:rPr>
                        <a:t>검</a:t>
                      </a:r>
                      <a:r>
                        <a:rPr lang="en-US" altLang="ko-KR" sz="1600" b="0">
                          <a:solidFill>
                            <a:schemeClr val="tx1"/>
                          </a:solidFill>
                        </a:rPr>
                        <a:t>, ##</a:t>
                      </a:r>
                      <a:r>
                        <a:rPr lang="ko-KR" altLang="en-US" sz="1600" b="0">
                          <a:solidFill>
                            <a:schemeClr val="tx1"/>
                          </a:solidFill>
                        </a:rPr>
                        <a:t>찰</a:t>
                      </a:r>
                      <a:r>
                        <a:rPr lang="en-US" altLang="ko-KR" sz="1600" b="0">
                          <a:solidFill>
                            <a:schemeClr val="tx1"/>
                          </a:solidFill>
                        </a:rPr>
                        <a:t>), (##</a:t>
                      </a:r>
                      <a:r>
                        <a:rPr lang="ko-KR" altLang="en-US" sz="1600" b="0">
                          <a:solidFill>
                            <a:schemeClr val="tx1"/>
                          </a:solidFill>
                        </a:rPr>
                        <a:t>찰</a:t>
                      </a:r>
                      <a:r>
                        <a:rPr lang="en-US" altLang="ko-KR" sz="1600" b="0">
                          <a:solidFill>
                            <a:schemeClr val="tx1"/>
                          </a:solidFill>
                        </a:rPr>
                        <a:t>, ##</a:t>
                      </a:r>
                      <a:r>
                        <a:rPr lang="ko-KR" altLang="en-US" sz="1600" b="0">
                          <a:solidFill>
                            <a:schemeClr val="tx1"/>
                          </a:solidFill>
                        </a:rPr>
                        <a:t>청</a:t>
                      </a:r>
                      <a:r>
                        <a:rPr lang="en-US" altLang="ko-KR" sz="1600" b="0">
                          <a:solidFill>
                            <a:schemeClr val="tx1"/>
                          </a:solidFill>
                        </a:rPr>
                        <a:t>)</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159559">
                <a:tc>
                  <a:txBody>
                    <a:bodyPr/>
                    <a:lstStyle/>
                    <a:p>
                      <a:pPr latinLnBrk="1"/>
                      <a:r>
                        <a:rPr lang="ko-KR" altLang="en-US" sz="1600" b="0">
                          <a:solidFill>
                            <a:schemeClr val="tx1"/>
                          </a:solidFill>
                          <a:sym typeface="Wingdings" panose="05000000000000000000" pitchFamily="2" charset="2"/>
                        </a:rPr>
                        <a:t>철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창살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은</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rPr>
                        <a:t>(</a:t>
                      </a:r>
                      <a:r>
                        <a:rPr lang="ko-KR" altLang="en-US" sz="1600" b="0">
                          <a:solidFill>
                            <a:schemeClr val="tx1"/>
                          </a:solidFill>
                        </a:rPr>
                        <a:t>철</a:t>
                      </a:r>
                      <a:r>
                        <a:rPr lang="en-US" altLang="ko-KR" sz="1600" b="0">
                          <a:solidFill>
                            <a:schemeClr val="tx1"/>
                          </a:solidFill>
                        </a:rPr>
                        <a:t>,</a:t>
                      </a:r>
                      <a:r>
                        <a:rPr lang="en-US" altLang="ko-KR" sz="1600" b="0" baseline="0">
                          <a:solidFill>
                            <a:schemeClr val="tx1"/>
                          </a:solidFill>
                        </a:rPr>
                        <a:t> ##</a:t>
                      </a:r>
                      <a:r>
                        <a:rPr lang="ko-KR" altLang="en-US" sz="1600" b="0" baseline="0">
                          <a:solidFill>
                            <a:schemeClr val="tx1"/>
                          </a:solidFill>
                        </a:rPr>
                        <a:t>창살</a:t>
                      </a:r>
                      <a:r>
                        <a:rPr lang="en-US" altLang="ko-KR" sz="1600" b="0">
                          <a:solidFill>
                            <a:schemeClr val="tx1"/>
                          </a:solidFill>
                        </a:rPr>
                        <a:t>), </a:t>
                      </a:r>
                      <a:r>
                        <a:rPr lang="en-US" altLang="ko-KR" sz="1600" b="0" baseline="0">
                          <a:solidFill>
                            <a:schemeClr val="tx1"/>
                          </a:solidFill>
                          <a:sym typeface="Wingdings" panose="05000000000000000000" pitchFamily="2" charset="2"/>
                        </a:rPr>
                        <a:t>(##</a:t>
                      </a:r>
                      <a:r>
                        <a:rPr lang="ko-KR" altLang="en-US" sz="1600" b="0" baseline="0">
                          <a:solidFill>
                            <a:schemeClr val="tx1"/>
                          </a:solidFill>
                          <a:sym typeface="Wingdings" panose="05000000000000000000" pitchFamily="2" charset="2"/>
                        </a:rPr>
                        <a:t>창살</a:t>
                      </a:r>
                      <a:r>
                        <a:rPr lang="en-US" altLang="ko-KR" sz="1600" b="0" baseline="0">
                          <a:solidFill>
                            <a:schemeClr val="tx1"/>
                          </a:solidFill>
                          <a:sym typeface="Wingdings" panose="05000000000000000000" pitchFamily="2" charset="2"/>
                        </a:rPr>
                        <a:t>, ##</a:t>
                      </a:r>
                      <a:r>
                        <a:rPr lang="ko-KR" altLang="en-US" sz="1600" b="0" baseline="0">
                          <a:solidFill>
                            <a:schemeClr val="tx1"/>
                          </a:solidFill>
                          <a:sym typeface="Wingdings" panose="05000000000000000000" pitchFamily="2" charset="2"/>
                        </a:rPr>
                        <a:t>은</a:t>
                      </a:r>
                      <a:r>
                        <a:rPr lang="en-US" altLang="ko-KR" sz="1600" b="0" baseline="0">
                          <a:solidFill>
                            <a:schemeClr val="tx1"/>
                          </a:solidFill>
                          <a:sym typeface="Wingdings" panose="05000000000000000000" pitchFamily="2" charset="2"/>
                        </a:rPr>
                        <a:t>),</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49174">
                <a:tc>
                  <a:txBody>
                    <a:bodyPr/>
                    <a:lstStyle/>
                    <a:p>
                      <a:pPr latinLnBrk="1"/>
                      <a:r>
                        <a:rPr lang="ko-KR" altLang="en-US" sz="1600" b="0">
                          <a:solidFill>
                            <a:schemeClr val="tx1"/>
                          </a:solidFill>
                          <a:sym typeface="Wingdings" panose="05000000000000000000" pitchFamily="2" charset="2"/>
                        </a:rPr>
                        <a:t>쌍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철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창살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다</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쌍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철</a:t>
                      </a:r>
                      <a:r>
                        <a:rPr lang="en-US" altLang="ko-KR" sz="1600" b="0">
                          <a:solidFill>
                            <a:schemeClr val="tx1"/>
                          </a:solidFill>
                          <a:sym typeface="Wingdings" panose="05000000000000000000" pitchFamily="2" charset="2"/>
                        </a:rPr>
                        <a:t>), (##</a:t>
                      </a:r>
                      <a:r>
                        <a:rPr lang="ko-KR" altLang="en-US" sz="1600" b="0">
                          <a:solidFill>
                            <a:schemeClr val="tx1"/>
                          </a:solidFill>
                          <a:sym typeface="Wingdings" panose="05000000000000000000" pitchFamily="2" charset="2"/>
                        </a:rPr>
                        <a:t>철</a:t>
                      </a:r>
                      <a:r>
                        <a:rPr lang="en-US" altLang="ko-KR" sz="1600" b="0">
                          <a:solidFill>
                            <a:schemeClr val="tx1"/>
                          </a:solidFill>
                          <a:sym typeface="Wingdings" panose="05000000000000000000" pitchFamily="2" charset="2"/>
                        </a:rPr>
                        <a:t>, ##</a:t>
                      </a:r>
                      <a:r>
                        <a:rPr lang="ko-KR" altLang="en-US" sz="1600" b="0">
                          <a:solidFill>
                            <a:schemeClr val="tx1"/>
                          </a:solidFill>
                          <a:sym typeface="Wingdings" panose="05000000000000000000" pitchFamily="2" charset="2"/>
                        </a:rPr>
                        <a:t>창살</a:t>
                      </a:r>
                      <a:r>
                        <a:rPr lang="en-US" altLang="ko-KR" sz="1600" b="0">
                          <a:solidFill>
                            <a:schemeClr val="tx1"/>
                          </a:solidFill>
                          <a:sym typeface="Wingdings" panose="05000000000000000000" pitchFamily="2" charset="2"/>
                        </a:rPr>
                        <a:t>), </a:t>
                      </a:r>
                      <a:r>
                        <a:rPr lang="en-US" altLang="ko-KR" sz="1600" b="0" baseline="0">
                          <a:solidFill>
                            <a:schemeClr val="tx1"/>
                          </a:solidFill>
                          <a:sym typeface="Wingdings" panose="05000000000000000000" pitchFamily="2" charset="2"/>
                        </a:rPr>
                        <a:t>(##</a:t>
                      </a:r>
                      <a:r>
                        <a:rPr lang="ko-KR" altLang="en-US" sz="1600" b="0" baseline="0">
                          <a:solidFill>
                            <a:schemeClr val="tx1"/>
                          </a:solidFill>
                          <a:sym typeface="Wingdings" panose="05000000000000000000" pitchFamily="2" charset="2"/>
                        </a:rPr>
                        <a:t>창살</a:t>
                      </a:r>
                      <a:r>
                        <a:rPr lang="en-US" altLang="ko-KR" sz="1600" b="0" baseline="0">
                          <a:solidFill>
                            <a:schemeClr val="tx1"/>
                          </a:solidFill>
                          <a:sym typeface="Wingdings" panose="05000000000000000000" pitchFamily="2" charset="2"/>
                        </a:rPr>
                        <a:t>, ##</a:t>
                      </a:r>
                      <a:r>
                        <a:rPr lang="ko-KR" altLang="en-US" sz="1600" b="0" baseline="0">
                          <a:solidFill>
                            <a:schemeClr val="tx1"/>
                          </a:solidFill>
                          <a:sym typeface="Wingdings" panose="05000000000000000000" pitchFamily="2" charset="2"/>
                        </a:rPr>
                        <a:t>이</a:t>
                      </a:r>
                      <a:r>
                        <a:rPr lang="en-US" altLang="ko-KR" sz="1600" b="0" baseline="0">
                          <a:solidFill>
                            <a:schemeClr val="tx1"/>
                          </a:solidFill>
                          <a:sym typeface="Wingdings" panose="05000000000000000000" pitchFamily="2" charset="2"/>
                        </a:rPr>
                        <a:t>), (##</a:t>
                      </a:r>
                      <a:r>
                        <a:rPr lang="ko-KR" altLang="en-US" sz="1600" b="0" baseline="0">
                          <a:solidFill>
                            <a:schemeClr val="tx1"/>
                          </a:solidFill>
                          <a:sym typeface="Wingdings" panose="05000000000000000000" pitchFamily="2" charset="2"/>
                        </a:rPr>
                        <a:t>이</a:t>
                      </a:r>
                      <a:r>
                        <a:rPr lang="en-US" altLang="ko-KR" sz="1600" b="0" baseline="0">
                          <a:solidFill>
                            <a:schemeClr val="tx1"/>
                          </a:solidFill>
                          <a:sym typeface="Wingdings" panose="05000000000000000000" pitchFamily="2" charset="2"/>
                        </a:rPr>
                        <a:t>, ##</a:t>
                      </a:r>
                      <a:r>
                        <a:rPr lang="ko-KR" altLang="en-US" sz="1600" b="0" baseline="0">
                          <a:solidFill>
                            <a:schemeClr val="tx1"/>
                          </a:solidFill>
                          <a:sym typeface="Wingdings" panose="05000000000000000000" pitchFamily="2" charset="2"/>
                        </a:rPr>
                        <a:t>다</a:t>
                      </a:r>
                      <a:r>
                        <a:rPr lang="en-US" altLang="ko-KR" sz="1600" b="0" baseline="0">
                          <a:solidFill>
                            <a:schemeClr val="tx1"/>
                          </a:solidFill>
                          <a:sym typeface="Wingdings" panose="05000000000000000000" pitchFamily="2" charset="2"/>
                        </a:rPr>
                        <a:t>)</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graphicFrame>
        <p:nvGraphicFramePr>
          <p:cNvPr id="8" name="표 7">
            <a:extLst>
              <a:ext uri="{FF2B5EF4-FFF2-40B4-BE49-F238E27FC236}">
                <a16:creationId xmlns:a16="http://schemas.microsoft.com/office/drawing/2014/main" id="{A29C9BD9-1B6B-4DD4-8841-AD8C816EF72E}"/>
              </a:ext>
            </a:extLst>
          </p:cNvPr>
          <p:cNvGraphicFramePr>
            <a:graphicFrameLocks noGrp="1"/>
          </p:cNvGraphicFramePr>
          <p:nvPr>
            <p:extLst>
              <p:ext uri="{D42A27DB-BD31-4B8C-83A1-F6EECF244321}">
                <p14:modId xmlns:p14="http://schemas.microsoft.com/office/powerpoint/2010/main" val="1968977359"/>
              </p:ext>
            </p:extLst>
          </p:nvPr>
        </p:nvGraphicFramePr>
        <p:xfrm>
          <a:off x="1622280" y="5058987"/>
          <a:ext cx="6027710" cy="1341120"/>
        </p:xfrm>
        <a:graphic>
          <a:graphicData uri="http://schemas.openxmlformats.org/drawingml/2006/table">
            <a:tbl>
              <a:tblPr firstRow="1" bandRow="1">
                <a:tableStyleId>{5C22544A-7EE6-4342-B048-85BDC9FD1C3A}</a:tableStyleId>
              </a:tblPr>
              <a:tblGrid>
                <a:gridCol w="1544955">
                  <a:extLst>
                    <a:ext uri="{9D8B030D-6E8A-4147-A177-3AD203B41FA5}">
                      <a16:colId xmlns:a16="http://schemas.microsoft.com/office/drawing/2014/main" val="20000"/>
                    </a:ext>
                  </a:extLst>
                </a:gridCol>
                <a:gridCol w="440055">
                  <a:extLst>
                    <a:ext uri="{9D8B030D-6E8A-4147-A177-3AD203B41FA5}">
                      <a16:colId xmlns:a16="http://schemas.microsoft.com/office/drawing/2014/main" val="20001"/>
                    </a:ext>
                  </a:extLst>
                </a:gridCol>
                <a:gridCol w="1544955">
                  <a:extLst>
                    <a:ext uri="{9D8B030D-6E8A-4147-A177-3AD203B41FA5}">
                      <a16:colId xmlns:a16="http://schemas.microsoft.com/office/drawing/2014/main" val="20002"/>
                    </a:ext>
                  </a:extLst>
                </a:gridCol>
                <a:gridCol w="440055">
                  <a:extLst>
                    <a:ext uri="{9D8B030D-6E8A-4147-A177-3AD203B41FA5}">
                      <a16:colId xmlns:a16="http://schemas.microsoft.com/office/drawing/2014/main" val="20003"/>
                    </a:ext>
                  </a:extLst>
                </a:gridCol>
                <a:gridCol w="1617635">
                  <a:extLst>
                    <a:ext uri="{9D8B030D-6E8A-4147-A177-3AD203B41FA5}">
                      <a16:colId xmlns:a16="http://schemas.microsoft.com/office/drawing/2014/main" val="20004"/>
                    </a:ext>
                  </a:extLst>
                </a:gridCol>
                <a:gridCol w="440055">
                  <a:extLst>
                    <a:ext uri="{9D8B030D-6E8A-4147-A177-3AD203B41FA5}">
                      <a16:colId xmlns:a16="http://schemas.microsoft.com/office/drawing/2014/main" val="20005"/>
                    </a:ext>
                  </a:extLst>
                </a:gridCol>
              </a:tblGrid>
              <a:tr h="0">
                <a:tc>
                  <a:txBody>
                    <a:bodyPr/>
                    <a:lstStyle/>
                    <a:p>
                      <a:pPr latinLnBrk="1"/>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경</a:t>
                      </a:r>
                      <a:r>
                        <a:rPr lang="en-US" altLang="ko-KR" sz="1600" b="0">
                          <a:solidFill>
                            <a:schemeClr val="tx1"/>
                          </a:solidFill>
                          <a:sym typeface="Wingdings" panose="05000000000000000000" pitchFamily="2" charset="2"/>
                        </a:rPr>
                        <a:t>, ##</a:t>
                      </a:r>
                      <a:r>
                        <a:rPr lang="ko-KR" altLang="en-US" sz="1600" b="0">
                          <a:solidFill>
                            <a:schemeClr val="tx1"/>
                          </a:solidFill>
                          <a:sym typeface="Wingdings" panose="05000000000000000000" pitchFamily="2" charset="2"/>
                        </a:rPr>
                        <a:t>찰</a:t>
                      </a:r>
                      <a:r>
                        <a:rPr lang="en-US" altLang="ko-KR" sz="1600" b="0">
                          <a:solidFill>
                            <a:schemeClr val="tx1"/>
                          </a:solidFill>
                          <a:sym typeface="Wingdings" panose="05000000000000000000" pitchFamily="2" charset="2"/>
                        </a:rPr>
                        <a:t>)</a:t>
                      </a:r>
                      <a:endParaRPr lang="ko-KR" alt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rPr>
                        <a:t>:1</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외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철</a:t>
                      </a:r>
                      <a:r>
                        <a:rPr lang="en-US" altLang="ko-KR" sz="1600" b="0">
                          <a:solidFill>
                            <a:schemeClr val="tx1"/>
                          </a:solidFill>
                          <a:sym typeface="Wingdings" panose="05000000000000000000" pitchFamily="2" charset="2"/>
                        </a:rPr>
                        <a:t>)</a:t>
                      </a:r>
                      <a:endParaRPr lang="ko-KR" alt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rPr>
                        <a:t>:1</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rPr>
                        <a:t>(</a:t>
                      </a:r>
                      <a:r>
                        <a:rPr lang="ko-KR" altLang="en-US" sz="1600" b="0">
                          <a:solidFill>
                            <a:schemeClr val="tx1"/>
                          </a:solidFill>
                        </a:rPr>
                        <a:t>검</a:t>
                      </a:r>
                      <a:r>
                        <a:rPr lang="en-US" altLang="ko-KR" sz="1600" b="0">
                          <a:solidFill>
                            <a:schemeClr val="tx1"/>
                          </a:solidFill>
                        </a:rPr>
                        <a:t>, ##</a:t>
                      </a:r>
                      <a:r>
                        <a:rPr lang="ko-KR" altLang="en-US" sz="1600" b="0">
                          <a:solidFill>
                            <a:schemeClr val="tx1"/>
                          </a:solidFill>
                        </a:rPr>
                        <a:t>찰</a:t>
                      </a:r>
                      <a:r>
                        <a:rPr lang="en-US" altLang="ko-KR" sz="1600" b="0">
                          <a:solidFill>
                            <a:schemeClr val="tx1"/>
                          </a:solidFill>
                        </a:rPr>
                        <a:t>)</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rPr>
                        <a:t>:1</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찰</a:t>
                      </a:r>
                      <a:r>
                        <a:rPr lang="en-US" altLang="ko-KR" sz="1600" b="0">
                          <a:solidFill>
                            <a:schemeClr val="tx1"/>
                          </a:solidFill>
                          <a:sym typeface="Wingdings" panose="05000000000000000000" pitchFamily="2" charset="2"/>
                        </a:rPr>
                        <a:t>, ##</a:t>
                      </a:r>
                      <a:r>
                        <a:rPr lang="ko-KR" altLang="en-US" sz="1600" b="0">
                          <a:solidFill>
                            <a:schemeClr val="tx1"/>
                          </a:solidFill>
                          <a:sym typeface="Wingdings" panose="05000000000000000000" pitchFamily="2" charset="2"/>
                        </a:rPr>
                        <a:t>청</a:t>
                      </a:r>
                      <a:r>
                        <a:rPr lang="en-US" altLang="ko-KR" sz="1600" b="0">
                          <a:solidFill>
                            <a:schemeClr val="tx1"/>
                          </a:solidFill>
                          <a:sym typeface="Wingdings" panose="05000000000000000000" pitchFamily="2" charset="2"/>
                        </a:rPr>
                        <a:t>)</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A5555"/>
                    </a:solidFill>
                  </a:tcPr>
                </a:tc>
                <a:tc>
                  <a:txBody>
                    <a:bodyPr/>
                    <a:lstStyle/>
                    <a:p>
                      <a:pPr latinLnBrk="1"/>
                      <a:r>
                        <a:rPr lang="en-US" altLang="ko-KR" sz="1600" b="0">
                          <a:solidFill>
                            <a:schemeClr val="tx1"/>
                          </a:solidFill>
                        </a:rPr>
                        <a:t>:2</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A5555"/>
                    </a:solidFill>
                  </a:tcPr>
                </a:tc>
                <a:tc>
                  <a:txBody>
                    <a:bodyPr/>
                    <a:lstStyle/>
                    <a:p>
                      <a:pPr latinLnBrk="1"/>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철</a:t>
                      </a:r>
                      <a:r>
                        <a:rPr lang="en-US" altLang="ko-KR" sz="1600" b="0">
                          <a:solidFill>
                            <a:schemeClr val="tx1"/>
                          </a:solidFill>
                          <a:sym typeface="Wingdings" panose="05000000000000000000" pitchFamily="2" charset="2"/>
                        </a:rPr>
                        <a:t>, ##</a:t>
                      </a:r>
                      <a:r>
                        <a:rPr lang="ko-KR" altLang="en-US" sz="1600" b="0">
                          <a:solidFill>
                            <a:schemeClr val="tx1"/>
                          </a:solidFill>
                          <a:sym typeface="Wingdings" panose="05000000000000000000" pitchFamily="2" charset="2"/>
                        </a:rPr>
                        <a:t>창살</a:t>
                      </a:r>
                      <a:r>
                        <a:rPr lang="en-US" altLang="ko-KR" sz="1600" b="0">
                          <a:solidFill>
                            <a:schemeClr val="tx1"/>
                          </a:solidFill>
                          <a:sym typeface="Wingdings" panose="05000000000000000000" pitchFamily="2" charset="2"/>
                        </a:rPr>
                        <a:t>)</a:t>
                      </a:r>
                      <a:endParaRPr lang="ko-KR" alt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rPr>
                        <a:t>:2</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쌍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철</a:t>
                      </a:r>
                      <a:r>
                        <a:rPr lang="en-US" altLang="ko-KR" sz="1600" b="0">
                          <a:solidFill>
                            <a:schemeClr val="tx1"/>
                          </a:solidFill>
                          <a:sym typeface="Wingdings" panose="05000000000000000000" pitchFamily="2" charset="2"/>
                        </a:rPr>
                        <a:t>)</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rPr>
                        <a:t>:1</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0">
                <a:tc>
                  <a:txBody>
                    <a:bodyPr/>
                    <a:lstStyle/>
                    <a:p>
                      <a:pPr latinLnBrk="1"/>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철</a:t>
                      </a:r>
                      <a:r>
                        <a:rPr lang="en-US" altLang="ko-KR" sz="1600" b="0">
                          <a:solidFill>
                            <a:schemeClr val="tx1"/>
                          </a:solidFill>
                          <a:sym typeface="Wingdings" panose="05000000000000000000" pitchFamily="2" charset="2"/>
                        </a:rPr>
                        <a:t>, ##</a:t>
                      </a:r>
                      <a:r>
                        <a:rPr lang="ko-KR" altLang="en-US" sz="1600" b="0">
                          <a:solidFill>
                            <a:schemeClr val="tx1"/>
                          </a:solidFill>
                          <a:sym typeface="Wingdings" panose="05000000000000000000" pitchFamily="2" charset="2"/>
                        </a:rPr>
                        <a:t>창살</a:t>
                      </a:r>
                      <a:r>
                        <a:rPr lang="en-US" altLang="ko-KR" sz="1600" b="0">
                          <a:solidFill>
                            <a:schemeClr val="tx1"/>
                          </a:solidFill>
                          <a:sym typeface="Wingdings" panose="05000000000000000000" pitchFamily="2" charset="2"/>
                        </a:rPr>
                        <a:t>)</a:t>
                      </a:r>
                      <a:endParaRPr lang="ko-KR" alt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rPr>
                        <a:t>:2</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baseline="0">
                          <a:solidFill>
                            <a:schemeClr val="tx1"/>
                          </a:solidFill>
                          <a:sym typeface="Wingdings" panose="05000000000000000000" pitchFamily="2" charset="2"/>
                        </a:rPr>
                        <a:t>(##</a:t>
                      </a:r>
                      <a:r>
                        <a:rPr lang="ko-KR" altLang="en-US" sz="1600" b="0" baseline="0">
                          <a:solidFill>
                            <a:schemeClr val="tx1"/>
                          </a:solidFill>
                          <a:sym typeface="Wingdings" panose="05000000000000000000" pitchFamily="2" charset="2"/>
                        </a:rPr>
                        <a:t>창살</a:t>
                      </a:r>
                      <a:r>
                        <a:rPr lang="en-US" altLang="ko-KR" sz="1600" b="0" baseline="0">
                          <a:solidFill>
                            <a:schemeClr val="tx1"/>
                          </a:solidFill>
                          <a:sym typeface="Wingdings" panose="05000000000000000000" pitchFamily="2" charset="2"/>
                        </a:rPr>
                        <a:t>, ##</a:t>
                      </a:r>
                      <a:r>
                        <a:rPr lang="ko-KR" altLang="en-US" sz="1600" b="0" baseline="0">
                          <a:solidFill>
                            <a:schemeClr val="tx1"/>
                          </a:solidFill>
                          <a:sym typeface="Wingdings" panose="05000000000000000000" pitchFamily="2" charset="2"/>
                        </a:rPr>
                        <a:t>이</a:t>
                      </a:r>
                      <a:r>
                        <a:rPr lang="en-US" altLang="ko-KR" sz="1600" b="0" baseline="0">
                          <a:solidFill>
                            <a:schemeClr val="tx1"/>
                          </a:solidFill>
                          <a:sym typeface="Wingdings" panose="05000000000000000000" pitchFamily="2" charset="2"/>
                        </a:rPr>
                        <a:t>)</a:t>
                      </a:r>
                      <a:endParaRPr lang="ko-KR" alt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rPr>
                        <a:t>:2</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600" b="0" baseline="0">
                          <a:solidFill>
                            <a:schemeClr val="tx1"/>
                          </a:solidFill>
                          <a:sym typeface="Wingdings" panose="05000000000000000000" pitchFamily="2" charset="2"/>
                        </a:rPr>
                        <a:t>(##</a:t>
                      </a:r>
                      <a:r>
                        <a:rPr lang="ko-KR" altLang="en-US" sz="1600" b="0" baseline="0">
                          <a:solidFill>
                            <a:schemeClr val="tx1"/>
                          </a:solidFill>
                          <a:sym typeface="Wingdings" panose="05000000000000000000" pitchFamily="2" charset="2"/>
                        </a:rPr>
                        <a:t>이</a:t>
                      </a:r>
                      <a:r>
                        <a:rPr lang="en-US" altLang="ko-KR" sz="1600" b="0" baseline="0">
                          <a:solidFill>
                            <a:schemeClr val="tx1"/>
                          </a:solidFill>
                          <a:sym typeface="Wingdings" panose="05000000000000000000" pitchFamily="2" charset="2"/>
                        </a:rPr>
                        <a:t>, ##</a:t>
                      </a:r>
                      <a:r>
                        <a:rPr lang="ko-KR" altLang="en-US" sz="1600" b="0" baseline="0">
                          <a:solidFill>
                            <a:schemeClr val="tx1"/>
                          </a:solidFill>
                          <a:sym typeface="Wingdings" panose="05000000000000000000" pitchFamily="2" charset="2"/>
                        </a:rPr>
                        <a:t>다</a:t>
                      </a:r>
                      <a:r>
                        <a:rPr lang="en-US" altLang="ko-KR" sz="1600" b="0" baseline="0">
                          <a:solidFill>
                            <a:schemeClr val="tx1"/>
                          </a:solidFill>
                          <a:sym typeface="Wingdings" panose="05000000000000000000" pitchFamily="2" charset="2"/>
                        </a:rPr>
                        <a:t>)</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rPr>
                        <a:t>:1</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창살</a:t>
                      </a:r>
                      <a:r>
                        <a:rPr lang="en-US" altLang="ko-KR" sz="1600" b="0">
                          <a:solidFill>
                            <a:schemeClr val="tx1"/>
                          </a:solidFill>
                          <a:sym typeface="Wingdings" panose="05000000000000000000" pitchFamily="2" charset="2"/>
                        </a:rPr>
                        <a:t>, ##</a:t>
                      </a:r>
                      <a:r>
                        <a:rPr lang="ko-KR" altLang="en-US" sz="1600" b="0">
                          <a:solidFill>
                            <a:schemeClr val="tx1"/>
                          </a:solidFill>
                          <a:sym typeface="Wingdings" panose="05000000000000000000" pitchFamily="2" charset="2"/>
                        </a:rPr>
                        <a:t>은</a:t>
                      </a:r>
                      <a:r>
                        <a:rPr lang="en-US" altLang="ko-KR" sz="1600" b="0">
                          <a:solidFill>
                            <a:schemeClr val="tx1"/>
                          </a:solidFill>
                          <a:sym typeface="Wingdings" panose="05000000000000000000" pitchFamily="2" charset="2"/>
                        </a:rPr>
                        <a:t>)</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rPr>
                        <a:t>:2</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baseline="0">
                          <a:solidFill>
                            <a:schemeClr val="tx1"/>
                          </a:solidFill>
                          <a:sym typeface="Wingdings" panose="05000000000000000000" pitchFamily="2" charset="2"/>
                        </a:rPr>
                        <a:t>(##</a:t>
                      </a:r>
                      <a:r>
                        <a:rPr lang="ko-KR" altLang="en-US" sz="1600" b="0" baseline="0">
                          <a:solidFill>
                            <a:schemeClr val="tx1"/>
                          </a:solidFill>
                          <a:sym typeface="Wingdings" panose="05000000000000000000" pitchFamily="2" charset="2"/>
                        </a:rPr>
                        <a:t>이</a:t>
                      </a:r>
                      <a:r>
                        <a:rPr lang="en-US" altLang="ko-KR" sz="1600" b="0" baseline="0">
                          <a:solidFill>
                            <a:schemeClr val="tx1"/>
                          </a:solidFill>
                          <a:sym typeface="Wingdings" panose="05000000000000000000" pitchFamily="2" charset="2"/>
                        </a:rPr>
                        <a:t>, ##</a:t>
                      </a:r>
                      <a:r>
                        <a:rPr lang="ko-KR" altLang="en-US" sz="1600" b="0" baseline="0">
                          <a:solidFill>
                            <a:schemeClr val="tx1"/>
                          </a:solidFill>
                          <a:sym typeface="Wingdings" panose="05000000000000000000" pitchFamily="2" charset="2"/>
                        </a:rPr>
                        <a:t>고</a:t>
                      </a:r>
                      <a:r>
                        <a:rPr lang="en-US" altLang="ko-KR" sz="1600" b="0" baseline="0">
                          <a:solidFill>
                            <a:schemeClr val="tx1"/>
                          </a:solidFill>
                          <a:sym typeface="Wingdings" panose="05000000000000000000" pitchFamily="2" charset="2"/>
                        </a:rPr>
                        <a:t>)</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rPr>
                        <a:t>:1</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9" name="TextBox 8">
            <a:extLst>
              <a:ext uri="{FF2B5EF4-FFF2-40B4-BE49-F238E27FC236}">
                <a16:creationId xmlns:a16="http://schemas.microsoft.com/office/drawing/2014/main" id="{009E1D37-1226-4E82-B9AA-2FFBDBB3021C}"/>
              </a:ext>
            </a:extLst>
          </p:cNvPr>
          <p:cNvSpPr txBox="1"/>
          <p:nvPr/>
        </p:nvSpPr>
        <p:spPr>
          <a:xfrm>
            <a:off x="753053" y="1883063"/>
            <a:ext cx="1794337" cy="307777"/>
          </a:xfrm>
          <a:prstGeom prst="rect">
            <a:avLst/>
          </a:prstGeom>
          <a:noFill/>
        </p:spPr>
        <p:txBody>
          <a:bodyPr wrap="none" rtlCol="0">
            <a:spAutoFit/>
          </a:bodyPr>
          <a:lstStyle/>
          <a:p>
            <a:r>
              <a:rPr lang="en-US" altLang="ko-KR" sz="1400" b="1">
                <a:solidFill>
                  <a:srgbClr val="FF0000"/>
                </a:solidFill>
              </a:rPr>
              <a:t>Vocab </a:t>
            </a:r>
            <a:r>
              <a:rPr lang="ko-KR" altLang="en-US" sz="1400" b="1">
                <a:solidFill>
                  <a:srgbClr val="FF0000"/>
                </a:solidFill>
              </a:rPr>
              <a:t>후보 기준으로</a:t>
            </a:r>
          </a:p>
        </p:txBody>
      </p:sp>
      <p:sp>
        <p:nvSpPr>
          <p:cNvPr id="13" name="내용 개체 틀 12">
            <a:extLst>
              <a:ext uri="{FF2B5EF4-FFF2-40B4-BE49-F238E27FC236}">
                <a16:creationId xmlns:a16="http://schemas.microsoft.com/office/drawing/2014/main" id="{E8197765-2F80-4335-BF77-CBB7E0AD8F04}"/>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3482873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BERT</a:t>
            </a:r>
            <a:endParaRPr lang="ko-KR" altLang="en-US"/>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Methods – BERT</a:t>
            </a:r>
            <a:r>
              <a:rPr lang="ko-KR" altLang="en-US"/>
              <a:t>의 </a:t>
            </a:r>
            <a:r>
              <a:rPr lang="en-US" altLang="ko-KR"/>
              <a:t>WordPiece tokenizing</a:t>
            </a:r>
            <a:endParaRPr lang="ko-KR" altLang="en-US"/>
          </a:p>
        </p:txBody>
      </p:sp>
      <p:sp>
        <p:nvSpPr>
          <p:cNvPr id="10" name="내용 개체 틀 2">
            <a:extLst>
              <a:ext uri="{FF2B5EF4-FFF2-40B4-BE49-F238E27FC236}">
                <a16:creationId xmlns:a16="http://schemas.microsoft.com/office/drawing/2014/main" id="{9C01BC79-5701-4E78-B9AA-D9208557312F}"/>
              </a:ext>
            </a:extLst>
          </p:cNvPr>
          <p:cNvSpPr txBox="1">
            <a:spLocks/>
          </p:cNvSpPr>
          <p:nvPr/>
        </p:nvSpPr>
        <p:spPr>
          <a:xfrm>
            <a:off x="628650" y="1518444"/>
            <a:ext cx="7886700" cy="4896544"/>
          </a:xfrm>
          <a:prstGeom prst="rect">
            <a:avLst/>
          </a:prstGeom>
        </p:spPr>
        <p:txBody>
          <a:bodyPr>
            <a:normAutofit/>
          </a:bodyPr>
          <a:lstStyle>
            <a:lvl1pPr marL="171450" indent="-171450" algn="l" defTabSz="685800" rtl="0" eaLnBrk="1" latinLnBrk="1"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lvl="1">
              <a:spcBef>
                <a:spcPts val="1000"/>
              </a:spcBef>
            </a:pPr>
            <a:r>
              <a:rPr lang="en-US" altLang="ko-KR"/>
              <a:t>Merge Best pair</a:t>
            </a:r>
          </a:p>
          <a:p>
            <a:pPr marL="228600" lvl="1">
              <a:spcBef>
                <a:spcPts val="1000"/>
              </a:spcBef>
            </a:pPr>
            <a:endParaRPr lang="en-US" altLang="ko-KR"/>
          </a:p>
          <a:p>
            <a:pPr marL="228600" lvl="1">
              <a:spcBef>
                <a:spcPts val="1000"/>
              </a:spcBef>
            </a:pPr>
            <a:endParaRPr lang="en-US" altLang="ko-KR"/>
          </a:p>
          <a:p>
            <a:pPr marL="228600" lvl="1">
              <a:spcBef>
                <a:spcPts val="1000"/>
              </a:spcBef>
            </a:pPr>
            <a:endParaRPr lang="en-US" altLang="ko-KR"/>
          </a:p>
          <a:p>
            <a:pPr marL="228600" lvl="1">
              <a:spcBef>
                <a:spcPts val="1000"/>
              </a:spcBef>
            </a:pPr>
            <a:endParaRPr lang="en-US" altLang="ko-KR"/>
          </a:p>
          <a:p>
            <a:pPr marL="228600" lvl="1">
              <a:spcBef>
                <a:spcPts val="1000"/>
              </a:spcBef>
            </a:pPr>
            <a:endParaRPr lang="en-US" altLang="ko-KR"/>
          </a:p>
          <a:p>
            <a:pPr marL="228600" lvl="1">
              <a:spcBef>
                <a:spcPts val="1000"/>
              </a:spcBef>
            </a:pPr>
            <a:endParaRPr lang="en-US" altLang="ko-KR"/>
          </a:p>
          <a:p>
            <a:pPr marL="228600" lvl="1">
              <a:spcBef>
                <a:spcPts val="1000"/>
              </a:spcBef>
            </a:pPr>
            <a:endParaRPr lang="en-US" altLang="ko-KR"/>
          </a:p>
          <a:p>
            <a:pPr marL="228600" lvl="1">
              <a:spcBef>
                <a:spcPts val="1000"/>
              </a:spcBef>
            </a:pPr>
            <a:endParaRPr lang="en-US" altLang="ko-KR"/>
          </a:p>
          <a:p>
            <a:pPr marL="228600" lvl="1">
              <a:spcBef>
                <a:spcPts val="1000"/>
              </a:spcBef>
            </a:pPr>
            <a:endParaRPr lang="en-US" altLang="ko-KR"/>
          </a:p>
          <a:p>
            <a:pPr marL="228600" lvl="1">
              <a:spcBef>
                <a:spcPts val="1000"/>
              </a:spcBef>
            </a:pPr>
            <a:endParaRPr lang="en-US" altLang="ko-KR"/>
          </a:p>
          <a:p>
            <a:pPr marL="228600" lvl="1">
              <a:spcBef>
                <a:spcPts val="1000"/>
              </a:spcBef>
            </a:pPr>
            <a:r>
              <a:rPr lang="en-US" altLang="ko-KR" sz="1600"/>
              <a:t>Best pair</a:t>
            </a:r>
            <a:r>
              <a:rPr lang="ko-KR" altLang="en-US" sz="1600"/>
              <a:t>가 여러 개여도 하나만 선택</a:t>
            </a:r>
            <a:endParaRPr lang="en-US" altLang="ko-KR" sz="1600"/>
          </a:p>
          <a:p>
            <a:pPr marL="0" lvl="1" indent="0">
              <a:spcBef>
                <a:spcPts val="1000"/>
              </a:spcBef>
              <a:buFont typeface="Arial" panose="020B0604020202020204" pitchFamily="34" charset="0"/>
              <a:buNone/>
            </a:pPr>
            <a:endParaRPr lang="en-US" altLang="ko-KR" sz="1600">
              <a:sym typeface="Wingdings" panose="05000000000000000000" pitchFamily="2" charset="2"/>
            </a:endParaRPr>
          </a:p>
        </p:txBody>
      </p:sp>
      <p:graphicFrame>
        <p:nvGraphicFramePr>
          <p:cNvPr id="12" name="표 11">
            <a:extLst>
              <a:ext uri="{FF2B5EF4-FFF2-40B4-BE49-F238E27FC236}">
                <a16:creationId xmlns:a16="http://schemas.microsoft.com/office/drawing/2014/main" id="{FCBDEC8D-11FB-473D-80D9-D5314880A7C5}"/>
              </a:ext>
            </a:extLst>
          </p:cNvPr>
          <p:cNvGraphicFramePr>
            <a:graphicFrameLocks noGrp="1"/>
          </p:cNvGraphicFramePr>
          <p:nvPr>
            <p:extLst>
              <p:ext uri="{D42A27DB-BD31-4B8C-83A1-F6EECF244321}">
                <p14:modId xmlns:p14="http://schemas.microsoft.com/office/powerpoint/2010/main" val="157627068"/>
              </p:ext>
            </p:extLst>
          </p:nvPr>
        </p:nvGraphicFramePr>
        <p:xfrm>
          <a:off x="493228" y="2237463"/>
          <a:ext cx="4508432" cy="370840"/>
        </p:xfrm>
        <a:graphic>
          <a:graphicData uri="http://schemas.openxmlformats.org/drawingml/2006/table">
            <a:tbl>
              <a:tblPr firstRow="1" bandRow="1">
                <a:tableStyleId>{5C22544A-7EE6-4342-B048-85BDC9FD1C3A}</a:tableStyleId>
              </a:tblPr>
              <a:tblGrid>
                <a:gridCol w="1102233">
                  <a:extLst>
                    <a:ext uri="{9D8B030D-6E8A-4147-A177-3AD203B41FA5}">
                      <a16:colId xmlns:a16="http://schemas.microsoft.com/office/drawing/2014/main" val="20000"/>
                    </a:ext>
                  </a:extLst>
                </a:gridCol>
                <a:gridCol w="1476722">
                  <a:extLst>
                    <a:ext uri="{9D8B030D-6E8A-4147-A177-3AD203B41FA5}">
                      <a16:colId xmlns:a16="http://schemas.microsoft.com/office/drawing/2014/main" val="20001"/>
                    </a:ext>
                  </a:extLst>
                </a:gridCol>
                <a:gridCol w="452755">
                  <a:extLst>
                    <a:ext uri="{9D8B030D-6E8A-4147-A177-3AD203B41FA5}">
                      <a16:colId xmlns:a16="http://schemas.microsoft.com/office/drawing/2014/main" val="20002"/>
                    </a:ext>
                  </a:extLst>
                </a:gridCol>
                <a:gridCol w="1476722">
                  <a:extLst>
                    <a:ext uri="{9D8B030D-6E8A-4147-A177-3AD203B41FA5}">
                      <a16:colId xmlns:a16="http://schemas.microsoft.com/office/drawing/2014/main" val="20003"/>
                    </a:ext>
                  </a:extLst>
                </a:gridCol>
              </a:tblGrid>
              <a:tr h="37084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600" b="0">
                          <a:solidFill>
                            <a:schemeClr val="tx1"/>
                          </a:solidFill>
                        </a:rPr>
                        <a:t>Best Pair:</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찰</a:t>
                      </a:r>
                      <a:r>
                        <a:rPr lang="en-US" altLang="ko-KR" sz="1600" b="0">
                          <a:solidFill>
                            <a:schemeClr val="tx1"/>
                          </a:solidFill>
                          <a:sym typeface="Wingdings" panose="05000000000000000000" pitchFamily="2" charset="2"/>
                        </a:rPr>
                        <a:t> ##</a:t>
                      </a:r>
                      <a:r>
                        <a:rPr lang="ko-KR" altLang="en-US" sz="1600" b="0">
                          <a:solidFill>
                            <a:schemeClr val="tx1"/>
                          </a:solidFill>
                          <a:sym typeface="Wingdings" panose="05000000000000000000" pitchFamily="2" charset="2"/>
                        </a:rPr>
                        <a:t>청</a:t>
                      </a:r>
                      <a:endParaRPr lang="ko-KR" altLang="en-US" sz="16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1">
                          <a:solidFill>
                            <a:srgbClr val="FF0000"/>
                          </a:solidFill>
                        </a:rPr>
                        <a:t>##</a:t>
                      </a:r>
                      <a:r>
                        <a:rPr lang="ko-KR" altLang="en-US" sz="1600" b="1" err="1">
                          <a:solidFill>
                            <a:srgbClr val="FF0000"/>
                          </a:solidFill>
                        </a:rPr>
                        <a:t>찰청</a:t>
                      </a:r>
                      <a:endParaRPr lang="ko-KR" altLang="en-US" sz="1600" b="1">
                        <a:solidFill>
                          <a:srgbClr val="FF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3" name="표 12">
            <a:extLst>
              <a:ext uri="{FF2B5EF4-FFF2-40B4-BE49-F238E27FC236}">
                <a16:creationId xmlns:a16="http://schemas.microsoft.com/office/drawing/2014/main" id="{469948C9-98E5-4DF4-A713-DE0F46D8D07C}"/>
              </a:ext>
            </a:extLst>
          </p:cNvPr>
          <p:cNvGraphicFramePr>
            <a:graphicFrameLocks noGrp="1"/>
          </p:cNvGraphicFramePr>
          <p:nvPr>
            <p:extLst>
              <p:ext uri="{D42A27DB-BD31-4B8C-83A1-F6EECF244321}">
                <p14:modId xmlns:p14="http://schemas.microsoft.com/office/powerpoint/2010/main" val="2582430907"/>
              </p:ext>
            </p:extLst>
          </p:nvPr>
        </p:nvGraphicFramePr>
        <p:xfrm>
          <a:off x="493228" y="2763930"/>
          <a:ext cx="8157545" cy="2595880"/>
        </p:xfrm>
        <a:graphic>
          <a:graphicData uri="http://schemas.openxmlformats.org/drawingml/2006/table">
            <a:tbl>
              <a:tblPr firstRow="1" bandRow="1">
                <a:tableStyleId>{5C22544A-7EE6-4342-B048-85BDC9FD1C3A}</a:tableStyleId>
              </a:tblPr>
              <a:tblGrid>
                <a:gridCol w="3812297">
                  <a:extLst>
                    <a:ext uri="{9D8B030D-6E8A-4147-A177-3AD203B41FA5}">
                      <a16:colId xmlns:a16="http://schemas.microsoft.com/office/drawing/2014/main" val="20000"/>
                    </a:ext>
                  </a:extLst>
                </a:gridCol>
                <a:gridCol w="452755">
                  <a:extLst>
                    <a:ext uri="{9D8B030D-6E8A-4147-A177-3AD203B41FA5}">
                      <a16:colId xmlns:a16="http://schemas.microsoft.com/office/drawing/2014/main" val="20001"/>
                    </a:ext>
                  </a:extLst>
                </a:gridCol>
                <a:gridCol w="3892493">
                  <a:extLst>
                    <a:ext uri="{9D8B030D-6E8A-4147-A177-3AD203B41FA5}">
                      <a16:colId xmlns:a16="http://schemas.microsoft.com/office/drawing/2014/main" val="20002"/>
                    </a:ext>
                  </a:extLst>
                </a:gridCol>
              </a:tblGrid>
              <a:tr h="370840">
                <a:tc>
                  <a:txBody>
                    <a:bodyPr/>
                    <a:lstStyle/>
                    <a:p>
                      <a:pPr latinLnBrk="1"/>
                      <a:r>
                        <a:rPr lang="en-US" altLang="ko-KR" sz="1600" b="0">
                          <a:solidFill>
                            <a:schemeClr val="tx1"/>
                          </a:solidFill>
                        </a:rPr>
                        <a:t>Tokenized Sentence (</a:t>
                      </a:r>
                      <a:r>
                        <a:rPr lang="en-US" altLang="ko-KR" sz="1600" b="0" err="1">
                          <a:solidFill>
                            <a:schemeClr val="tx1"/>
                          </a:solidFill>
                        </a:rPr>
                        <a:t>iter</a:t>
                      </a:r>
                      <a:r>
                        <a:rPr lang="en-US" altLang="ko-KR" sz="1600" b="0">
                          <a:solidFill>
                            <a:schemeClr val="tx1"/>
                          </a:solidFill>
                        </a:rPr>
                        <a:t>=1)</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rPr>
                        <a:t>Tokenized Sentence (</a:t>
                      </a:r>
                      <a:r>
                        <a:rPr lang="en-US" altLang="ko-KR" sz="1600" b="0" err="1">
                          <a:solidFill>
                            <a:schemeClr val="tx1"/>
                          </a:solidFill>
                        </a:rPr>
                        <a:t>iter</a:t>
                      </a:r>
                      <a:r>
                        <a:rPr lang="en-US" altLang="ko-KR" sz="1600" b="0">
                          <a:solidFill>
                            <a:schemeClr val="tx1"/>
                          </a:solidFill>
                        </a:rPr>
                        <a:t>=2)</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pPr latinLnBrk="1"/>
                      <a:r>
                        <a:rPr lang="ko-KR" altLang="en-US" sz="1600" b="0">
                          <a:solidFill>
                            <a:schemeClr val="tx1"/>
                          </a:solidFill>
                          <a:sym typeface="Wingdings" panose="05000000000000000000" pitchFamily="2" charset="2"/>
                        </a:rPr>
                        <a:t>경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찰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청</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600" b="0">
                          <a:solidFill>
                            <a:schemeClr val="tx1"/>
                          </a:solidFill>
                          <a:sym typeface="Wingdings" panose="05000000000000000000" pitchFamily="2" charset="2"/>
                        </a:rPr>
                        <a:t>경 </a:t>
                      </a:r>
                      <a:r>
                        <a:rPr lang="en-US" altLang="ko-KR" sz="1600" b="0">
                          <a:solidFill>
                            <a:srgbClr val="FF0000"/>
                          </a:solidFill>
                          <a:sym typeface="Wingdings" panose="05000000000000000000" pitchFamily="2" charset="2"/>
                        </a:rPr>
                        <a:t>##</a:t>
                      </a:r>
                      <a:r>
                        <a:rPr lang="ko-KR" altLang="en-US" sz="1600" b="0" err="1">
                          <a:solidFill>
                            <a:srgbClr val="FF0000"/>
                          </a:solidFill>
                          <a:sym typeface="Wingdings" panose="05000000000000000000" pitchFamily="2" charset="2"/>
                        </a:rPr>
                        <a:t>찰청</a:t>
                      </a:r>
                      <a:endParaRPr lang="ko-KR" altLang="en-US" sz="1600" b="0">
                        <a:solidFill>
                          <a:srgbClr val="FF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latinLnBrk="1"/>
                      <a:r>
                        <a:rPr lang="ko-KR" altLang="en-US" sz="1600" b="0">
                          <a:solidFill>
                            <a:schemeClr val="tx1"/>
                          </a:solidFill>
                          <a:sym typeface="Wingdings" panose="05000000000000000000" pitchFamily="2" charset="2"/>
                        </a:rPr>
                        <a:t>철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창살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은</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600" b="0">
                          <a:solidFill>
                            <a:schemeClr val="tx1"/>
                          </a:solidFill>
                          <a:sym typeface="Wingdings" panose="05000000000000000000" pitchFamily="2" charset="2"/>
                        </a:rPr>
                        <a:t>철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창살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은</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pPr latinLnBrk="1"/>
                      <a:r>
                        <a:rPr lang="ko-KR" altLang="en-US" sz="1600" b="0">
                          <a:solidFill>
                            <a:schemeClr val="tx1"/>
                          </a:solidFill>
                          <a:sym typeface="Wingdings" panose="05000000000000000000" pitchFamily="2" charset="2"/>
                        </a:rPr>
                        <a:t>외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철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창살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고</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600" b="0">
                          <a:solidFill>
                            <a:schemeClr val="tx1"/>
                          </a:solidFill>
                          <a:sym typeface="Wingdings" panose="05000000000000000000" pitchFamily="2" charset="2"/>
                        </a:rPr>
                        <a:t>외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철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창살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고</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pPr latinLnBrk="1"/>
                      <a:r>
                        <a:rPr lang="ko-KR" altLang="en-US" sz="1600" b="0">
                          <a:solidFill>
                            <a:schemeClr val="tx1"/>
                          </a:solidFill>
                          <a:sym typeface="Wingdings" panose="05000000000000000000" pitchFamily="2" charset="2"/>
                        </a:rPr>
                        <a:t>검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찰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청</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600" b="0">
                          <a:solidFill>
                            <a:schemeClr val="tx1"/>
                          </a:solidFill>
                          <a:sym typeface="Wingdings" panose="05000000000000000000" pitchFamily="2" charset="2"/>
                        </a:rPr>
                        <a:t>검 </a:t>
                      </a:r>
                      <a:r>
                        <a:rPr lang="en-US" altLang="ko-KR" sz="1600" b="0">
                          <a:solidFill>
                            <a:srgbClr val="FF0000"/>
                          </a:solidFill>
                          <a:sym typeface="Wingdings" panose="05000000000000000000" pitchFamily="2" charset="2"/>
                        </a:rPr>
                        <a:t>##</a:t>
                      </a:r>
                      <a:r>
                        <a:rPr lang="ko-KR" altLang="en-US" sz="1600" b="0" err="1">
                          <a:solidFill>
                            <a:srgbClr val="FF0000"/>
                          </a:solidFill>
                          <a:sym typeface="Wingdings" panose="05000000000000000000" pitchFamily="2" charset="2"/>
                        </a:rPr>
                        <a:t>찰청</a:t>
                      </a:r>
                      <a:endParaRPr lang="ko-KR" altLang="en-US" sz="1600" b="0">
                        <a:solidFill>
                          <a:srgbClr val="FF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70840">
                <a:tc>
                  <a:txBody>
                    <a:bodyPr/>
                    <a:lstStyle/>
                    <a:p>
                      <a:pPr latinLnBrk="1"/>
                      <a:r>
                        <a:rPr lang="ko-KR" altLang="en-US" sz="1600" b="0">
                          <a:solidFill>
                            <a:schemeClr val="tx1"/>
                          </a:solidFill>
                          <a:sym typeface="Wingdings" panose="05000000000000000000" pitchFamily="2" charset="2"/>
                        </a:rPr>
                        <a:t>철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창살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은</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600" b="0">
                          <a:solidFill>
                            <a:schemeClr val="tx1"/>
                          </a:solidFill>
                          <a:sym typeface="Wingdings" panose="05000000000000000000" pitchFamily="2" charset="2"/>
                        </a:rPr>
                        <a:t>철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창살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은</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70840">
                <a:tc>
                  <a:txBody>
                    <a:bodyPr/>
                    <a:lstStyle/>
                    <a:p>
                      <a:pPr latinLnBrk="1"/>
                      <a:r>
                        <a:rPr lang="ko-KR" altLang="en-US" sz="1600" b="0">
                          <a:solidFill>
                            <a:schemeClr val="tx1"/>
                          </a:solidFill>
                          <a:sym typeface="Wingdings" panose="05000000000000000000" pitchFamily="2" charset="2"/>
                        </a:rPr>
                        <a:t>쌍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철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창살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다</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600" b="0">
                          <a:solidFill>
                            <a:schemeClr val="tx1"/>
                          </a:solidFill>
                          <a:sym typeface="Wingdings" panose="05000000000000000000" pitchFamily="2" charset="2"/>
                        </a:rPr>
                        <a:t>쌍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철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창살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다</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sp>
        <p:nvSpPr>
          <p:cNvPr id="9" name="내용 개체 틀 8">
            <a:extLst>
              <a:ext uri="{FF2B5EF4-FFF2-40B4-BE49-F238E27FC236}">
                <a16:creationId xmlns:a16="http://schemas.microsoft.com/office/drawing/2014/main" id="{6B809B5A-4BF3-4562-9C55-BEFCC017722D}"/>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42894286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BERT</a:t>
            </a:r>
            <a:endParaRPr lang="ko-KR" altLang="en-US"/>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Methods – BERT</a:t>
            </a:r>
            <a:r>
              <a:rPr lang="ko-KR" altLang="en-US"/>
              <a:t>의 </a:t>
            </a:r>
            <a:r>
              <a:rPr lang="en-US" altLang="ko-KR"/>
              <a:t>WordPiece tokenizing</a:t>
            </a:r>
            <a:endParaRPr lang="ko-KR" altLang="en-US"/>
          </a:p>
        </p:txBody>
      </p:sp>
      <p:sp>
        <p:nvSpPr>
          <p:cNvPr id="5" name="내용 개체 틀 2">
            <a:extLst>
              <a:ext uri="{FF2B5EF4-FFF2-40B4-BE49-F238E27FC236}">
                <a16:creationId xmlns:a16="http://schemas.microsoft.com/office/drawing/2014/main" id="{71D34576-6DA9-4D62-AA2E-24E12301F558}"/>
              </a:ext>
            </a:extLst>
          </p:cNvPr>
          <p:cNvSpPr txBox="1">
            <a:spLocks/>
          </p:cNvSpPr>
          <p:nvPr/>
        </p:nvSpPr>
        <p:spPr>
          <a:xfrm>
            <a:off x="628650" y="1569244"/>
            <a:ext cx="8115300" cy="4896544"/>
          </a:xfrm>
          <a:prstGeom prst="rect">
            <a:avLst/>
          </a:prstGeom>
        </p:spPr>
        <p:txBody>
          <a:bodyPr>
            <a:normAutofit/>
          </a:bodyPr>
          <a:lstStyle>
            <a:lvl1pPr marL="171450" indent="-171450" algn="l" defTabSz="685800" rtl="0" eaLnBrk="1" latinLnBrk="1"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lvl="1">
              <a:spcBef>
                <a:spcPts val="1000"/>
              </a:spcBef>
            </a:pPr>
            <a:r>
              <a:rPr lang="en-US" altLang="ko-KR"/>
              <a:t>Building Vocab</a:t>
            </a:r>
            <a:br>
              <a:rPr lang="en-US" altLang="ko-KR"/>
            </a:br>
            <a:endParaRPr lang="en-US" altLang="ko-KR"/>
          </a:p>
          <a:p>
            <a:pPr marL="228600" lvl="1">
              <a:spcBef>
                <a:spcPts val="1000"/>
              </a:spcBef>
            </a:pPr>
            <a:endParaRPr lang="en-US" altLang="ko-KR">
              <a:sym typeface="Wingdings" panose="05000000000000000000" pitchFamily="2" charset="2"/>
            </a:endParaRPr>
          </a:p>
          <a:p>
            <a:pPr marL="228600" lvl="1">
              <a:spcBef>
                <a:spcPts val="1000"/>
              </a:spcBef>
            </a:pPr>
            <a:endParaRPr lang="en-US" altLang="ko-KR">
              <a:sym typeface="Wingdings" panose="05000000000000000000" pitchFamily="2" charset="2"/>
            </a:endParaRPr>
          </a:p>
          <a:p>
            <a:pPr marL="228600" lvl="1">
              <a:spcBef>
                <a:spcPts val="1000"/>
              </a:spcBef>
            </a:pPr>
            <a:endParaRPr lang="en-US" altLang="ko-KR">
              <a:sym typeface="Wingdings" panose="05000000000000000000" pitchFamily="2" charset="2"/>
            </a:endParaRPr>
          </a:p>
          <a:p>
            <a:pPr marL="228600" lvl="1">
              <a:spcBef>
                <a:spcPts val="1000"/>
              </a:spcBef>
            </a:pPr>
            <a:endParaRPr lang="en-US" altLang="ko-KR">
              <a:sym typeface="Wingdings" panose="05000000000000000000" pitchFamily="2" charset="2"/>
            </a:endParaRPr>
          </a:p>
          <a:p>
            <a:pPr marL="228600" lvl="1">
              <a:spcBef>
                <a:spcPts val="1000"/>
              </a:spcBef>
            </a:pPr>
            <a:endParaRPr lang="en-US" altLang="ko-KR">
              <a:sym typeface="Wingdings" panose="05000000000000000000" pitchFamily="2" charset="2"/>
            </a:endParaRPr>
          </a:p>
          <a:p>
            <a:pPr marL="228600" lvl="1">
              <a:spcBef>
                <a:spcPts val="1000"/>
              </a:spcBef>
            </a:pPr>
            <a:endParaRPr lang="en-US" altLang="ko-KR">
              <a:sym typeface="Wingdings" panose="05000000000000000000" pitchFamily="2" charset="2"/>
            </a:endParaRPr>
          </a:p>
          <a:p>
            <a:pPr marL="228600" lvl="1">
              <a:spcBef>
                <a:spcPts val="1000"/>
              </a:spcBef>
            </a:pPr>
            <a:endParaRPr lang="en-US" altLang="ko-KR">
              <a:sym typeface="Wingdings" panose="05000000000000000000" pitchFamily="2" charset="2"/>
            </a:endParaRPr>
          </a:p>
          <a:p>
            <a:pPr marL="228600" lvl="1">
              <a:spcBef>
                <a:spcPts val="1000"/>
              </a:spcBef>
            </a:pPr>
            <a:endParaRPr lang="en-US" altLang="ko-KR">
              <a:sym typeface="Wingdings" panose="05000000000000000000" pitchFamily="2" charset="2"/>
            </a:endParaRPr>
          </a:p>
          <a:p>
            <a:pPr marL="228600" lvl="1">
              <a:spcBef>
                <a:spcPts val="1000"/>
              </a:spcBef>
            </a:pPr>
            <a:endParaRPr lang="en-US" altLang="ko-KR">
              <a:sym typeface="Wingdings" panose="05000000000000000000" pitchFamily="2" charset="2"/>
            </a:endParaRPr>
          </a:p>
          <a:p>
            <a:pPr marL="228600" lvl="1">
              <a:spcBef>
                <a:spcPts val="1000"/>
              </a:spcBef>
            </a:pPr>
            <a:r>
              <a:rPr lang="en-US" altLang="ko-KR" sz="1600"/>
              <a:t>Vocab</a:t>
            </a:r>
            <a:r>
              <a:rPr lang="ko-KR" altLang="en-US" sz="1600"/>
              <a:t>의 생성은 정해진 </a:t>
            </a:r>
            <a:r>
              <a:rPr lang="en-US" altLang="ko-KR" sz="1600"/>
              <a:t>Iteration</a:t>
            </a:r>
            <a:r>
              <a:rPr lang="ko-KR" altLang="en-US" sz="1600"/>
              <a:t>을 모두 수행 후 </a:t>
            </a:r>
            <a:r>
              <a:rPr lang="en-US" altLang="ko-KR" sz="1600"/>
              <a:t>Tokenized Sentence</a:t>
            </a:r>
            <a:r>
              <a:rPr lang="ko-KR" altLang="en-US" sz="1600"/>
              <a:t>를 </a:t>
            </a:r>
            <a:r>
              <a:rPr lang="en-US" altLang="ko-KR" sz="1600"/>
              <a:t>Tokenize</a:t>
            </a:r>
            <a:r>
              <a:rPr lang="ko-KR" altLang="en-US" sz="1600"/>
              <a:t>해서 생성</a:t>
            </a:r>
          </a:p>
        </p:txBody>
      </p:sp>
      <p:graphicFrame>
        <p:nvGraphicFramePr>
          <p:cNvPr id="7" name="표 6">
            <a:extLst>
              <a:ext uri="{FF2B5EF4-FFF2-40B4-BE49-F238E27FC236}">
                <a16:creationId xmlns:a16="http://schemas.microsoft.com/office/drawing/2014/main" id="{D91A67D1-9024-4FAF-A4D3-23D9A377AD6F}"/>
              </a:ext>
            </a:extLst>
          </p:cNvPr>
          <p:cNvGraphicFramePr>
            <a:graphicFrameLocks noGrp="1"/>
          </p:cNvGraphicFramePr>
          <p:nvPr>
            <p:extLst>
              <p:ext uri="{D42A27DB-BD31-4B8C-83A1-F6EECF244321}">
                <p14:modId xmlns:p14="http://schemas.microsoft.com/office/powerpoint/2010/main" val="1063017726"/>
              </p:ext>
            </p:extLst>
          </p:nvPr>
        </p:nvGraphicFramePr>
        <p:xfrm>
          <a:off x="827584" y="2581647"/>
          <a:ext cx="7596844" cy="2346960"/>
        </p:xfrm>
        <a:graphic>
          <a:graphicData uri="http://schemas.openxmlformats.org/drawingml/2006/table">
            <a:tbl>
              <a:tblPr firstRow="1" bandRow="1">
                <a:tableStyleId>{5C22544A-7EE6-4342-B048-85BDC9FD1C3A}</a:tableStyleId>
              </a:tblPr>
              <a:tblGrid>
                <a:gridCol w="3421380">
                  <a:extLst>
                    <a:ext uri="{9D8B030D-6E8A-4147-A177-3AD203B41FA5}">
                      <a16:colId xmlns:a16="http://schemas.microsoft.com/office/drawing/2014/main" val="20000"/>
                    </a:ext>
                  </a:extLst>
                </a:gridCol>
                <a:gridCol w="487680">
                  <a:extLst>
                    <a:ext uri="{9D8B030D-6E8A-4147-A177-3AD203B41FA5}">
                      <a16:colId xmlns:a16="http://schemas.microsoft.com/office/drawing/2014/main" val="20001"/>
                    </a:ext>
                  </a:extLst>
                </a:gridCol>
                <a:gridCol w="921946">
                  <a:extLst>
                    <a:ext uri="{9D8B030D-6E8A-4147-A177-3AD203B41FA5}">
                      <a16:colId xmlns:a16="http://schemas.microsoft.com/office/drawing/2014/main" val="20002"/>
                    </a:ext>
                  </a:extLst>
                </a:gridCol>
                <a:gridCol w="921946">
                  <a:extLst>
                    <a:ext uri="{9D8B030D-6E8A-4147-A177-3AD203B41FA5}">
                      <a16:colId xmlns:a16="http://schemas.microsoft.com/office/drawing/2014/main" val="20003"/>
                    </a:ext>
                  </a:extLst>
                </a:gridCol>
                <a:gridCol w="921946">
                  <a:extLst>
                    <a:ext uri="{9D8B030D-6E8A-4147-A177-3AD203B41FA5}">
                      <a16:colId xmlns:a16="http://schemas.microsoft.com/office/drawing/2014/main" val="20004"/>
                    </a:ext>
                  </a:extLst>
                </a:gridCol>
                <a:gridCol w="921946">
                  <a:extLst>
                    <a:ext uri="{9D8B030D-6E8A-4147-A177-3AD203B41FA5}">
                      <a16:colId xmlns:a16="http://schemas.microsoft.com/office/drawing/2014/main" val="20005"/>
                    </a:ext>
                  </a:extLst>
                </a:gridCol>
              </a:tblGrid>
              <a:tr h="246885">
                <a:tc>
                  <a:txBody>
                    <a:bodyPr/>
                    <a:lstStyle/>
                    <a:p>
                      <a:pPr latinLnBrk="1"/>
                      <a:r>
                        <a:rPr lang="en-US" altLang="ko-KR" sz="1600" b="0">
                          <a:solidFill>
                            <a:schemeClr val="tx1"/>
                          </a:solidFill>
                        </a:rPr>
                        <a:t>Tokenized Sentence (</a:t>
                      </a:r>
                      <a:r>
                        <a:rPr lang="en-US" altLang="ko-KR" sz="1600" b="0" err="1">
                          <a:solidFill>
                            <a:schemeClr val="tx1"/>
                          </a:solidFill>
                        </a:rPr>
                        <a:t>iter</a:t>
                      </a:r>
                      <a:r>
                        <a:rPr lang="en-US" altLang="ko-KR" sz="1600" b="0">
                          <a:solidFill>
                            <a:schemeClr val="tx1"/>
                          </a:solidFill>
                        </a:rPr>
                        <a:t>=2)</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latinLnBrk="1"/>
                      <a:r>
                        <a:rPr lang="en-US" altLang="ko-KR" sz="1600" b="0">
                          <a:solidFill>
                            <a:schemeClr val="tx1"/>
                          </a:solidFill>
                        </a:rPr>
                        <a:t>Vocab (</a:t>
                      </a:r>
                      <a:r>
                        <a:rPr lang="en-US" altLang="ko-KR" sz="1600" b="0" err="1">
                          <a:solidFill>
                            <a:schemeClr val="tx1"/>
                          </a:solidFill>
                        </a:rPr>
                        <a:t>iter</a:t>
                      </a:r>
                      <a:r>
                        <a:rPr lang="en-US" altLang="ko-KR" sz="1600" b="0">
                          <a:solidFill>
                            <a:schemeClr val="tx1"/>
                          </a:solidFill>
                        </a:rPr>
                        <a:t>=2)</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0"/>
                  </a:ext>
                </a:extLst>
              </a:tr>
              <a:tr h="246885">
                <a:tc>
                  <a:txBody>
                    <a:bodyPr/>
                    <a:lstStyle/>
                    <a:p>
                      <a:pPr latinLnBrk="1"/>
                      <a:r>
                        <a:rPr lang="ko-KR" altLang="en-US" sz="1600" b="0">
                          <a:solidFill>
                            <a:schemeClr val="tx1"/>
                          </a:solidFill>
                          <a:sym typeface="Wingdings" panose="05000000000000000000" pitchFamily="2" charset="2"/>
                        </a:rPr>
                        <a:t>경 </a:t>
                      </a:r>
                      <a:r>
                        <a:rPr lang="en-US" altLang="ko-KR" sz="1600" b="0">
                          <a:solidFill>
                            <a:schemeClr val="tx1"/>
                          </a:solidFill>
                          <a:sym typeface="Wingdings" panose="05000000000000000000" pitchFamily="2" charset="2"/>
                        </a:rPr>
                        <a:t>##</a:t>
                      </a:r>
                      <a:r>
                        <a:rPr lang="ko-KR" altLang="en-US" sz="1600" b="0" err="1">
                          <a:solidFill>
                            <a:schemeClr val="tx1"/>
                          </a:solidFill>
                          <a:sym typeface="Wingdings" panose="05000000000000000000" pitchFamily="2" charset="2"/>
                        </a:rPr>
                        <a:t>찰청</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6">
                  <a:txBody>
                    <a:bodyPr/>
                    <a:lstStyle/>
                    <a:p>
                      <a:pPr latinLnBrk="1"/>
                      <a:r>
                        <a:rPr lang="en-US" altLang="ko-KR" sz="1600" b="0">
                          <a:solidFill>
                            <a:schemeClr val="tx1"/>
                          </a:solidFill>
                          <a:sym typeface="Wingdings" panose="05000000000000000000" pitchFamily="2" charset="2"/>
                        </a:rPr>
                        <a:t></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600" b="0">
                          <a:solidFill>
                            <a:schemeClr val="tx1"/>
                          </a:solidFill>
                        </a:rPr>
                        <a:t>경</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rgbClr val="FF0000"/>
                          </a:solidFill>
                        </a:rPr>
                        <a:t>##</a:t>
                      </a:r>
                      <a:r>
                        <a:rPr lang="ko-KR" altLang="en-US" sz="1600" b="0" err="1">
                          <a:solidFill>
                            <a:srgbClr val="FF0000"/>
                          </a:solidFill>
                        </a:rPr>
                        <a:t>찰청</a:t>
                      </a:r>
                      <a:r>
                        <a:rPr lang="ko-KR" altLang="en-US" sz="1600" b="0">
                          <a:solidFill>
                            <a:srgbClr val="FF0000"/>
                          </a:solidFill>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46885">
                <a:tc>
                  <a:txBody>
                    <a:bodyPr/>
                    <a:lstStyle/>
                    <a:p>
                      <a:pPr latinLnBrk="1"/>
                      <a:r>
                        <a:rPr lang="ko-KR" altLang="en-US" sz="1600" b="0">
                          <a:solidFill>
                            <a:schemeClr val="tx1"/>
                          </a:solidFill>
                          <a:sym typeface="Wingdings" panose="05000000000000000000" pitchFamily="2" charset="2"/>
                        </a:rPr>
                        <a:t>철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창살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은</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latinLnBrk="1"/>
                      <a:endParaRPr lang="ko-KR" alt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600" b="0">
                          <a:solidFill>
                            <a:schemeClr val="tx1"/>
                          </a:solidFill>
                        </a:rPr>
                        <a:t>철</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600" b="0">
                          <a:solidFill>
                            <a:srgbClr val="FF0000"/>
                          </a:solidFill>
                        </a:rPr>
                        <a:t>##</a:t>
                      </a:r>
                      <a:r>
                        <a:rPr lang="ko-KR" altLang="en-US" sz="1600" b="0">
                          <a:solidFill>
                            <a:srgbClr val="FF0000"/>
                          </a:solidFill>
                        </a:rPr>
                        <a:t>창살</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rPr>
                        <a:t>##</a:t>
                      </a:r>
                      <a:r>
                        <a:rPr lang="ko-KR" altLang="en-US" sz="1600" b="0">
                          <a:solidFill>
                            <a:schemeClr val="tx1"/>
                          </a:solidFill>
                        </a:rPr>
                        <a:t>은</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46885">
                <a:tc>
                  <a:txBody>
                    <a:bodyPr/>
                    <a:lstStyle/>
                    <a:p>
                      <a:pPr latinLnBrk="1"/>
                      <a:r>
                        <a:rPr lang="ko-KR" altLang="en-US" sz="1600" b="0">
                          <a:solidFill>
                            <a:schemeClr val="tx1"/>
                          </a:solidFill>
                          <a:sym typeface="Wingdings" panose="05000000000000000000" pitchFamily="2" charset="2"/>
                        </a:rPr>
                        <a:t>외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철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창살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고</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latinLnBrk="1"/>
                      <a:endParaRPr lang="ko-KR" alt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600" b="0">
                          <a:solidFill>
                            <a:schemeClr val="tx1"/>
                          </a:solidFill>
                        </a:rPr>
                        <a:t>외</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600" b="0">
                          <a:solidFill>
                            <a:schemeClr val="tx1"/>
                          </a:solidFill>
                        </a:rPr>
                        <a:t>##</a:t>
                      </a:r>
                      <a:r>
                        <a:rPr lang="ko-KR" altLang="en-US" sz="1600" b="0">
                          <a:solidFill>
                            <a:schemeClr val="tx1"/>
                          </a:solidFill>
                        </a:rPr>
                        <a:t>철</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600" b="0">
                          <a:solidFill>
                            <a:schemeClr val="tx1"/>
                          </a:solidFill>
                        </a:rPr>
                        <a:t>##</a:t>
                      </a:r>
                      <a:r>
                        <a:rPr lang="ko-KR" altLang="en-US" sz="1600" b="0">
                          <a:solidFill>
                            <a:schemeClr val="tx1"/>
                          </a:solidFill>
                        </a:rPr>
                        <a:t>이</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600" b="0">
                          <a:solidFill>
                            <a:schemeClr val="tx1"/>
                          </a:solidFill>
                        </a:rPr>
                        <a:t>##</a:t>
                      </a:r>
                      <a:r>
                        <a:rPr lang="ko-KR" altLang="en-US" sz="1600" b="0">
                          <a:solidFill>
                            <a:schemeClr val="tx1"/>
                          </a:solidFill>
                        </a:rPr>
                        <a:t>고</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46885">
                <a:tc>
                  <a:txBody>
                    <a:bodyPr/>
                    <a:lstStyle/>
                    <a:p>
                      <a:pPr latinLnBrk="1"/>
                      <a:r>
                        <a:rPr lang="ko-KR" altLang="en-US" sz="1600" b="0">
                          <a:solidFill>
                            <a:schemeClr val="tx1"/>
                          </a:solidFill>
                          <a:sym typeface="Wingdings" panose="05000000000000000000" pitchFamily="2" charset="2"/>
                        </a:rPr>
                        <a:t>검 </a:t>
                      </a:r>
                      <a:r>
                        <a:rPr lang="en-US" altLang="ko-KR" sz="1600" b="0">
                          <a:solidFill>
                            <a:schemeClr val="tx1"/>
                          </a:solidFill>
                          <a:sym typeface="Wingdings" panose="05000000000000000000" pitchFamily="2" charset="2"/>
                        </a:rPr>
                        <a:t>##</a:t>
                      </a:r>
                      <a:r>
                        <a:rPr lang="ko-KR" altLang="en-US" sz="1600" b="0" err="1">
                          <a:solidFill>
                            <a:schemeClr val="tx1"/>
                          </a:solidFill>
                          <a:sym typeface="Wingdings" panose="05000000000000000000" pitchFamily="2" charset="2"/>
                        </a:rPr>
                        <a:t>찰청</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latinLnBrk="1"/>
                      <a:endParaRPr lang="ko-KR" alt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600" b="0">
                          <a:solidFill>
                            <a:schemeClr val="tx1"/>
                          </a:solidFill>
                        </a:rPr>
                        <a:t>검</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46885">
                <a:tc>
                  <a:txBody>
                    <a:bodyPr/>
                    <a:lstStyle/>
                    <a:p>
                      <a:pPr latinLnBrk="1"/>
                      <a:r>
                        <a:rPr lang="ko-KR" altLang="en-US" sz="1600" b="0">
                          <a:solidFill>
                            <a:schemeClr val="tx1"/>
                          </a:solidFill>
                          <a:sym typeface="Wingdings" panose="05000000000000000000" pitchFamily="2" charset="2"/>
                        </a:rPr>
                        <a:t>철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창살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은</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latinLnBrk="1"/>
                      <a:endParaRPr lang="ko-KR" alt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46885">
                <a:tc>
                  <a:txBody>
                    <a:bodyPr/>
                    <a:lstStyle/>
                    <a:p>
                      <a:pPr latinLnBrk="1"/>
                      <a:r>
                        <a:rPr lang="ko-KR" altLang="en-US" sz="1600" b="0">
                          <a:solidFill>
                            <a:schemeClr val="tx1"/>
                          </a:solidFill>
                          <a:sym typeface="Wingdings" panose="05000000000000000000" pitchFamily="2" charset="2"/>
                        </a:rPr>
                        <a:t>쌍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철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창살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다</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latinLnBrk="1"/>
                      <a:endParaRPr lang="ko-KR" alt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600" b="0">
                          <a:solidFill>
                            <a:schemeClr val="tx1"/>
                          </a:solidFill>
                        </a:rPr>
                        <a:t>쌍</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rPr>
                        <a:t>##</a:t>
                      </a:r>
                      <a:r>
                        <a:rPr lang="ko-KR" altLang="en-US" sz="1600" b="0">
                          <a:solidFill>
                            <a:schemeClr val="tx1"/>
                          </a:solidFill>
                        </a:rPr>
                        <a:t>다</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sp>
        <p:nvSpPr>
          <p:cNvPr id="8" name="TextBox 7">
            <a:extLst>
              <a:ext uri="{FF2B5EF4-FFF2-40B4-BE49-F238E27FC236}">
                <a16:creationId xmlns:a16="http://schemas.microsoft.com/office/drawing/2014/main" id="{31883DBD-66F2-47B4-B83D-D5589D455DE5}"/>
              </a:ext>
            </a:extLst>
          </p:cNvPr>
          <p:cNvSpPr txBox="1"/>
          <p:nvPr/>
        </p:nvSpPr>
        <p:spPr>
          <a:xfrm>
            <a:off x="4724689" y="2358270"/>
            <a:ext cx="1794337" cy="307777"/>
          </a:xfrm>
          <a:prstGeom prst="rect">
            <a:avLst/>
          </a:prstGeom>
          <a:noFill/>
        </p:spPr>
        <p:txBody>
          <a:bodyPr wrap="none" rtlCol="0">
            <a:spAutoFit/>
          </a:bodyPr>
          <a:lstStyle/>
          <a:p>
            <a:r>
              <a:rPr lang="en-US" altLang="ko-KR" sz="1400" b="1">
                <a:solidFill>
                  <a:srgbClr val="FF0000"/>
                </a:solidFill>
              </a:rPr>
              <a:t>Vocab </a:t>
            </a:r>
            <a:r>
              <a:rPr lang="ko-KR" altLang="en-US" sz="1400" b="1">
                <a:solidFill>
                  <a:srgbClr val="FF0000"/>
                </a:solidFill>
              </a:rPr>
              <a:t>후보 업데이트</a:t>
            </a:r>
          </a:p>
        </p:txBody>
      </p:sp>
      <p:sp>
        <p:nvSpPr>
          <p:cNvPr id="12" name="내용 개체 틀 11">
            <a:extLst>
              <a:ext uri="{FF2B5EF4-FFF2-40B4-BE49-F238E27FC236}">
                <a16:creationId xmlns:a16="http://schemas.microsoft.com/office/drawing/2014/main" id="{DAB5722D-DF9D-46F4-816A-13A1A8472018}"/>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4124358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BERT</a:t>
            </a:r>
            <a:endParaRPr lang="ko-KR" altLang="en-US"/>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Methods – BERT</a:t>
            </a:r>
            <a:r>
              <a:rPr lang="ko-KR" altLang="en-US"/>
              <a:t>의 </a:t>
            </a:r>
            <a:r>
              <a:rPr lang="en-US" altLang="ko-KR"/>
              <a:t>WordPiece tokenizing</a:t>
            </a:r>
            <a:endParaRPr lang="ko-KR" altLang="en-US"/>
          </a:p>
        </p:txBody>
      </p:sp>
      <p:sp>
        <p:nvSpPr>
          <p:cNvPr id="5" name="내용 개체 틀 2">
            <a:extLst>
              <a:ext uri="{FF2B5EF4-FFF2-40B4-BE49-F238E27FC236}">
                <a16:creationId xmlns:a16="http://schemas.microsoft.com/office/drawing/2014/main" id="{585080DC-F70B-4E34-8713-A5D88C971F65}"/>
              </a:ext>
            </a:extLst>
          </p:cNvPr>
          <p:cNvSpPr txBox="1">
            <a:spLocks/>
          </p:cNvSpPr>
          <p:nvPr/>
        </p:nvSpPr>
        <p:spPr>
          <a:xfrm>
            <a:off x="628650" y="1404144"/>
            <a:ext cx="7886700" cy="4896544"/>
          </a:xfrm>
          <a:prstGeom prst="rect">
            <a:avLst/>
          </a:prstGeom>
        </p:spPr>
        <p:txBody>
          <a:bodyPr>
            <a:normAutofit/>
          </a:bodyPr>
          <a:lstStyle>
            <a:lvl1pPr marL="171450" indent="-171450" algn="l" defTabSz="685800" rtl="0" eaLnBrk="1" latinLnBrk="1"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lvl="1">
              <a:spcBef>
                <a:spcPts val="1000"/>
              </a:spcBef>
            </a:pPr>
            <a:r>
              <a:rPr lang="en-US" altLang="ko-KR"/>
              <a:t>Bi-gram Pair Count</a:t>
            </a:r>
            <a:br>
              <a:rPr lang="en-US" altLang="ko-KR"/>
            </a:br>
            <a:br>
              <a:rPr lang="en-US" altLang="ko-KR"/>
            </a:br>
            <a:endParaRPr lang="en-US" altLang="ko-KR" sz="1600">
              <a:sym typeface="Wingdings" panose="05000000000000000000" pitchFamily="2" charset="2"/>
            </a:endParaRPr>
          </a:p>
        </p:txBody>
      </p:sp>
      <p:graphicFrame>
        <p:nvGraphicFramePr>
          <p:cNvPr id="6" name="표 5">
            <a:extLst>
              <a:ext uri="{FF2B5EF4-FFF2-40B4-BE49-F238E27FC236}">
                <a16:creationId xmlns:a16="http://schemas.microsoft.com/office/drawing/2014/main" id="{CF94CDD1-7DCF-4E57-B22B-9C0A69F80A6D}"/>
              </a:ext>
            </a:extLst>
          </p:cNvPr>
          <p:cNvGraphicFramePr>
            <a:graphicFrameLocks noGrp="1"/>
          </p:cNvGraphicFramePr>
          <p:nvPr>
            <p:extLst>
              <p:ext uri="{D42A27DB-BD31-4B8C-83A1-F6EECF244321}">
                <p14:modId xmlns:p14="http://schemas.microsoft.com/office/powerpoint/2010/main" val="2239553042"/>
              </p:ext>
            </p:extLst>
          </p:nvPr>
        </p:nvGraphicFramePr>
        <p:xfrm>
          <a:off x="755576" y="2090056"/>
          <a:ext cx="7776864" cy="2834640"/>
        </p:xfrm>
        <a:graphic>
          <a:graphicData uri="http://schemas.openxmlformats.org/drawingml/2006/table">
            <a:tbl>
              <a:tblPr firstRow="1" bandRow="1">
                <a:tableStyleId>{5C22544A-7EE6-4342-B048-85BDC9FD1C3A}</a:tableStyleId>
              </a:tblPr>
              <a:tblGrid>
                <a:gridCol w="3528392">
                  <a:extLst>
                    <a:ext uri="{9D8B030D-6E8A-4147-A177-3AD203B41FA5}">
                      <a16:colId xmlns:a16="http://schemas.microsoft.com/office/drawing/2014/main" val="20000"/>
                    </a:ext>
                  </a:extLst>
                </a:gridCol>
                <a:gridCol w="452755">
                  <a:extLst>
                    <a:ext uri="{9D8B030D-6E8A-4147-A177-3AD203B41FA5}">
                      <a16:colId xmlns:a16="http://schemas.microsoft.com/office/drawing/2014/main" val="20001"/>
                    </a:ext>
                  </a:extLst>
                </a:gridCol>
                <a:gridCol w="3795717">
                  <a:extLst>
                    <a:ext uri="{9D8B030D-6E8A-4147-A177-3AD203B41FA5}">
                      <a16:colId xmlns:a16="http://schemas.microsoft.com/office/drawing/2014/main" val="20002"/>
                    </a:ext>
                  </a:extLst>
                </a:gridCol>
              </a:tblGrid>
              <a:tr h="159559">
                <a:tc>
                  <a:txBody>
                    <a:bodyPr/>
                    <a:lstStyle/>
                    <a:p>
                      <a:pPr latinLnBrk="1"/>
                      <a:r>
                        <a:rPr lang="en-US" altLang="ko-KR" sz="1600" b="0">
                          <a:solidFill>
                            <a:schemeClr val="tx1"/>
                          </a:solidFill>
                        </a:rPr>
                        <a:t>Tokenized Sentence (</a:t>
                      </a:r>
                      <a:r>
                        <a:rPr lang="en-US" altLang="ko-KR" sz="1600" b="0" err="1">
                          <a:solidFill>
                            <a:schemeClr val="tx1"/>
                          </a:solidFill>
                        </a:rPr>
                        <a:t>iter</a:t>
                      </a:r>
                      <a:r>
                        <a:rPr lang="en-US" altLang="ko-KR" sz="1600" b="0">
                          <a:solidFill>
                            <a:schemeClr val="tx1"/>
                          </a:solidFill>
                        </a:rPr>
                        <a:t>=2)</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rPr>
                        <a:t>Bi-gram pairs (</a:t>
                      </a:r>
                      <a:r>
                        <a:rPr lang="en-US" altLang="ko-KR" sz="1600" b="0" err="1">
                          <a:solidFill>
                            <a:schemeClr val="tx1"/>
                          </a:solidFill>
                        </a:rPr>
                        <a:t>iter</a:t>
                      </a:r>
                      <a:r>
                        <a:rPr lang="en-US" altLang="ko-KR" sz="1600" b="0">
                          <a:solidFill>
                            <a:schemeClr val="tx1"/>
                          </a:solidFill>
                        </a:rPr>
                        <a:t>=3)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59559">
                <a:tc>
                  <a:txBody>
                    <a:bodyPr/>
                    <a:lstStyle/>
                    <a:p>
                      <a:pPr latinLnBrk="1"/>
                      <a:r>
                        <a:rPr lang="ko-KR" altLang="en-US" sz="1600" b="0">
                          <a:solidFill>
                            <a:schemeClr val="tx1"/>
                          </a:solidFill>
                          <a:sym typeface="Wingdings" panose="05000000000000000000" pitchFamily="2" charset="2"/>
                        </a:rPr>
                        <a:t>경 </a:t>
                      </a:r>
                      <a:r>
                        <a:rPr lang="en-US" altLang="ko-KR" sz="1600" b="0">
                          <a:solidFill>
                            <a:schemeClr val="tx1"/>
                          </a:solidFill>
                          <a:sym typeface="Wingdings" panose="05000000000000000000" pitchFamily="2" charset="2"/>
                        </a:rPr>
                        <a:t>##</a:t>
                      </a:r>
                      <a:r>
                        <a:rPr lang="ko-KR" altLang="en-US" sz="1600" b="0" err="1">
                          <a:solidFill>
                            <a:schemeClr val="tx1"/>
                          </a:solidFill>
                          <a:sym typeface="Wingdings" panose="05000000000000000000" pitchFamily="2" charset="2"/>
                        </a:rPr>
                        <a:t>찰청</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경</a:t>
                      </a:r>
                      <a:r>
                        <a:rPr lang="en-US" altLang="ko-KR" sz="1600" b="0">
                          <a:solidFill>
                            <a:schemeClr val="tx1"/>
                          </a:solidFill>
                          <a:sym typeface="Wingdings" panose="05000000000000000000" pitchFamily="2" charset="2"/>
                        </a:rPr>
                        <a:t>, ##</a:t>
                      </a:r>
                      <a:r>
                        <a:rPr lang="ko-KR" altLang="en-US" sz="1600" b="0" err="1">
                          <a:solidFill>
                            <a:schemeClr val="tx1"/>
                          </a:solidFill>
                          <a:sym typeface="Wingdings" panose="05000000000000000000" pitchFamily="2" charset="2"/>
                        </a:rPr>
                        <a:t>찰청</a:t>
                      </a:r>
                      <a:r>
                        <a:rPr lang="en-US" altLang="ko-KR" sz="1600" b="0">
                          <a:solidFill>
                            <a:schemeClr val="tx1"/>
                          </a:solidFill>
                          <a:sym typeface="Wingdings" panose="05000000000000000000" pitchFamily="2" charset="2"/>
                        </a:rPr>
                        <a:t>)</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59559">
                <a:tc>
                  <a:txBody>
                    <a:bodyPr/>
                    <a:lstStyle/>
                    <a:p>
                      <a:pPr latinLnBrk="1"/>
                      <a:r>
                        <a:rPr lang="ko-KR" altLang="en-US" sz="1600" b="0">
                          <a:solidFill>
                            <a:schemeClr val="tx1"/>
                          </a:solidFill>
                          <a:sym typeface="Wingdings" panose="05000000000000000000" pitchFamily="2" charset="2"/>
                        </a:rPr>
                        <a:t>철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창살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은</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철</a:t>
                      </a:r>
                      <a:r>
                        <a:rPr lang="en-US" altLang="ko-KR" sz="1600" b="0">
                          <a:solidFill>
                            <a:schemeClr val="tx1"/>
                          </a:solidFill>
                          <a:sym typeface="Wingdings" panose="05000000000000000000" pitchFamily="2" charset="2"/>
                        </a:rPr>
                        <a:t>, ##</a:t>
                      </a:r>
                      <a:r>
                        <a:rPr lang="ko-KR" altLang="en-US" sz="1600" b="0">
                          <a:solidFill>
                            <a:schemeClr val="tx1"/>
                          </a:solidFill>
                          <a:sym typeface="Wingdings" panose="05000000000000000000" pitchFamily="2" charset="2"/>
                        </a:rPr>
                        <a:t>창살</a:t>
                      </a:r>
                      <a:r>
                        <a:rPr lang="en-US" altLang="ko-KR" sz="1600" b="0">
                          <a:solidFill>
                            <a:schemeClr val="tx1"/>
                          </a:solidFill>
                          <a:sym typeface="Wingdings" panose="05000000000000000000" pitchFamily="2" charset="2"/>
                        </a:rPr>
                        <a:t>), (##</a:t>
                      </a:r>
                      <a:r>
                        <a:rPr lang="ko-KR" altLang="en-US" sz="1600" b="0">
                          <a:solidFill>
                            <a:schemeClr val="tx1"/>
                          </a:solidFill>
                          <a:sym typeface="Wingdings" panose="05000000000000000000" pitchFamily="2" charset="2"/>
                        </a:rPr>
                        <a:t>창살</a:t>
                      </a:r>
                      <a:r>
                        <a:rPr lang="en-US" altLang="ko-KR" sz="1600" b="0">
                          <a:solidFill>
                            <a:schemeClr val="tx1"/>
                          </a:solidFill>
                          <a:sym typeface="Wingdings" panose="05000000000000000000" pitchFamily="2" charset="2"/>
                        </a:rPr>
                        <a:t>, ##</a:t>
                      </a:r>
                      <a:r>
                        <a:rPr lang="ko-KR" altLang="en-US" sz="1600" b="0">
                          <a:solidFill>
                            <a:schemeClr val="tx1"/>
                          </a:solidFill>
                          <a:sym typeface="Wingdings" panose="05000000000000000000" pitchFamily="2" charset="2"/>
                        </a:rPr>
                        <a:t>은</a:t>
                      </a:r>
                      <a:r>
                        <a:rPr lang="en-US" altLang="ko-KR" sz="1600" b="0">
                          <a:solidFill>
                            <a:schemeClr val="tx1"/>
                          </a:solidFill>
                          <a:sym typeface="Wingdings" panose="05000000000000000000" pitchFamily="2" charset="2"/>
                        </a:rPr>
                        <a:t>)</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49174">
                <a:tc>
                  <a:txBody>
                    <a:bodyPr/>
                    <a:lstStyle/>
                    <a:p>
                      <a:pPr latinLnBrk="1"/>
                      <a:r>
                        <a:rPr lang="ko-KR" altLang="en-US" sz="1600" b="0">
                          <a:solidFill>
                            <a:schemeClr val="tx1"/>
                          </a:solidFill>
                          <a:sym typeface="Wingdings" panose="05000000000000000000" pitchFamily="2" charset="2"/>
                        </a:rPr>
                        <a:t>외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철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창살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고</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외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철</a:t>
                      </a:r>
                      <a:r>
                        <a:rPr lang="en-US" altLang="ko-KR" sz="1600" b="0">
                          <a:solidFill>
                            <a:schemeClr val="tx1"/>
                          </a:solidFill>
                          <a:sym typeface="Wingdings" panose="05000000000000000000" pitchFamily="2" charset="2"/>
                        </a:rPr>
                        <a:t>), (##</a:t>
                      </a:r>
                      <a:r>
                        <a:rPr lang="ko-KR" altLang="en-US" sz="1600" b="0">
                          <a:solidFill>
                            <a:schemeClr val="tx1"/>
                          </a:solidFill>
                          <a:sym typeface="Wingdings" panose="05000000000000000000" pitchFamily="2" charset="2"/>
                        </a:rPr>
                        <a:t>철</a:t>
                      </a:r>
                      <a:r>
                        <a:rPr lang="en-US" altLang="ko-KR" sz="1600" b="0">
                          <a:solidFill>
                            <a:schemeClr val="tx1"/>
                          </a:solidFill>
                          <a:sym typeface="Wingdings" panose="05000000000000000000" pitchFamily="2" charset="2"/>
                        </a:rPr>
                        <a:t>, ##</a:t>
                      </a:r>
                      <a:r>
                        <a:rPr lang="ko-KR" altLang="en-US" sz="1600" b="0">
                          <a:solidFill>
                            <a:schemeClr val="tx1"/>
                          </a:solidFill>
                          <a:sym typeface="Wingdings" panose="05000000000000000000" pitchFamily="2" charset="2"/>
                        </a:rPr>
                        <a:t>창살</a:t>
                      </a:r>
                      <a:r>
                        <a:rPr lang="en-US" altLang="ko-KR" sz="1600" b="0">
                          <a:solidFill>
                            <a:schemeClr val="tx1"/>
                          </a:solidFill>
                          <a:sym typeface="Wingdings" panose="05000000000000000000" pitchFamily="2" charset="2"/>
                        </a:rPr>
                        <a:t>), </a:t>
                      </a:r>
                      <a:r>
                        <a:rPr lang="en-US" altLang="ko-KR" sz="1600" b="0" baseline="0">
                          <a:solidFill>
                            <a:schemeClr val="tx1"/>
                          </a:solidFill>
                          <a:sym typeface="Wingdings" panose="05000000000000000000" pitchFamily="2" charset="2"/>
                        </a:rPr>
                        <a:t>(##</a:t>
                      </a:r>
                      <a:r>
                        <a:rPr lang="ko-KR" altLang="en-US" sz="1600" b="0" baseline="0">
                          <a:solidFill>
                            <a:schemeClr val="tx1"/>
                          </a:solidFill>
                          <a:sym typeface="Wingdings" panose="05000000000000000000" pitchFamily="2" charset="2"/>
                        </a:rPr>
                        <a:t>창살</a:t>
                      </a:r>
                      <a:r>
                        <a:rPr lang="en-US" altLang="ko-KR" sz="1600" b="0" baseline="0">
                          <a:solidFill>
                            <a:schemeClr val="tx1"/>
                          </a:solidFill>
                          <a:sym typeface="Wingdings" panose="05000000000000000000" pitchFamily="2" charset="2"/>
                        </a:rPr>
                        <a:t>, ##</a:t>
                      </a:r>
                      <a:r>
                        <a:rPr lang="ko-KR" altLang="en-US" sz="1600" b="0" baseline="0">
                          <a:solidFill>
                            <a:schemeClr val="tx1"/>
                          </a:solidFill>
                          <a:sym typeface="Wingdings" panose="05000000000000000000" pitchFamily="2" charset="2"/>
                        </a:rPr>
                        <a:t>이</a:t>
                      </a:r>
                      <a:r>
                        <a:rPr lang="en-US" altLang="ko-KR" sz="1600" b="0" baseline="0">
                          <a:solidFill>
                            <a:schemeClr val="tx1"/>
                          </a:solidFill>
                          <a:sym typeface="Wingdings" panose="05000000000000000000" pitchFamily="2" charset="2"/>
                        </a:rPr>
                        <a:t>), (##</a:t>
                      </a:r>
                      <a:r>
                        <a:rPr lang="ko-KR" altLang="en-US" sz="1600" b="0" baseline="0">
                          <a:solidFill>
                            <a:schemeClr val="tx1"/>
                          </a:solidFill>
                          <a:sym typeface="Wingdings" panose="05000000000000000000" pitchFamily="2" charset="2"/>
                        </a:rPr>
                        <a:t>이</a:t>
                      </a:r>
                      <a:r>
                        <a:rPr lang="en-US" altLang="ko-KR" sz="1600" b="0" baseline="0">
                          <a:solidFill>
                            <a:schemeClr val="tx1"/>
                          </a:solidFill>
                          <a:sym typeface="Wingdings" panose="05000000000000000000" pitchFamily="2" charset="2"/>
                        </a:rPr>
                        <a:t>, ##</a:t>
                      </a:r>
                      <a:r>
                        <a:rPr lang="ko-KR" altLang="en-US" sz="1600" b="0" baseline="0">
                          <a:solidFill>
                            <a:schemeClr val="tx1"/>
                          </a:solidFill>
                          <a:sym typeface="Wingdings" panose="05000000000000000000" pitchFamily="2" charset="2"/>
                        </a:rPr>
                        <a:t>고</a:t>
                      </a:r>
                      <a:r>
                        <a:rPr lang="en-US" altLang="ko-KR" sz="1600" b="0" baseline="0">
                          <a:solidFill>
                            <a:schemeClr val="tx1"/>
                          </a:solidFill>
                          <a:sym typeface="Wingdings" panose="05000000000000000000" pitchFamily="2" charset="2"/>
                        </a:rPr>
                        <a:t>)</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59559">
                <a:tc>
                  <a:txBody>
                    <a:bodyPr/>
                    <a:lstStyle/>
                    <a:p>
                      <a:pPr latinLnBrk="1"/>
                      <a:r>
                        <a:rPr lang="ko-KR" altLang="en-US" sz="1600" b="0">
                          <a:solidFill>
                            <a:schemeClr val="tx1"/>
                          </a:solidFill>
                          <a:sym typeface="Wingdings" panose="05000000000000000000" pitchFamily="2" charset="2"/>
                        </a:rPr>
                        <a:t>검 </a:t>
                      </a:r>
                      <a:r>
                        <a:rPr lang="en-US" altLang="ko-KR" sz="1600" b="0">
                          <a:solidFill>
                            <a:schemeClr val="tx1"/>
                          </a:solidFill>
                          <a:sym typeface="Wingdings" panose="05000000000000000000" pitchFamily="2" charset="2"/>
                        </a:rPr>
                        <a:t>##</a:t>
                      </a:r>
                      <a:r>
                        <a:rPr lang="ko-KR" altLang="en-US" sz="1600" b="0" err="1">
                          <a:solidFill>
                            <a:schemeClr val="tx1"/>
                          </a:solidFill>
                          <a:sym typeface="Wingdings" panose="05000000000000000000" pitchFamily="2" charset="2"/>
                        </a:rPr>
                        <a:t>찰청</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rPr>
                        <a:t>(</a:t>
                      </a:r>
                      <a:r>
                        <a:rPr lang="ko-KR" altLang="en-US" sz="1600" b="0">
                          <a:solidFill>
                            <a:schemeClr val="tx1"/>
                          </a:solidFill>
                        </a:rPr>
                        <a:t>검</a:t>
                      </a:r>
                      <a:r>
                        <a:rPr lang="en-US" altLang="ko-KR" sz="1600" b="0">
                          <a:solidFill>
                            <a:schemeClr val="tx1"/>
                          </a:solidFill>
                        </a:rPr>
                        <a:t>, ##</a:t>
                      </a:r>
                      <a:r>
                        <a:rPr lang="ko-KR" altLang="en-US" sz="1600" b="0" err="1">
                          <a:solidFill>
                            <a:schemeClr val="tx1"/>
                          </a:solidFill>
                        </a:rPr>
                        <a:t>찰청</a:t>
                      </a:r>
                      <a:r>
                        <a:rPr lang="en-US" altLang="ko-KR" sz="1600" b="0">
                          <a:solidFill>
                            <a:schemeClr val="tx1"/>
                          </a:solidFill>
                        </a:rPr>
                        <a:t>)</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159559">
                <a:tc>
                  <a:txBody>
                    <a:bodyPr/>
                    <a:lstStyle/>
                    <a:p>
                      <a:pPr latinLnBrk="1"/>
                      <a:r>
                        <a:rPr lang="ko-KR" altLang="en-US" sz="1600" b="0">
                          <a:solidFill>
                            <a:schemeClr val="tx1"/>
                          </a:solidFill>
                          <a:sym typeface="Wingdings" panose="05000000000000000000" pitchFamily="2" charset="2"/>
                        </a:rPr>
                        <a:t>철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창살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은</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rPr>
                        <a:t>(</a:t>
                      </a:r>
                      <a:r>
                        <a:rPr lang="ko-KR" altLang="en-US" sz="1600" b="0">
                          <a:solidFill>
                            <a:schemeClr val="tx1"/>
                          </a:solidFill>
                        </a:rPr>
                        <a:t>철</a:t>
                      </a:r>
                      <a:r>
                        <a:rPr lang="en-US" altLang="ko-KR" sz="1600" b="0">
                          <a:solidFill>
                            <a:schemeClr val="tx1"/>
                          </a:solidFill>
                        </a:rPr>
                        <a:t>,</a:t>
                      </a:r>
                      <a:r>
                        <a:rPr lang="en-US" altLang="ko-KR" sz="1600" b="0" baseline="0">
                          <a:solidFill>
                            <a:schemeClr val="tx1"/>
                          </a:solidFill>
                        </a:rPr>
                        <a:t> ##</a:t>
                      </a:r>
                      <a:r>
                        <a:rPr lang="ko-KR" altLang="en-US" sz="1600" b="0" baseline="0">
                          <a:solidFill>
                            <a:schemeClr val="tx1"/>
                          </a:solidFill>
                        </a:rPr>
                        <a:t>창살</a:t>
                      </a:r>
                      <a:r>
                        <a:rPr lang="en-US" altLang="ko-KR" sz="1600" b="0">
                          <a:solidFill>
                            <a:schemeClr val="tx1"/>
                          </a:solidFill>
                        </a:rPr>
                        <a:t>), </a:t>
                      </a:r>
                      <a:r>
                        <a:rPr lang="en-US" altLang="ko-KR" sz="1600" b="0" baseline="0">
                          <a:solidFill>
                            <a:schemeClr val="tx1"/>
                          </a:solidFill>
                          <a:sym typeface="Wingdings" panose="05000000000000000000" pitchFamily="2" charset="2"/>
                        </a:rPr>
                        <a:t>(##</a:t>
                      </a:r>
                      <a:r>
                        <a:rPr lang="ko-KR" altLang="en-US" sz="1600" b="0" baseline="0">
                          <a:solidFill>
                            <a:schemeClr val="tx1"/>
                          </a:solidFill>
                          <a:sym typeface="Wingdings" panose="05000000000000000000" pitchFamily="2" charset="2"/>
                        </a:rPr>
                        <a:t>창살</a:t>
                      </a:r>
                      <a:r>
                        <a:rPr lang="en-US" altLang="ko-KR" sz="1600" b="0" baseline="0">
                          <a:solidFill>
                            <a:schemeClr val="tx1"/>
                          </a:solidFill>
                          <a:sym typeface="Wingdings" panose="05000000000000000000" pitchFamily="2" charset="2"/>
                        </a:rPr>
                        <a:t>, ##</a:t>
                      </a:r>
                      <a:r>
                        <a:rPr lang="ko-KR" altLang="en-US" sz="1600" b="0" baseline="0">
                          <a:solidFill>
                            <a:schemeClr val="tx1"/>
                          </a:solidFill>
                          <a:sym typeface="Wingdings" panose="05000000000000000000" pitchFamily="2" charset="2"/>
                        </a:rPr>
                        <a:t>은</a:t>
                      </a:r>
                      <a:r>
                        <a:rPr lang="en-US" altLang="ko-KR" sz="1600" b="0" baseline="0">
                          <a:solidFill>
                            <a:schemeClr val="tx1"/>
                          </a:solidFill>
                          <a:sym typeface="Wingdings" panose="05000000000000000000" pitchFamily="2" charset="2"/>
                        </a:rPr>
                        <a:t>),</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49174">
                <a:tc>
                  <a:txBody>
                    <a:bodyPr/>
                    <a:lstStyle/>
                    <a:p>
                      <a:pPr latinLnBrk="1"/>
                      <a:r>
                        <a:rPr lang="ko-KR" altLang="en-US" sz="1600" b="0">
                          <a:solidFill>
                            <a:schemeClr val="tx1"/>
                          </a:solidFill>
                          <a:sym typeface="Wingdings" panose="05000000000000000000" pitchFamily="2" charset="2"/>
                        </a:rPr>
                        <a:t>쌍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철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창살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다</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쌍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철</a:t>
                      </a:r>
                      <a:r>
                        <a:rPr lang="en-US" altLang="ko-KR" sz="1600" b="0">
                          <a:solidFill>
                            <a:schemeClr val="tx1"/>
                          </a:solidFill>
                          <a:sym typeface="Wingdings" panose="05000000000000000000" pitchFamily="2" charset="2"/>
                        </a:rPr>
                        <a:t>), (##</a:t>
                      </a:r>
                      <a:r>
                        <a:rPr lang="ko-KR" altLang="en-US" sz="1600" b="0">
                          <a:solidFill>
                            <a:schemeClr val="tx1"/>
                          </a:solidFill>
                          <a:sym typeface="Wingdings" panose="05000000000000000000" pitchFamily="2" charset="2"/>
                        </a:rPr>
                        <a:t>철</a:t>
                      </a:r>
                      <a:r>
                        <a:rPr lang="en-US" altLang="ko-KR" sz="1600" b="0">
                          <a:solidFill>
                            <a:schemeClr val="tx1"/>
                          </a:solidFill>
                          <a:sym typeface="Wingdings" panose="05000000000000000000" pitchFamily="2" charset="2"/>
                        </a:rPr>
                        <a:t>, ##</a:t>
                      </a:r>
                      <a:r>
                        <a:rPr lang="ko-KR" altLang="en-US" sz="1600" b="0">
                          <a:solidFill>
                            <a:schemeClr val="tx1"/>
                          </a:solidFill>
                          <a:sym typeface="Wingdings" panose="05000000000000000000" pitchFamily="2" charset="2"/>
                        </a:rPr>
                        <a:t>창살</a:t>
                      </a:r>
                      <a:r>
                        <a:rPr lang="en-US" altLang="ko-KR" sz="1600" b="0">
                          <a:solidFill>
                            <a:schemeClr val="tx1"/>
                          </a:solidFill>
                          <a:sym typeface="Wingdings" panose="05000000000000000000" pitchFamily="2" charset="2"/>
                        </a:rPr>
                        <a:t>), </a:t>
                      </a:r>
                      <a:r>
                        <a:rPr lang="en-US" altLang="ko-KR" sz="1600" b="0" baseline="0">
                          <a:solidFill>
                            <a:schemeClr val="tx1"/>
                          </a:solidFill>
                          <a:sym typeface="Wingdings" panose="05000000000000000000" pitchFamily="2" charset="2"/>
                        </a:rPr>
                        <a:t>(##</a:t>
                      </a:r>
                      <a:r>
                        <a:rPr lang="ko-KR" altLang="en-US" sz="1600" b="0" baseline="0">
                          <a:solidFill>
                            <a:schemeClr val="tx1"/>
                          </a:solidFill>
                          <a:sym typeface="Wingdings" panose="05000000000000000000" pitchFamily="2" charset="2"/>
                        </a:rPr>
                        <a:t>창살</a:t>
                      </a:r>
                      <a:r>
                        <a:rPr lang="en-US" altLang="ko-KR" sz="1600" b="0" baseline="0">
                          <a:solidFill>
                            <a:schemeClr val="tx1"/>
                          </a:solidFill>
                          <a:sym typeface="Wingdings" panose="05000000000000000000" pitchFamily="2" charset="2"/>
                        </a:rPr>
                        <a:t>, ##</a:t>
                      </a:r>
                      <a:r>
                        <a:rPr lang="ko-KR" altLang="en-US" sz="1600" b="0" baseline="0">
                          <a:solidFill>
                            <a:schemeClr val="tx1"/>
                          </a:solidFill>
                          <a:sym typeface="Wingdings" panose="05000000000000000000" pitchFamily="2" charset="2"/>
                        </a:rPr>
                        <a:t>이</a:t>
                      </a:r>
                      <a:r>
                        <a:rPr lang="en-US" altLang="ko-KR" sz="1600" b="0" baseline="0">
                          <a:solidFill>
                            <a:schemeClr val="tx1"/>
                          </a:solidFill>
                          <a:sym typeface="Wingdings" panose="05000000000000000000" pitchFamily="2" charset="2"/>
                        </a:rPr>
                        <a:t>), (##</a:t>
                      </a:r>
                      <a:r>
                        <a:rPr lang="ko-KR" altLang="en-US" sz="1600" b="0" baseline="0">
                          <a:solidFill>
                            <a:schemeClr val="tx1"/>
                          </a:solidFill>
                          <a:sym typeface="Wingdings" panose="05000000000000000000" pitchFamily="2" charset="2"/>
                        </a:rPr>
                        <a:t>이</a:t>
                      </a:r>
                      <a:r>
                        <a:rPr lang="en-US" altLang="ko-KR" sz="1600" b="0" baseline="0">
                          <a:solidFill>
                            <a:schemeClr val="tx1"/>
                          </a:solidFill>
                          <a:sym typeface="Wingdings" panose="05000000000000000000" pitchFamily="2" charset="2"/>
                        </a:rPr>
                        <a:t>, ##</a:t>
                      </a:r>
                      <a:r>
                        <a:rPr lang="ko-KR" altLang="en-US" sz="1600" b="0" baseline="0">
                          <a:solidFill>
                            <a:schemeClr val="tx1"/>
                          </a:solidFill>
                          <a:sym typeface="Wingdings" panose="05000000000000000000" pitchFamily="2" charset="2"/>
                        </a:rPr>
                        <a:t>다</a:t>
                      </a:r>
                      <a:r>
                        <a:rPr lang="en-US" altLang="ko-KR" sz="1600" b="0" baseline="0">
                          <a:solidFill>
                            <a:schemeClr val="tx1"/>
                          </a:solidFill>
                          <a:sym typeface="Wingdings" panose="05000000000000000000" pitchFamily="2" charset="2"/>
                        </a:rPr>
                        <a:t>)</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graphicFrame>
        <p:nvGraphicFramePr>
          <p:cNvPr id="7" name="표 6">
            <a:extLst>
              <a:ext uri="{FF2B5EF4-FFF2-40B4-BE49-F238E27FC236}">
                <a16:creationId xmlns:a16="http://schemas.microsoft.com/office/drawing/2014/main" id="{87421045-01C1-46B4-8E42-39E403AF6128}"/>
              </a:ext>
            </a:extLst>
          </p:cNvPr>
          <p:cNvGraphicFramePr>
            <a:graphicFrameLocks noGrp="1"/>
          </p:cNvGraphicFramePr>
          <p:nvPr>
            <p:extLst>
              <p:ext uri="{D42A27DB-BD31-4B8C-83A1-F6EECF244321}">
                <p14:modId xmlns:p14="http://schemas.microsoft.com/office/powerpoint/2010/main" val="3410476829"/>
              </p:ext>
            </p:extLst>
          </p:nvPr>
        </p:nvGraphicFramePr>
        <p:xfrm>
          <a:off x="1622280" y="5046287"/>
          <a:ext cx="6027710" cy="1341120"/>
        </p:xfrm>
        <a:graphic>
          <a:graphicData uri="http://schemas.openxmlformats.org/drawingml/2006/table">
            <a:tbl>
              <a:tblPr firstRow="1" bandRow="1">
                <a:tableStyleId>{5C22544A-7EE6-4342-B048-85BDC9FD1C3A}</a:tableStyleId>
              </a:tblPr>
              <a:tblGrid>
                <a:gridCol w="1544955">
                  <a:extLst>
                    <a:ext uri="{9D8B030D-6E8A-4147-A177-3AD203B41FA5}">
                      <a16:colId xmlns:a16="http://schemas.microsoft.com/office/drawing/2014/main" val="20000"/>
                    </a:ext>
                  </a:extLst>
                </a:gridCol>
                <a:gridCol w="440055">
                  <a:extLst>
                    <a:ext uri="{9D8B030D-6E8A-4147-A177-3AD203B41FA5}">
                      <a16:colId xmlns:a16="http://schemas.microsoft.com/office/drawing/2014/main" val="20001"/>
                    </a:ext>
                  </a:extLst>
                </a:gridCol>
                <a:gridCol w="1544955">
                  <a:extLst>
                    <a:ext uri="{9D8B030D-6E8A-4147-A177-3AD203B41FA5}">
                      <a16:colId xmlns:a16="http://schemas.microsoft.com/office/drawing/2014/main" val="20002"/>
                    </a:ext>
                  </a:extLst>
                </a:gridCol>
                <a:gridCol w="440055">
                  <a:extLst>
                    <a:ext uri="{9D8B030D-6E8A-4147-A177-3AD203B41FA5}">
                      <a16:colId xmlns:a16="http://schemas.microsoft.com/office/drawing/2014/main" val="20003"/>
                    </a:ext>
                  </a:extLst>
                </a:gridCol>
                <a:gridCol w="1617635">
                  <a:extLst>
                    <a:ext uri="{9D8B030D-6E8A-4147-A177-3AD203B41FA5}">
                      <a16:colId xmlns:a16="http://schemas.microsoft.com/office/drawing/2014/main" val="20004"/>
                    </a:ext>
                  </a:extLst>
                </a:gridCol>
                <a:gridCol w="440055">
                  <a:extLst>
                    <a:ext uri="{9D8B030D-6E8A-4147-A177-3AD203B41FA5}">
                      <a16:colId xmlns:a16="http://schemas.microsoft.com/office/drawing/2014/main" val="20005"/>
                    </a:ext>
                  </a:extLst>
                </a:gridCol>
              </a:tblGrid>
              <a:tr h="0">
                <a:tc>
                  <a:txBody>
                    <a:bodyPr/>
                    <a:lstStyle/>
                    <a:p>
                      <a:pPr algn="l" latinLnBrk="1"/>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경</a:t>
                      </a:r>
                      <a:r>
                        <a:rPr lang="en-US" altLang="ko-KR" sz="1600" b="0">
                          <a:solidFill>
                            <a:schemeClr val="tx1"/>
                          </a:solidFill>
                          <a:sym typeface="Wingdings" panose="05000000000000000000" pitchFamily="2" charset="2"/>
                        </a:rPr>
                        <a:t>, ##</a:t>
                      </a:r>
                      <a:r>
                        <a:rPr lang="ko-KR" altLang="en-US" sz="1600" b="0" err="1">
                          <a:solidFill>
                            <a:schemeClr val="tx1"/>
                          </a:solidFill>
                          <a:sym typeface="Wingdings" panose="05000000000000000000" pitchFamily="2" charset="2"/>
                        </a:rPr>
                        <a:t>찰청</a:t>
                      </a:r>
                      <a:r>
                        <a:rPr lang="en-US" altLang="ko-KR" sz="1600" b="0">
                          <a:solidFill>
                            <a:schemeClr val="tx1"/>
                          </a:solidFill>
                          <a:sym typeface="Wingdings" panose="05000000000000000000" pitchFamily="2" charset="2"/>
                        </a:rPr>
                        <a:t>)</a:t>
                      </a:r>
                      <a:endParaRPr lang="ko-KR" alt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en-US" altLang="ko-KR" sz="1600" b="0">
                          <a:solidFill>
                            <a:schemeClr val="tx1"/>
                          </a:solidFill>
                        </a:rPr>
                        <a:t>:1</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철</a:t>
                      </a:r>
                      <a:r>
                        <a:rPr lang="en-US" altLang="ko-KR" sz="1600" b="0">
                          <a:solidFill>
                            <a:schemeClr val="tx1"/>
                          </a:solidFill>
                          <a:sym typeface="Wingdings" panose="05000000000000000000" pitchFamily="2" charset="2"/>
                        </a:rPr>
                        <a:t>, ##</a:t>
                      </a:r>
                      <a:r>
                        <a:rPr lang="ko-KR" altLang="en-US" sz="1600" b="0">
                          <a:solidFill>
                            <a:schemeClr val="tx1"/>
                          </a:solidFill>
                          <a:sym typeface="Wingdings" panose="05000000000000000000" pitchFamily="2" charset="2"/>
                        </a:rPr>
                        <a:t>창살</a:t>
                      </a:r>
                      <a:r>
                        <a:rPr lang="en-US" altLang="ko-KR" sz="1600" b="0">
                          <a:solidFill>
                            <a:schemeClr val="tx1"/>
                          </a:solidFill>
                          <a:sym typeface="Wingdings" panose="05000000000000000000" pitchFamily="2" charset="2"/>
                        </a:rPr>
                        <a:t>)</a:t>
                      </a:r>
                      <a:endParaRPr lang="ko-KR" alt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en-US" altLang="ko-KR" sz="1600" b="0">
                          <a:solidFill>
                            <a:schemeClr val="tx1"/>
                          </a:solidFill>
                        </a:rPr>
                        <a:t>:2</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쌍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철</a:t>
                      </a:r>
                      <a:r>
                        <a:rPr lang="en-US" altLang="ko-KR" sz="1600" b="0">
                          <a:solidFill>
                            <a:schemeClr val="tx1"/>
                          </a:solidFill>
                          <a:sym typeface="Wingdings" panose="05000000000000000000" pitchFamily="2" charset="2"/>
                        </a:rPr>
                        <a:t>)</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en-US" altLang="ko-KR" sz="1600" b="0">
                          <a:solidFill>
                            <a:schemeClr val="tx1"/>
                          </a:solidFill>
                        </a:rPr>
                        <a:t>:1</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algn="l" latinLnBrk="1"/>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철</a:t>
                      </a:r>
                      <a:r>
                        <a:rPr lang="en-US" altLang="ko-KR" sz="1600" b="0">
                          <a:solidFill>
                            <a:schemeClr val="tx1"/>
                          </a:solidFill>
                          <a:sym typeface="Wingdings" panose="05000000000000000000" pitchFamily="2" charset="2"/>
                        </a:rPr>
                        <a:t>, ##</a:t>
                      </a:r>
                      <a:r>
                        <a:rPr lang="ko-KR" altLang="en-US" sz="1600" b="0">
                          <a:solidFill>
                            <a:schemeClr val="tx1"/>
                          </a:solidFill>
                          <a:sym typeface="Wingdings" panose="05000000000000000000" pitchFamily="2" charset="2"/>
                        </a:rPr>
                        <a:t>창살</a:t>
                      </a:r>
                      <a:r>
                        <a:rPr lang="en-US" altLang="ko-KR" sz="1600" b="0">
                          <a:solidFill>
                            <a:schemeClr val="tx1"/>
                          </a:solidFill>
                          <a:sym typeface="Wingdings" panose="05000000000000000000" pitchFamily="2" charset="2"/>
                        </a:rPr>
                        <a:t>)</a:t>
                      </a:r>
                      <a:endParaRPr lang="ko-KR" alt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A5555"/>
                    </a:solidFill>
                  </a:tcPr>
                </a:tc>
                <a:tc>
                  <a:txBody>
                    <a:bodyPr/>
                    <a:lstStyle/>
                    <a:p>
                      <a:pPr algn="l" latinLnBrk="1"/>
                      <a:r>
                        <a:rPr lang="en-US" altLang="ko-KR" sz="1600" b="0">
                          <a:solidFill>
                            <a:schemeClr val="tx1"/>
                          </a:solidFill>
                        </a:rPr>
                        <a:t>:2</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A5555"/>
                    </a:solidFill>
                  </a:tcPr>
                </a:tc>
                <a:tc>
                  <a:txBody>
                    <a:bodyPr/>
                    <a:lstStyle/>
                    <a:p>
                      <a:pPr algn="l" latinLnBrk="1"/>
                      <a:r>
                        <a:rPr lang="en-US" altLang="ko-KR" sz="1600" b="0" baseline="0">
                          <a:solidFill>
                            <a:schemeClr val="tx1"/>
                          </a:solidFill>
                          <a:sym typeface="Wingdings" panose="05000000000000000000" pitchFamily="2" charset="2"/>
                        </a:rPr>
                        <a:t>(##</a:t>
                      </a:r>
                      <a:r>
                        <a:rPr lang="ko-KR" altLang="en-US" sz="1600" b="0" baseline="0">
                          <a:solidFill>
                            <a:schemeClr val="tx1"/>
                          </a:solidFill>
                          <a:sym typeface="Wingdings" panose="05000000000000000000" pitchFamily="2" charset="2"/>
                        </a:rPr>
                        <a:t>창살</a:t>
                      </a:r>
                      <a:r>
                        <a:rPr lang="en-US" altLang="ko-KR" sz="1600" b="0" baseline="0">
                          <a:solidFill>
                            <a:schemeClr val="tx1"/>
                          </a:solidFill>
                          <a:sym typeface="Wingdings" panose="05000000000000000000" pitchFamily="2" charset="2"/>
                        </a:rPr>
                        <a:t>, ##</a:t>
                      </a:r>
                      <a:r>
                        <a:rPr lang="ko-KR" altLang="en-US" sz="1600" b="0" baseline="0">
                          <a:solidFill>
                            <a:schemeClr val="tx1"/>
                          </a:solidFill>
                          <a:sym typeface="Wingdings" panose="05000000000000000000" pitchFamily="2" charset="2"/>
                        </a:rPr>
                        <a:t>이</a:t>
                      </a:r>
                      <a:r>
                        <a:rPr lang="en-US" altLang="ko-KR" sz="1600" b="0" baseline="0">
                          <a:solidFill>
                            <a:schemeClr val="tx1"/>
                          </a:solidFill>
                          <a:sym typeface="Wingdings" panose="05000000000000000000" pitchFamily="2" charset="2"/>
                        </a:rPr>
                        <a:t>)</a:t>
                      </a:r>
                      <a:endParaRPr lang="ko-KR" alt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en-US" altLang="ko-KR" sz="1600" b="0">
                          <a:solidFill>
                            <a:schemeClr val="tx1"/>
                          </a:solidFill>
                        </a:rPr>
                        <a:t>:2</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600" b="0" baseline="0">
                          <a:solidFill>
                            <a:schemeClr val="tx1"/>
                          </a:solidFill>
                          <a:sym typeface="Wingdings" panose="05000000000000000000" pitchFamily="2" charset="2"/>
                        </a:rPr>
                        <a:t>(##</a:t>
                      </a:r>
                      <a:r>
                        <a:rPr lang="ko-KR" altLang="en-US" sz="1600" b="0" baseline="0">
                          <a:solidFill>
                            <a:schemeClr val="tx1"/>
                          </a:solidFill>
                          <a:sym typeface="Wingdings" panose="05000000000000000000" pitchFamily="2" charset="2"/>
                        </a:rPr>
                        <a:t>이</a:t>
                      </a:r>
                      <a:r>
                        <a:rPr lang="en-US" altLang="ko-KR" sz="1600" b="0" baseline="0">
                          <a:solidFill>
                            <a:schemeClr val="tx1"/>
                          </a:solidFill>
                          <a:sym typeface="Wingdings" panose="05000000000000000000" pitchFamily="2" charset="2"/>
                        </a:rPr>
                        <a:t>, ##</a:t>
                      </a:r>
                      <a:r>
                        <a:rPr lang="ko-KR" altLang="en-US" sz="1600" b="0" baseline="0">
                          <a:solidFill>
                            <a:schemeClr val="tx1"/>
                          </a:solidFill>
                          <a:sym typeface="Wingdings" panose="05000000000000000000" pitchFamily="2" charset="2"/>
                        </a:rPr>
                        <a:t>다</a:t>
                      </a:r>
                      <a:r>
                        <a:rPr lang="en-US" altLang="ko-KR" sz="1600" b="0" baseline="0">
                          <a:solidFill>
                            <a:schemeClr val="tx1"/>
                          </a:solidFill>
                          <a:sym typeface="Wingdings" panose="05000000000000000000" pitchFamily="2" charset="2"/>
                        </a:rPr>
                        <a:t>)</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en-US" altLang="ko-KR" sz="1600" b="0">
                          <a:solidFill>
                            <a:schemeClr val="tx1"/>
                          </a:solidFill>
                        </a:rPr>
                        <a:t>:1</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창살</a:t>
                      </a:r>
                      <a:r>
                        <a:rPr lang="en-US" altLang="ko-KR" sz="1600" b="0">
                          <a:solidFill>
                            <a:schemeClr val="tx1"/>
                          </a:solidFill>
                          <a:sym typeface="Wingdings" panose="05000000000000000000" pitchFamily="2" charset="2"/>
                        </a:rPr>
                        <a:t>, ##</a:t>
                      </a:r>
                      <a:r>
                        <a:rPr lang="ko-KR" altLang="en-US" sz="1600" b="0">
                          <a:solidFill>
                            <a:schemeClr val="tx1"/>
                          </a:solidFill>
                          <a:sym typeface="Wingdings" panose="05000000000000000000" pitchFamily="2" charset="2"/>
                        </a:rPr>
                        <a:t>은</a:t>
                      </a:r>
                      <a:r>
                        <a:rPr lang="en-US" altLang="ko-KR" sz="1600" b="0">
                          <a:solidFill>
                            <a:schemeClr val="tx1"/>
                          </a:solidFill>
                          <a:sym typeface="Wingdings" panose="05000000000000000000" pitchFamily="2" charset="2"/>
                        </a:rPr>
                        <a:t>)</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en-US" altLang="ko-KR" sz="1600" b="0">
                          <a:solidFill>
                            <a:schemeClr val="tx1"/>
                          </a:solidFill>
                        </a:rPr>
                        <a:t>:2</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en-US" altLang="ko-KR" sz="1600" b="0" baseline="0">
                          <a:solidFill>
                            <a:schemeClr val="tx1"/>
                          </a:solidFill>
                          <a:sym typeface="Wingdings" panose="05000000000000000000" pitchFamily="2" charset="2"/>
                        </a:rPr>
                        <a:t>(##</a:t>
                      </a:r>
                      <a:r>
                        <a:rPr lang="ko-KR" altLang="en-US" sz="1600" b="0" baseline="0">
                          <a:solidFill>
                            <a:schemeClr val="tx1"/>
                          </a:solidFill>
                          <a:sym typeface="Wingdings" panose="05000000000000000000" pitchFamily="2" charset="2"/>
                        </a:rPr>
                        <a:t>이</a:t>
                      </a:r>
                      <a:r>
                        <a:rPr lang="en-US" altLang="ko-KR" sz="1600" b="0" baseline="0">
                          <a:solidFill>
                            <a:schemeClr val="tx1"/>
                          </a:solidFill>
                          <a:sym typeface="Wingdings" panose="05000000000000000000" pitchFamily="2" charset="2"/>
                        </a:rPr>
                        <a:t>, ##</a:t>
                      </a:r>
                      <a:r>
                        <a:rPr lang="ko-KR" altLang="en-US" sz="1600" b="0" baseline="0">
                          <a:solidFill>
                            <a:schemeClr val="tx1"/>
                          </a:solidFill>
                          <a:sym typeface="Wingdings" panose="05000000000000000000" pitchFamily="2" charset="2"/>
                        </a:rPr>
                        <a:t>고</a:t>
                      </a:r>
                      <a:r>
                        <a:rPr lang="en-US" altLang="ko-KR" sz="1600" b="0" baseline="0">
                          <a:solidFill>
                            <a:schemeClr val="tx1"/>
                          </a:solidFill>
                          <a:sym typeface="Wingdings" panose="05000000000000000000" pitchFamily="2" charset="2"/>
                        </a:rPr>
                        <a:t>)</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en-US" altLang="ko-KR" sz="1600" b="0">
                          <a:solidFill>
                            <a:schemeClr val="tx1"/>
                          </a:solidFill>
                        </a:rPr>
                        <a:t>:1</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0">
                <a:tc>
                  <a:txBody>
                    <a:bodyPr/>
                    <a:lstStyle/>
                    <a:p>
                      <a:pPr algn="l" latinLnBrk="1"/>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외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철</a:t>
                      </a:r>
                      <a:r>
                        <a:rPr lang="en-US" altLang="ko-KR" sz="1600" b="0">
                          <a:solidFill>
                            <a:schemeClr val="tx1"/>
                          </a:solidFill>
                          <a:sym typeface="Wingdings" panose="05000000000000000000" pitchFamily="2" charset="2"/>
                        </a:rPr>
                        <a:t>)</a:t>
                      </a:r>
                      <a:endParaRPr lang="ko-KR" altLang="en-US" sz="16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en-US" altLang="ko-KR" sz="1600" b="0">
                          <a:solidFill>
                            <a:schemeClr val="tx1"/>
                          </a:solidFill>
                        </a:rPr>
                        <a:t>:1</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en-US" altLang="ko-KR" sz="1600" b="0">
                          <a:solidFill>
                            <a:schemeClr val="tx1"/>
                          </a:solidFill>
                        </a:rPr>
                        <a:t>(</a:t>
                      </a:r>
                      <a:r>
                        <a:rPr lang="ko-KR" altLang="en-US" sz="1600" b="0">
                          <a:solidFill>
                            <a:schemeClr val="tx1"/>
                          </a:solidFill>
                        </a:rPr>
                        <a:t>검</a:t>
                      </a:r>
                      <a:r>
                        <a:rPr lang="en-US" altLang="ko-KR" sz="1600" b="0">
                          <a:solidFill>
                            <a:schemeClr val="tx1"/>
                          </a:solidFill>
                        </a:rPr>
                        <a:t>, ##</a:t>
                      </a:r>
                      <a:r>
                        <a:rPr lang="ko-KR" altLang="en-US" sz="1600" b="0" err="1">
                          <a:solidFill>
                            <a:schemeClr val="tx1"/>
                          </a:solidFill>
                        </a:rPr>
                        <a:t>찰청</a:t>
                      </a:r>
                      <a:r>
                        <a:rPr lang="en-US" altLang="ko-KR" sz="1600" b="0">
                          <a:solidFill>
                            <a:schemeClr val="tx1"/>
                          </a:solidFill>
                        </a:rPr>
                        <a:t>)</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en-US" altLang="ko-KR" sz="1600" b="0">
                          <a:solidFill>
                            <a:schemeClr val="tx1"/>
                          </a:solidFill>
                        </a:rPr>
                        <a:t>:1</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99FA0597-5B7D-4811-8AE3-89E904D247A6}"/>
              </a:ext>
            </a:extLst>
          </p:cNvPr>
          <p:cNvSpPr txBox="1"/>
          <p:nvPr/>
        </p:nvSpPr>
        <p:spPr>
          <a:xfrm>
            <a:off x="753053" y="1870363"/>
            <a:ext cx="1794337" cy="307777"/>
          </a:xfrm>
          <a:prstGeom prst="rect">
            <a:avLst/>
          </a:prstGeom>
          <a:noFill/>
        </p:spPr>
        <p:txBody>
          <a:bodyPr wrap="none" rtlCol="0">
            <a:spAutoFit/>
          </a:bodyPr>
          <a:lstStyle/>
          <a:p>
            <a:r>
              <a:rPr lang="en-US" altLang="ko-KR" sz="1400" b="1">
                <a:solidFill>
                  <a:srgbClr val="FF0000"/>
                </a:solidFill>
              </a:rPr>
              <a:t>Vocab </a:t>
            </a:r>
            <a:r>
              <a:rPr lang="ko-KR" altLang="en-US" sz="1400" b="1">
                <a:solidFill>
                  <a:srgbClr val="FF0000"/>
                </a:solidFill>
              </a:rPr>
              <a:t>후보 기준으로</a:t>
            </a:r>
          </a:p>
        </p:txBody>
      </p:sp>
      <p:sp>
        <p:nvSpPr>
          <p:cNvPr id="13" name="내용 개체 틀 12">
            <a:extLst>
              <a:ext uri="{FF2B5EF4-FFF2-40B4-BE49-F238E27FC236}">
                <a16:creationId xmlns:a16="http://schemas.microsoft.com/office/drawing/2014/main" id="{50F4B35B-2A8C-4191-88BD-A1E909AC3950}"/>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3875806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BERT</a:t>
            </a:r>
            <a:endParaRPr lang="ko-KR" altLang="en-US"/>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Methods – BERT</a:t>
            </a:r>
            <a:r>
              <a:rPr lang="ko-KR" altLang="en-US"/>
              <a:t>의 </a:t>
            </a:r>
            <a:r>
              <a:rPr lang="en-US" altLang="ko-KR"/>
              <a:t>WordPiece tokenizing</a:t>
            </a:r>
            <a:endParaRPr lang="ko-KR" altLang="en-US"/>
          </a:p>
        </p:txBody>
      </p:sp>
      <p:sp>
        <p:nvSpPr>
          <p:cNvPr id="5" name="내용 개체 틀 2">
            <a:extLst>
              <a:ext uri="{FF2B5EF4-FFF2-40B4-BE49-F238E27FC236}">
                <a16:creationId xmlns:a16="http://schemas.microsoft.com/office/drawing/2014/main" id="{2A83DA7B-152E-4480-8FA6-62F1FD4FC037}"/>
              </a:ext>
            </a:extLst>
          </p:cNvPr>
          <p:cNvSpPr txBox="1">
            <a:spLocks/>
          </p:cNvSpPr>
          <p:nvPr/>
        </p:nvSpPr>
        <p:spPr>
          <a:xfrm>
            <a:off x="628650" y="1480344"/>
            <a:ext cx="7886700" cy="4896544"/>
          </a:xfrm>
          <a:prstGeom prst="rect">
            <a:avLst/>
          </a:prstGeom>
        </p:spPr>
        <p:txBody>
          <a:bodyPr>
            <a:normAutofit/>
          </a:bodyPr>
          <a:lstStyle>
            <a:lvl1pPr marL="171450" indent="-171450" algn="l" defTabSz="685800" rtl="0" eaLnBrk="1" latinLnBrk="1"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lvl="1">
              <a:spcBef>
                <a:spcPts val="1000"/>
              </a:spcBef>
            </a:pPr>
            <a:r>
              <a:rPr lang="en-US" altLang="ko-KR"/>
              <a:t>Merge Best pair</a:t>
            </a:r>
            <a:br>
              <a:rPr lang="en-US" altLang="ko-KR"/>
            </a:br>
            <a:br>
              <a:rPr lang="en-US" altLang="ko-KR"/>
            </a:br>
            <a:endParaRPr lang="en-US" altLang="ko-KR"/>
          </a:p>
          <a:p>
            <a:pPr marL="228600" lvl="1">
              <a:spcBef>
                <a:spcPts val="1000"/>
              </a:spcBef>
            </a:pPr>
            <a:endParaRPr lang="en-US" altLang="ko-KR">
              <a:sym typeface="Wingdings" panose="05000000000000000000" pitchFamily="2" charset="2"/>
            </a:endParaRPr>
          </a:p>
          <a:p>
            <a:pPr marL="228600" lvl="1">
              <a:spcBef>
                <a:spcPts val="1000"/>
              </a:spcBef>
            </a:pPr>
            <a:endParaRPr lang="en-US" altLang="ko-KR">
              <a:sym typeface="Wingdings" panose="05000000000000000000" pitchFamily="2" charset="2"/>
            </a:endParaRPr>
          </a:p>
          <a:p>
            <a:pPr marL="228600" lvl="1">
              <a:spcBef>
                <a:spcPts val="1000"/>
              </a:spcBef>
            </a:pPr>
            <a:endParaRPr lang="en-US" altLang="ko-KR">
              <a:sym typeface="Wingdings" panose="05000000000000000000" pitchFamily="2" charset="2"/>
            </a:endParaRPr>
          </a:p>
          <a:p>
            <a:pPr marL="228600" lvl="1">
              <a:spcBef>
                <a:spcPts val="1000"/>
              </a:spcBef>
            </a:pPr>
            <a:endParaRPr lang="en-US" altLang="ko-KR">
              <a:sym typeface="Wingdings" panose="05000000000000000000" pitchFamily="2" charset="2"/>
            </a:endParaRPr>
          </a:p>
          <a:p>
            <a:pPr marL="228600" lvl="1">
              <a:spcBef>
                <a:spcPts val="1000"/>
              </a:spcBef>
            </a:pPr>
            <a:endParaRPr lang="en-US" altLang="ko-KR">
              <a:sym typeface="Wingdings" panose="05000000000000000000" pitchFamily="2" charset="2"/>
            </a:endParaRPr>
          </a:p>
          <a:p>
            <a:pPr marL="228600" lvl="1">
              <a:spcBef>
                <a:spcPts val="1000"/>
              </a:spcBef>
            </a:pPr>
            <a:endParaRPr lang="en-US" altLang="ko-KR">
              <a:sym typeface="Wingdings" panose="05000000000000000000" pitchFamily="2" charset="2"/>
            </a:endParaRPr>
          </a:p>
          <a:p>
            <a:pPr marL="228600" lvl="1">
              <a:spcBef>
                <a:spcPts val="1000"/>
              </a:spcBef>
            </a:pPr>
            <a:endParaRPr lang="en-US" altLang="ko-KR">
              <a:sym typeface="Wingdings" panose="05000000000000000000" pitchFamily="2" charset="2"/>
            </a:endParaRPr>
          </a:p>
          <a:p>
            <a:pPr marL="228600" lvl="1">
              <a:spcBef>
                <a:spcPts val="1000"/>
              </a:spcBef>
            </a:pPr>
            <a:endParaRPr lang="en-US" altLang="ko-KR">
              <a:sym typeface="Wingdings" panose="05000000000000000000" pitchFamily="2" charset="2"/>
            </a:endParaRPr>
          </a:p>
          <a:p>
            <a:pPr marL="228600" lvl="1">
              <a:spcBef>
                <a:spcPts val="1000"/>
              </a:spcBef>
            </a:pPr>
            <a:endParaRPr lang="en-US" altLang="ko-KR">
              <a:sym typeface="Wingdings" panose="05000000000000000000" pitchFamily="2" charset="2"/>
            </a:endParaRPr>
          </a:p>
          <a:p>
            <a:pPr marL="228600" lvl="1">
              <a:spcBef>
                <a:spcPts val="1000"/>
              </a:spcBef>
            </a:pPr>
            <a:r>
              <a:rPr lang="en-US" altLang="ko-KR" sz="1600">
                <a:sym typeface="Wingdings" panose="05000000000000000000" pitchFamily="2" charset="2"/>
              </a:rPr>
              <a:t>3 </a:t>
            </a:r>
            <a:r>
              <a:rPr lang="ko-KR" altLang="en-US" sz="1600">
                <a:sym typeface="Wingdings" panose="05000000000000000000" pitchFamily="2" charset="2"/>
              </a:rPr>
              <a:t>글자 이상의 패턴도 </a:t>
            </a:r>
            <a:r>
              <a:rPr lang="en-US" altLang="ko-KR" sz="1600">
                <a:sym typeface="Wingdings" panose="05000000000000000000" pitchFamily="2" charset="2"/>
              </a:rPr>
              <a:t>Iteration</a:t>
            </a:r>
            <a:r>
              <a:rPr lang="ko-KR" altLang="en-US" sz="1600">
                <a:sym typeface="Wingdings" panose="05000000000000000000" pitchFamily="2" charset="2"/>
              </a:rPr>
              <a:t>이 진행되면서 나타날 수 있음</a:t>
            </a:r>
            <a:endParaRPr lang="en-US" altLang="ko-KR" sz="1600">
              <a:sym typeface="Wingdings" panose="05000000000000000000" pitchFamily="2" charset="2"/>
            </a:endParaRPr>
          </a:p>
        </p:txBody>
      </p:sp>
      <p:graphicFrame>
        <p:nvGraphicFramePr>
          <p:cNvPr id="7" name="표 6">
            <a:extLst>
              <a:ext uri="{FF2B5EF4-FFF2-40B4-BE49-F238E27FC236}">
                <a16:creationId xmlns:a16="http://schemas.microsoft.com/office/drawing/2014/main" id="{2C4C73E5-293E-4312-AC8F-2B55B982CFF9}"/>
              </a:ext>
            </a:extLst>
          </p:cNvPr>
          <p:cNvGraphicFramePr>
            <a:graphicFrameLocks noGrp="1"/>
          </p:cNvGraphicFramePr>
          <p:nvPr>
            <p:extLst>
              <p:ext uri="{D42A27DB-BD31-4B8C-83A1-F6EECF244321}">
                <p14:modId xmlns:p14="http://schemas.microsoft.com/office/powerpoint/2010/main" val="2162402849"/>
              </p:ext>
            </p:extLst>
          </p:nvPr>
        </p:nvGraphicFramePr>
        <p:xfrm>
          <a:off x="493228" y="2199363"/>
          <a:ext cx="4508432" cy="370840"/>
        </p:xfrm>
        <a:graphic>
          <a:graphicData uri="http://schemas.openxmlformats.org/drawingml/2006/table">
            <a:tbl>
              <a:tblPr firstRow="1" bandRow="1">
                <a:tableStyleId>{5C22544A-7EE6-4342-B048-85BDC9FD1C3A}</a:tableStyleId>
              </a:tblPr>
              <a:tblGrid>
                <a:gridCol w="1102233">
                  <a:extLst>
                    <a:ext uri="{9D8B030D-6E8A-4147-A177-3AD203B41FA5}">
                      <a16:colId xmlns:a16="http://schemas.microsoft.com/office/drawing/2014/main" val="20000"/>
                    </a:ext>
                  </a:extLst>
                </a:gridCol>
                <a:gridCol w="1476722">
                  <a:extLst>
                    <a:ext uri="{9D8B030D-6E8A-4147-A177-3AD203B41FA5}">
                      <a16:colId xmlns:a16="http://schemas.microsoft.com/office/drawing/2014/main" val="20001"/>
                    </a:ext>
                  </a:extLst>
                </a:gridCol>
                <a:gridCol w="452755">
                  <a:extLst>
                    <a:ext uri="{9D8B030D-6E8A-4147-A177-3AD203B41FA5}">
                      <a16:colId xmlns:a16="http://schemas.microsoft.com/office/drawing/2014/main" val="20002"/>
                    </a:ext>
                  </a:extLst>
                </a:gridCol>
                <a:gridCol w="1476722">
                  <a:extLst>
                    <a:ext uri="{9D8B030D-6E8A-4147-A177-3AD203B41FA5}">
                      <a16:colId xmlns:a16="http://schemas.microsoft.com/office/drawing/2014/main" val="20003"/>
                    </a:ext>
                  </a:extLst>
                </a:gridCol>
              </a:tblGrid>
              <a:tr h="37084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600" b="0">
                          <a:solidFill>
                            <a:schemeClr val="tx1"/>
                          </a:solidFill>
                        </a:rPr>
                        <a:t>Best Pair:</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600" b="0">
                          <a:solidFill>
                            <a:schemeClr val="tx1"/>
                          </a:solidFill>
                          <a:sym typeface="Wingdings" panose="05000000000000000000" pitchFamily="2" charset="2"/>
                        </a:rPr>
                        <a:t>철</a:t>
                      </a:r>
                      <a:r>
                        <a:rPr lang="en-US" altLang="ko-KR" sz="1600" b="0">
                          <a:solidFill>
                            <a:schemeClr val="tx1"/>
                          </a:solidFill>
                          <a:sym typeface="Wingdings" panose="05000000000000000000" pitchFamily="2" charset="2"/>
                        </a:rPr>
                        <a:t> ##</a:t>
                      </a:r>
                      <a:r>
                        <a:rPr lang="ko-KR" altLang="en-US" sz="1600" b="0">
                          <a:solidFill>
                            <a:schemeClr val="tx1"/>
                          </a:solidFill>
                          <a:sym typeface="Wingdings" panose="05000000000000000000" pitchFamily="2" charset="2"/>
                        </a:rPr>
                        <a:t>창살</a:t>
                      </a:r>
                      <a:endParaRPr lang="ko-KR" altLang="en-US" sz="1600" b="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endParaRPr lang="ko-KR" altLang="en-US" sz="16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600" b="1" err="1">
                          <a:solidFill>
                            <a:srgbClr val="FF0000"/>
                          </a:solidFill>
                        </a:rPr>
                        <a:t>철창살</a:t>
                      </a:r>
                      <a:endParaRPr lang="ko-KR" altLang="en-US" sz="1600" b="1">
                        <a:solidFill>
                          <a:srgbClr val="FF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8" name="표 7">
            <a:extLst>
              <a:ext uri="{FF2B5EF4-FFF2-40B4-BE49-F238E27FC236}">
                <a16:creationId xmlns:a16="http://schemas.microsoft.com/office/drawing/2014/main" id="{FF5C8C1B-72F7-47F0-8365-F14D5A4A1E2E}"/>
              </a:ext>
            </a:extLst>
          </p:cNvPr>
          <p:cNvGraphicFramePr>
            <a:graphicFrameLocks noGrp="1"/>
          </p:cNvGraphicFramePr>
          <p:nvPr>
            <p:extLst>
              <p:ext uri="{D42A27DB-BD31-4B8C-83A1-F6EECF244321}">
                <p14:modId xmlns:p14="http://schemas.microsoft.com/office/powerpoint/2010/main" val="1928517247"/>
              </p:ext>
            </p:extLst>
          </p:nvPr>
        </p:nvGraphicFramePr>
        <p:xfrm>
          <a:off x="493228" y="2725830"/>
          <a:ext cx="8157545" cy="2595880"/>
        </p:xfrm>
        <a:graphic>
          <a:graphicData uri="http://schemas.openxmlformats.org/drawingml/2006/table">
            <a:tbl>
              <a:tblPr firstRow="1" bandRow="1">
                <a:tableStyleId>{5C22544A-7EE6-4342-B048-85BDC9FD1C3A}</a:tableStyleId>
              </a:tblPr>
              <a:tblGrid>
                <a:gridCol w="3812297">
                  <a:extLst>
                    <a:ext uri="{9D8B030D-6E8A-4147-A177-3AD203B41FA5}">
                      <a16:colId xmlns:a16="http://schemas.microsoft.com/office/drawing/2014/main" val="20000"/>
                    </a:ext>
                  </a:extLst>
                </a:gridCol>
                <a:gridCol w="452755">
                  <a:extLst>
                    <a:ext uri="{9D8B030D-6E8A-4147-A177-3AD203B41FA5}">
                      <a16:colId xmlns:a16="http://schemas.microsoft.com/office/drawing/2014/main" val="20001"/>
                    </a:ext>
                  </a:extLst>
                </a:gridCol>
                <a:gridCol w="3892493">
                  <a:extLst>
                    <a:ext uri="{9D8B030D-6E8A-4147-A177-3AD203B41FA5}">
                      <a16:colId xmlns:a16="http://schemas.microsoft.com/office/drawing/2014/main" val="20002"/>
                    </a:ext>
                  </a:extLst>
                </a:gridCol>
              </a:tblGrid>
              <a:tr h="370840">
                <a:tc>
                  <a:txBody>
                    <a:bodyPr/>
                    <a:lstStyle/>
                    <a:p>
                      <a:pPr latinLnBrk="1"/>
                      <a:r>
                        <a:rPr lang="en-US" altLang="ko-KR" sz="1600" b="0">
                          <a:solidFill>
                            <a:schemeClr val="tx1"/>
                          </a:solidFill>
                        </a:rPr>
                        <a:t>Tokenized Sentence (</a:t>
                      </a:r>
                      <a:r>
                        <a:rPr lang="en-US" altLang="ko-KR" sz="1600" b="0" err="1">
                          <a:solidFill>
                            <a:schemeClr val="tx1"/>
                          </a:solidFill>
                        </a:rPr>
                        <a:t>iter</a:t>
                      </a:r>
                      <a:r>
                        <a:rPr lang="en-US" altLang="ko-KR" sz="1600" b="0">
                          <a:solidFill>
                            <a:schemeClr val="tx1"/>
                          </a:solidFill>
                        </a:rPr>
                        <a:t>=2)</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rPr>
                        <a:t>Tokenized Sentence (</a:t>
                      </a:r>
                      <a:r>
                        <a:rPr lang="en-US" altLang="ko-KR" sz="1600" b="0" err="1">
                          <a:solidFill>
                            <a:schemeClr val="tx1"/>
                          </a:solidFill>
                        </a:rPr>
                        <a:t>iter</a:t>
                      </a:r>
                      <a:r>
                        <a:rPr lang="en-US" altLang="ko-KR" sz="1600" b="0">
                          <a:solidFill>
                            <a:schemeClr val="tx1"/>
                          </a:solidFill>
                        </a:rPr>
                        <a:t>=3)</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pPr latinLnBrk="1"/>
                      <a:r>
                        <a:rPr lang="ko-KR" altLang="en-US" sz="1600" b="0">
                          <a:solidFill>
                            <a:schemeClr val="tx1"/>
                          </a:solidFill>
                          <a:sym typeface="Wingdings" panose="05000000000000000000" pitchFamily="2" charset="2"/>
                        </a:rPr>
                        <a:t>경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찰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청</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600" b="0">
                          <a:solidFill>
                            <a:schemeClr val="tx1"/>
                          </a:solidFill>
                          <a:sym typeface="Wingdings" panose="05000000000000000000" pitchFamily="2" charset="2"/>
                        </a:rPr>
                        <a:t>경 </a:t>
                      </a:r>
                      <a:r>
                        <a:rPr lang="en-US" altLang="ko-KR" sz="1600" b="0">
                          <a:solidFill>
                            <a:schemeClr val="tx1"/>
                          </a:solidFill>
                          <a:sym typeface="Wingdings" panose="05000000000000000000" pitchFamily="2" charset="2"/>
                        </a:rPr>
                        <a:t>##</a:t>
                      </a:r>
                      <a:r>
                        <a:rPr lang="ko-KR" altLang="en-US" sz="1600" b="0" err="1">
                          <a:solidFill>
                            <a:schemeClr val="tx1"/>
                          </a:solidFill>
                          <a:sym typeface="Wingdings" panose="05000000000000000000" pitchFamily="2" charset="2"/>
                        </a:rPr>
                        <a:t>찰청</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latinLnBrk="1"/>
                      <a:r>
                        <a:rPr lang="ko-KR" altLang="en-US" sz="1600" b="0">
                          <a:solidFill>
                            <a:schemeClr val="tx1"/>
                          </a:solidFill>
                          <a:sym typeface="Wingdings" panose="05000000000000000000" pitchFamily="2" charset="2"/>
                        </a:rPr>
                        <a:t>철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창살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은</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600" b="0" err="1">
                          <a:solidFill>
                            <a:srgbClr val="FF0000"/>
                          </a:solidFill>
                          <a:sym typeface="Wingdings" panose="05000000000000000000" pitchFamily="2" charset="2"/>
                        </a:rPr>
                        <a:t>철창살</a:t>
                      </a:r>
                      <a:r>
                        <a:rPr lang="ko-KR" altLang="en-US" sz="1600" b="0">
                          <a:solidFill>
                            <a:schemeClr val="tx1"/>
                          </a:solidFill>
                          <a:sym typeface="Wingdings" panose="05000000000000000000" pitchFamily="2" charset="2"/>
                        </a:rPr>
                        <a:t>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은</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pPr latinLnBrk="1"/>
                      <a:r>
                        <a:rPr lang="ko-KR" altLang="en-US" sz="1600" b="0">
                          <a:solidFill>
                            <a:schemeClr val="tx1"/>
                          </a:solidFill>
                          <a:sym typeface="Wingdings" panose="05000000000000000000" pitchFamily="2" charset="2"/>
                        </a:rPr>
                        <a:t>외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철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창살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고</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600" b="0">
                          <a:solidFill>
                            <a:schemeClr val="tx1"/>
                          </a:solidFill>
                          <a:sym typeface="Wingdings" panose="05000000000000000000" pitchFamily="2" charset="2"/>
                        </a:rPr>
                        <a:t>외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철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창살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고</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0840">
                <a:tc>
                  <a:txBody>
                    <a:bodyPr/>
                    <a:lstStyle/>
                    <a:p>
                      <a:pPr latinLnBrk="1"/>
                      <a:r>
                        <a:rPr lang="ko-KR" altLang="en-US" sz="1600" b="0">
                          <a:solidFill>
                            <a:schemeClr val="tx1"/>
                          </a:solidFill>
                          <a:sym typeface="Wingdings" panose="05000000000000000000" pitchFamily="2" charset="2"/>
                        </a:rPr>
                        <a:t>검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찰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청</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600" b="0">
                          <a:solidFill>
                            <a:schemeClr val="tx1"/>
                          </a:solidFill>
                          <a:sym typeface="Wingdings" panose="05000000000000000000" pitchFamily="2" charset="2"/>
                        </a:rPr>
                        <a:t>검 </a:t>
                      </a:r>
                      <a:r>
                        <a:rPr lang="en-US" altLang="ko-KR" sz="1600" b="0">
                          <a:solidFill>
                            <a:schemeClr val="tx1"/>
                          </a:solidFill>
                          <a:sym typeface="Wingdings" panose="05000000000000000000" pitchFamily="2" charset="2"/>
                        </a:rPr>
                        <a:t>##</a:t>
                      </a:r>
                      <a:r>
                        <a:rPr lang="ko-KR" altLang="en-US" sz="1600" b="0" err="1">
                          <a:solidFill>
                            <a:schemeClr val="tx1"/>
                          </a:solidFill>
                          <a:sym typeface="Wingdings" panose="05000000000000000000" pitchFamily="2" charset="2"/>
                        </a:rPr>
                        <a:t>찰청</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70840">
                <a:tc>
                  <a:txBody>
                    <a:bodyPr/>
                    <a:lstStyle/>
                    <a:p>
                      <a:pPr latinLnBrk="1"/>
                      <a:r>
                        <a:rPr lang="ko-KR" altLang="en-US" sz="1600" b="0">
                          <a:solidFill>
                            <a:schemeClr val="tx1"/>
                          </a:solidFill>
                          <a:sym typeface="Wingdings" panose="05000000000000000000" pitchFamily="2" charset="2"/>
                        </a:rPr>
                        <a:t>철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창살</a:t>
                      </a:r>
                      <a:r>
                        <a:rPr lang="ko-KR" altLang="en-US" sz="1600" b="0">
                          <a:solidFill>
                            <a:srgbClr val="FF0000"/>
                          </a:solidFill>
                          <a:sym typeface="Wingdings" panose="05000000000000000000" pitchFamily="2" charset="2"/>
                        </a:rPr>
                        <a:t>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은</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600" b="0" err="1">
                          <a:solidFill>
                            <a:srgbClr val="FF0000"/>
                          </a:solidFill>
                          <a:sym typeface="Wingdings" panose="05000000000000000000" pitchFamily="2" charset="2"/>
                        </a:rPr>
                        <a:t>철창살</a:t>
                      </a:r>
                      <a:r>
                        <a:rPr lang="ko-KR" altLang="en-US" sz="1600" b="0">
                          <a:solidFill>
                            <a:schemeClr val="tx1"/>
                          </a:solidFill>
                          <a:sym typeface="Wingdings" panose="05000000000000000000" pitchFamily="2" charset="2"/>
                        </a:rPr>
                        <a:t>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은</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70840">
                <a:tc>
                  <a:txBody>
                    <a:bodyPr/>
                    <a:lstStyle/>
                    <a:p>
                      <a:pPr latinLnBrk="1"/>
                      <a:r>
                        <a:rPr lang="ko-KR" altLang="en-US" sz="1600" b="0">
                          <a:solidFill>
                            <a:schemeClr val="tx1"/>
                          </a:solidFill>
                          <a:sym typeface="Wingdings" panose="05000000000000000000" pitchFamily="2" charset="2"/>
                        </a:rPr>
                        <a:t>쌍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철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창살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다</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sym typeface="Wingdings" panose="05000000000000000000" pitchFamily="2" charset="2"/>
                        </a:rPr>
                        <a:t></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600" b="0">
                          <a:solidFill>
                            <a:schemeClr val="tx1"/>
                          </a:solidFill>
                          <a:sym typeface="Wingdings" panose="05000000000000000000" pitchFamily="2" charset="2"/>
                        </a:rPr>
                        <a:t>쌍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철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창살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다</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sp>
        <p:nvSpPr>
          <p:cNvPr id="12" name="내용 개체 틀 11">
            <a:extLst>
              <a:ext uri="{FF2B5EF4-FFF2-40B4-BE49-F238E27FC236}">
                <a16:creationId xmlns:a16="http://schemas.microsoft.com/office/drawing/2014/main" id="{BE2F7FB5-E4DA-42B3-A1D7-65C574EFD2F2}"/>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3192422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ko-KR" altLang="en-US"/>
              <a:t>언어 모델 </a:t>
            </a:r>
            <a:r>
              <a:rPr lang="en-US" altLang="ko-KR"/>
              <a:t>(Language Model, LM)</a:t>
            </a:r>
            <a:endParaRPr lang="ko-KR" altLang="en-US"/>
          </a:p>
        </p:txBody>
      </p:sp>
      <p:sp>
        <p:nvSpPr>
          <p:cNvPr id="18" name="내용 개체 틀 17">
            <a:extLst>
              <a:ext uri="{FF2B5EF4-FFF2-40B4-BE49-F238E27FC236}">
                <a16:creationId xmlns:a16="http://schemas.microsoft.com/office/drawing/2014/main" id="{8579EF63-8E21-4866-B256-1C6F554B1D20}"/>
              </a:ext>
            </a:extLst>
          </p:cNvPr>
          <p:cNvSpPr>
            <a:spLocks noGrp="1"/>
          </p:cNvSpPr>
          <p:nvPr>
            <p:ph sz="quarter" idx="17"/>
          </p:nvPr>
        </p:nvSpPr>
        <p:spPr/>
        <p:txBody>
          <a:bodyPr/>
          <a:lstStyle/>
          <a:p>
            <a:endParaRPr lang="ko-KR" altLang="en-US"/>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Denoising Autoencoder (BERT </a:t>
            </a:r>
            <a:r>
              <a:rPr lang="ko-KR" altLang="en-US"/>
              <a:t>계열</a:t>
            </a:r>
            <a:r>
              <a:rPr lang="en-US" altLang="ko-KR"/>
              <a:t>)</a:t>
            </a:r>
            <a:endParaRPr lang="ko-KR" altLang="en-US"/>
          </a:p>
        </p:txBody>
      </p:sp>
      <p:grpSp>
        <p:nvGrpSpPr>
          <p:cNvPr id="120" name="그룹 119">
            <a:extLst>
              <a:ext uri="{FF2B5EF4-FFF2-40B4-BE49-F238E27FC236}">
                <a16:creationId xmlns:a16="http://schemas.microsoft.com/office/drawing/2014/main" id="{CB0EE96A-3A33-4DA7-A2E1-8C82AC3D9BA9}"/>
              </a:ext>
            </a:extLst>
          </p:cNvPr>
          <p:cNvGrpSpPr/>
          <p:nvPr/>
        </p:nvGrpSpPr>
        <p:grpSpPr>
          <a:xfrm>
            <a:off x="182461" y="2108200"/>
            <a:ext cx="8812569" cy="3422649"/>
            <a:chOff x="93561" y="1452562"/>
            <a:chExt cx="12004879" cy="4662487"/>
          </a:xfrm>
        </p:grpSpPr>
        <p:pic>
          <p:nvPicPr>
            <p:cNvPr id="5" name="Picture 2" descr="FDS] Fraud Detection System with AutoEncoder – TensorMSA">
              <a:extLst>
                <a:ext uri="{FF2B5EF4-FFF2-40B4-BE49-F238E27FC236}">
                  <a16:creationId xmlns:a16="http://schemas.microsoft.com/office/drawing/2014/main" id="{A2FF470B-073A-43F9-A952-9F23970045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61" y="1452562"/>
              <a:ext cx="12004879" cy="4662487"/>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a:extLst>
                <a:ext uri="{FF2B5EF4-FFF2-40B4-BE49-F238E27FC236}">
                  <a16:creationId xmlns:a16="http://schemas.microsoft.com/office/drawing/2014/main" id="{1B9CF12C-C50F-4273-90FD-773A32A71112}"/>
                </a:ext>
              </a:extLst>
            </p:cNvPr>
            <p:cNvSpPr/>
            <p:nvPr/>
          </p:nvSpPr>
          <p:spPr>
            <a:xfrm>
              <a:off x="606425" y="2854325"/>
              <a:ext cx="139700" cy="13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53171973-D8D1-4F2B-9FCA-745B61978B68}"/>
                </a:ext>
              </a:extLst>
            </p:cNvPr>
            <p:cNvSpPr/>
            <p:nvPr/>
          </p:nvSpPr>
          <p:spPr>
            <a:xfrm>
              <a:off x="758825" y="3003550"/>
              <a:ext cx="139700" cy="13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AA1DC8A8-4FE8-4694-949F-B788441ADBB7}"/>
                </a:ext>
              </a:extLst>
            </p:cNvPr>
            <p:cNvSpPr/>
            <p:nvPr/>
          </p:nvSpPr>
          <p:spPr>
            <a:xfrm>
              <a:off x="911225" y="3155950"/>
              <a:ext cx="139700" cy="13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1612CA45-5EA6-4C77-A4F3-F211809C35FB}"/>
                </a:ext>
              </a:extLst>
            </p:cNvPr>
            <p:cNvSpPr/>
            <p:nvPr/>
          </p:nvSpPr>
          <p:spPr>
            <a:xfrm>
              <a:off x="1063625" y="3308350"/>
              <a:ext cx="139700" cy="13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E55BF297-9803-4879-81A1-E259197A5D6C}"/>
                </a:ext>
              </a:extLst>
            </p:cNvPr>
            <p:cNvSpPr/>
            <p:nvPr/>
          </p:nvSpPr>
          <p:spPr>
            <a:xfrm>
              <a:off x="1216025" y="3460750"/>
              <a:ext cx="139700" cy="13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74D0CF2E-82F8-445B-90A5-7C591D94FDD2}"/>
                </a:ext>
              </a:extLst>
            </p:cNvPr>
            <p:cNvSpPr/>
            <p:nvPr/>
          </p:nvSpPr>
          <p:spPr>
            <a:xfrm>
              <a:off x="1368425" y="3613150"/>
              <a:ext cx="139700" cy="13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7459B6F0-6F19-41DA-9CF2-A4295043A0CD}"/>
                </a:ext>
              </a:extLst>
            </p:cNvPr>
            <p:cNvSpPr/>
            <p:nvPr/>
          </p:nvSpPr>
          <p:spPr>
            <a:xfrm>
              <a:off x="1520825" y="3765550"/>
              <a:ext cx="139700" cy="13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7948188D-7BD4-4055-9E5B-890865282466}"/>
                </a:ext>
              </a:extLst>
            </p:cNvPr>
            <p:cNvSpPr/>
            <p:nvPr/>
          </p:nvSpPr>
          <p:spPr>
            <a:xfrm>
              <a:off x="1673225" y="3917950"/>
              <a:ext cx="139700" cy="13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28F16CF5-F16E-41E7-928D-EC0E649898B9}"/>
                </a:ext>
              </a:extLst>
            </p:cNvPr>
            <p:cNvSpPr/>
            <p:nvPr/>
          </p:nvSpPr>
          <p:spPr>
            <a:xfrm>
              <a:off x="463550" y="2997200"/>
              <a:ext cx="139700" cy="13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E6984DE1-B020-437F-B57C-CB7A6EAA840B}"/>
                </a:ext>
              </a:extLst>
            </p:cNvPr>
            <p:cNvSpPr/>
            <p:nvPr/>
          </p:nvSpPr>
          <p:spPr>
            <a:xfrm>
              <a:off x="615950" y="3149600"/>
              <a:ext cx="139700" cy="13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678FAE1C-862E-4794-8065-3ADD793A4D23}"/>
                </a:ext>
              </a:extLst>
            </p:cNvPr>
            <p:cNvSpPr/>
            <p:nvPr/>
          </p:nvSpPr>
          <p:spPr>
            <a:xfrm>
              <a:off x="768350" y="3302000"/>
              <a:ext cx="139700" cy="13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053D8427-4ABD-499A-879A-D99C2AF3F615}"/>
                </a:ext>
              </a:extLst>
            </p:cNvPr>
            <p:cNvSpPr/>
            <p:nvPr/>
          </p:nvSpPr>
          <p:spPr>
            <a:xfrm>
              <a:off x="920750" y="3454400"/>
              <a:ext cx="139700" cy="13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0139CC2A-105F-4B55-801D-53237ADBD82D}"/>
                </a:ext>
              </a:extLst>
            </p:cNvPr>
            <p:cNvSpPr/>
            <p:nvPr/>
          </p:nvSpPr>
          <p:spPr>
            <a:xfrm>
              <a:off x="1073150" y="3606800"/>
              <a:ext cx="139700" cy="13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2DBECFDB-7FF9-42B3-8E14-A0D5211270D3}"/>
                </a:ext>
              </a:extLst>
            </p:cNvPr>
            <p:cNvSpPr/>
            <p:nvPr/>
          </p:nvSpPr>
          <p:spPr>
            <a:xfrm>
              <a:off x="1225550" y="3759200"/>
              <a:ext cx="139700" cy="13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4FFCC119-EC48-40CD-BFE5-2EE6E035E9D9}"/>
                </a:ext>
              </a:extLst>
            </p:cNvPr>
            <p:cNvSpPr/>
            <p:nvPr/>
          </p:nvSpPr>
          <p:spPr>
            <a:xfrm>
              <a:off x="1377950" y="3911600"/>
              <a:ext cx="139700" cy="13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38">
              <a:extLst>
                <a:ext uri="{FF2B5EF4-FFF2-40B4-BE49-F238E27FC236}">
                  <a16:creationId xmlns:a16="http://schemas.microsoft.com/office/drawing/2014/main" id="{EC1E8ACE-98F5-40D5-9A02-7D98C036EC1D}"/>
                </a:ext>
              </a:extLst>
            </p:cNvPr>
            <p:cNvSpPr/>
            <p:nvPr/>
          </p:nvSpPr>
          <p:spPr>
            <a:xfrm>
              <a:off x="1530350" y="4064000"/>
              <a:ext cx="139700" cy="13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784D3178-5B7D-4EE8-9BD2-53C539D7762C}"/>
                </a:ext>
              </a:extLst>
            </p:cNvPr>
            <p:cNvSpPr/>
            <p:nvPr/>
          </p:nvSpPr>
          <p:spPr>
            <a:xfrm>
              <a:off x="323850" y="3140075"/>
              <a:ext cx="139700" cy="13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42">
              <a:extLst>
                <a:ext uri="{FF2B5EF4-FFF2-40B4-BE49-F238E27FC236}">
                  <a16:creationId xmlns:a16="http://schemas.microsoft.com/office/drawing/2014/main" id="{C5DF10C7-0365-4B3F-B47A-8DAEDC3F9E4C}"/>
                </a:ext>
              </a:extLst>
            </p:cNvPr>
            <p:cNvSpPr/>
            <p:nvPr/>
          </p:nvSpPr>
          <p:spPr>
            <a:xfrm>
              <a:off x="476250" y="3292475"/>
              <a:ext cx="139700" cy="13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직사각형 44">
              <a:extLst>
                <a:ext uri="{FF2B5EF4-FFF2-40B4-BE49-F238E27FC236}">
                  <a16:creationId xmlns:a16="http://schemas.microsoft.com/office/drawing/2014/main" id="{79A08B80-5E86-404D-B08C-D9190B1864B0}"/>
                </a:ext>
              </a:extLst>
            </p:cNvPr>
            <p:cNvSpPr/>
            <p:nvPr/>
          </p:nvSpPr>
          <p:spPr>
            <a:xfrm>
              <a:off x="628650" y="3444875"/>
              <a:ext cx="139700" cy="13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직사각형 46">
              <a:extLst>
                <a:ext uri="{FF2B5EF4-FFF2-40B4-BE49-F238E27FC236}">
                  <a16:creationId xmlns:a16="http://schemas.microsoft.com/office/drawing/2014/main" id="{8C46AB44-E479-4BFD-BB2D-91338A22DA6D}"/>
                </a:ext>
              </a:extLst>
            </p:cNvPr>
            <p:cNvSpPr/>
            <p:nvPr/>
          </p:nvSpPr>
          <p:spPr>
            <a:xfrm>
              <a:off x="781050" y="3597275"/>
              <a:ext cx="139700" cy="13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직사각형 48">
              <a:extLst>
                <a:ext uri="{FF2B5EF4-FFF2-40B4-BE49-F238E27FC236}">
                  <a16:creationId xmlns:a16="http://schemas.microsoft.com/office/drawing/2014/main" id="{256B66A0-DC40-4A13-B227-5B4850B1CB70}"/>
                </a:ext>
              </a:extLst>
            </p:cNvPr>
            <p:cNvSpPr/>
            <p:nvPr/>
          </p:nvSpPr>
          <p:spPr>
            <a:xfrm>
              <a:off x="933450" y="3749675"/>
              <a:ext cx="139700" cy="13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직사각형 50">
              <a:extLst>
                <a:ext uri="{FF2B5EF4-FFF2-40B4-BE49-F238E27FC236}">
                  <a16:creationId xmlns:a16="http://schemas.microsoft.com/office/drawing/2014/main" id="{1CABE1C9-67A7-44D1-8181-8F69ABBD37F6}"/>
                </a:ext>
              </a:extLst>
            </p:cNvPr>
            <p:cNvSpPr/>
            <p:nvPr/>
          </p:nvSpPr>
          <p:spPr>
            <a:xfrm>
              <a:off x="1085850" y="3902075"/>
              <a:ext cx="139700" cy="13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직사각형 52">
              <a:extLst>
                <a:ext uri="{FF2B5EF4-FFF2-40B4-BE49-F238E27FC236}">
                  <a16:creationId xmlns:a16="http://schemas.microsoft.com/office/drawing/2014/main" id="{9B3E1A0A-22C3-4CFF-B079-834475DC0F3B}"/>
                </a:ext>
              </a:extLst>
            </p:cNvPr>
            <p:cNvSpPr/>
            <p:nvPr/>
          </p:nvSpPr>
          <p:spPr>
            <a:xfrm>
              <a:off x="1238250" y="4054475"/>
              <a:ext cx="139700" cy="13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직사각형 54">
              <a:extLst>
                <a:ext uri="{FF2B5EF4-FFF2-40B4-BE49-F238E27FC236}">
                  <a16:creationId xmlns:a16="http://schemas.microsoft.com/office/drawing/2014/main" id="{B1B49B7F-1A20-483B-A084-CC73A6E9AE32}"/>
                </a:ext>
              </a:extLst>
            </p:cNvPr>
            <p:cNvSpPr/>
            <p:nvPr/>
          </p:nvSpPr>
          <p:spPr>
            <a:xfrm>
              <a:off x="1390650" y="4206875"/>
              <a:ext cx="139700" cy="13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직사각형 56">
              <a:extLst>
                <a:ext uri="{FF2B5EF4-FFF2-40B4-BE49-F238E27FC236}">
                  <a16:creationId xmlns:a16="http://schemas.microsoft.com/office/drawing/2014/main" id="{F00CB017-CC79-41D5-B922-ECDE637C5691}"/>
                </a:ext>
              </a:extLst>
            </p:cNvPr>
            <p:cNvSpPr/>
            <p:nvPr/>
          </p:nvSpPr>
          <p:spPr>
            <a:xfrm>
              <a:off x="336550" y="3432175"/>
              <a:ext cx="139700" cy="13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직사각형 58">
              <a:extLst>
                <a:ext uri="{FF2B5EF4-FFF2-40B4-BE49-F238E27FC236}">
                  <a16:creationId xmlns:a16="http://schemas.microsoft.com/office/drawing/2014/main" id="{C6240EE3-50F7-46CF-A63D-BB97ED651708}"/>
                </a:ext>
              </a:extLst>
            </p:cNvPr>
            <p:cNvSpPr/>
            <p:nvPr/>
          </p:nvSpPr>
          <p:spPr>
            <a:xfrm>
              <a:off x="488950" y="3584575"/>
              <a:ext cx="139700" cy="13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직사각형 60">
              <a:extLst>
                <a:ext uri="{FF2B5EF4-FFF2-40B4-BE49-F238E27FC236}">
                  <a16:creationId xmlns:a16="http://schemas.microsoft.com/office/drawing/2014/main" id="{DC9157BA-2626-458E-B84A-C30C7761DC74}"/>
                </a:ext>
              </a:extLst>
            </p:cNvPr>
            <p:cNvSpPr/>
            <p:nvPr/>
          </p:nvSpPr>
          <p:spPr>
            <a:xfrm>
              <a:off x="641350" y="3736975"/>
              <a:ext cx="139700" cy="13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직사각형 62">
              <a:extLst>
                <a:ext uri="{FF2B5EF4-FFF2-40B4-BE49-F238E27FC236}">
                  <a16:creationId xmlns:a16="http://schemas.microsoft.com/office/drawing/2014/main" id="{3FFCF20F-2324-47ED-A3A8-FD7B4EEC22D4}"/>
                </a:ext>
              </a:extLst>
            </p:cNvPr>
            <p:cNvSpPr/>
            <p:nvPr/>
          </p:nvSpPr>
          <p:spPr>
            <a:xfrm>
              <a:off x="793750" y="3889375"/>
              <a:ext cx="139700" cy="13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직사각형 64">
              <a:extLst>
                <a:ext uri="{FF2B5EF4-FFF2-40B4-BE49-F238E27FC236}">
                  <a16:creationId xmlns:a16="http://schemas.microsoft.com/office/drawing/2014/main" id="{8B3A4F85-510E-40C0-BFEE-F9E727EA1884}"/>
                </a:ext>
              </a:extLst>
            </p:cNvPr>
            <p:cNvSpPr/>
            <p:nvPr/>
          </p:nvSpPr>
          <p:spPr>
            <a:xfrm>
              <a:off x="946150" y="4041775"/>
              <a:ext cx="139700" cy="13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직사각형 66">
              <a:extLst>
                <a:ext uri="{FF2B5EF4-FFF2-40B4-BE49-F238E27FC236}">
                  <a16:creationId xmlns:a16="http://schemas.microsoft.com/office/drawing/2014/main" id="{B5E600B6-1AFC-416A-9093-FB05451E2C84}"/>
                </a:ext>
              </a:extLst>
            </p:cNvPr>
            <p:cNvSpPr/>
            <p:nvPr/>
          </p:nvSpPr>
          <p:spPr>
            <a:xfrm>
              <a:off x="1098550" y="4194175"/>
              <a:ext cx="139700" cy="13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직사각형 68">
              <a:extLst>
                <a:ext uri="{FF2B5EF4-FFF2-40B4-BE49-F238E27FC236}">
                  <a16:creationId xmlns:a16="http://schemas.microsoft.com/office/drawing/2014/main" id="{BFCB4A20-383A-4258-8E9C-66D20A8E6B9B}"/>
                </a:ext>
              </a:extLst>
            </p:cNvPr>
            <p:cNvSpPr/>
            <p:nvPr/>
          </p:nvSpPr>
          <p:spPr>
            <a:xfrm>
              <a:off x="1250950" y="4346575"/>
              <a:ext cx="139700" cy="13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직사각형 70">
              <a:extLst>
                <a:ext uri="{FF2B5EF4-FFF2-40B4-BE49-F238E27FC236}">
                  <a16:creationId xmlns:a16="http://schemas.microsoft.com/office/drawing/2014/main" id="{DCB275FD-E13F-4884-853B-E5BCFAA5D6D1}"/>
                </a:ext>
              </a:extLst>
            </p:cNvPr>
            <p:cNvSpPr/>
            <p:nvPr/>
          </p:nvSpPr>
          <p:spPr>
            <a:xfrm>
              <a:off x="346075" y="3730625"/>
              <a:ext cx="139700" cy="13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직사각형 72">
              <a:extLst>
                <a:ext uri="{FF2B5EF4-FFF2-40B4-BE49-F238E27FC236}">
                  <a16:creationId xmlns:a16="http://schemas.microsoft.com/office/drawing/2014/main" id="{A9A08BAA-6815-4AFF-9F33-D15DD0CB08C5}"/>
                </a:ext>
              </a:extLst>
            </p:cNvPr>
            <p:cNvSpPr/>
            <p:nvPr/>
          </p:nvSpPr>
          <p:spPr>
            <a:xfrm>
              <a:off x="498475" y="3883025"/>
              <a:ext cx="139700" cy="13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직사각형 74">
              <a:extLst>
                <a:ext uri="{FF2B5EF4-FFF2-40B4-BE49-F238E27FC236}">
                  <a16:creationId xmlns:a16="http://schemas.microsoft.com/office/drawing/2014/main" id="{E96697F3-8A6C-4BE4-AE3C-DCFFB4F04B3C}"/>
                </a:ext>
              </a:extLst>
            </p:cNvPr>
            <p:cNvSpPr/>
            <p:nvPr/>
          </p:nvSpPr>
          <p:spPr>
            <a:xfrm>
              <a:off x="650875" y="4035425"/>
              <a:ext cx="139700" cy="13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직사각형 76">
              <a:extLst>
                <a:ext uri="{FF2B5EF4-FFF2-40B4-BE49-F238E27FC236}">
                  <a16:creationId xmlns:a16="http://schemas.microsoft.com/office/drawing/2014/main" id="{B40E306C-C5CC-4C39-87C8-AF3D3D90F27D}"/>
                </a:ext>
              </a:extLst>
            </p:cNvPr>
            <p:cNvSpPr/>
            <p:nvPr/>
          </p:nvSpPr>
          <p:spPr>
            <a:xfrm>
              <a:off x="803275" y="4187825"/>
              <a:ext cx="139700" cy="13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직사각형 78">
              <a:extLst>
                <a:ext uri="{FF2B5EF4-FFF2-40B4-BE49-F238E27FC236}">
                  <a16:creationId xmlns:a16="http://schemas.microsoft.com/office/drawing/2014/main" id="{3011B59B-4308-4CD4-B3B0-B90BE97AB91C}"/>
                </a:ext>
              </a:extLst>
            </p:cNvPr>
            <p:cNvSpPr/>
            <p:nvPr/>
          </p:nvSpPr>
          <p:spPr>
            <a:xfrm>
              <a:off x="955675" y="4340225"/>
              <a:ext cx="139700" cy="13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직사각형 80">
              <a:extLst>
                <a:ext uri="{FF2B5EF4-FFF2-40B4-BE49-F238E27FC236}">
                  <a16:creationId xmlns:a16="http://schemas.microsoft.com/office/drawing/2014/main" id="{0920DC67-DDA3-4706-8713-E9DB29DB8E58}"/>
                </a:ext>
              </a:extLst>
            </p:cNvPr>
            <p:cNvSpPr/>
            <p:nvPr/>
          </p:nvSpPr>
          <p:spPr>
            <a:xfrm>
              <a:off x="752475" y="2714625"/>
              <a:ext cx="139700" cy="13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직사각형 82">
              <a:extLst>
                <a:ext uri="{FF2B5EF4-FFF2-40B4-BE49-F238E27FC236}">
                  <a16:creationId xmlns:a16="http://schemas.microsoft.com/office/drawing/2014/main" id="{6296B8DD-B1FD-4DF3-A5EF-1FFFB8C65D6C}"/>
                </a:ext>
              </a:extLst>
            </p:cNvPr>
            <p:cNvSpPr/>
            <p:nvPr/>
          </p:nvSpPr>
          <p:spPr>
            <a:xfrm>
              <a:off x="904875" y="2867025"/>
              <a:ext cx="139700" cy="13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직사각형 84">
              <a:extLst>
                <a:ext uri="{FF2B5EF4-FFF2-40B4-BE49-F238E27FC236}">
                  <a16:creationId xmlns:a16="http://schemas.microsoft.com/office/drawing/2014/main" id="{B496368E-BCD7-4953-8ADF-A834F8790A51}"/>
                </a:ext>
              </a:extLst>
            </p:cNvPr>
            <p:cNvSpPr/>
            <p:nvPr/>
          </p:nvSpPr>
          <p:spPr>
            <a:xfrm>
              <a:off x="1057275" y="3019425"/>
              <a:ext cx="139700" cy="13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직사각형 86">
              <a:extLst>
                <a:ext uri="{FF2B5EF4-FFF2-40B4-BE49-F238E27FC236}">
                  <a16:creationId xmlns:a16="http://schemas.microsoft.com/office/drawing/2014/main" id="{A71A642E-B6C9-4339-A4DD-64ADB8D87042}"/>
                </a:ext>
              </a:extLst>
            </p:cNvPr>
            <p:cNvSpPr/>
            <p:nvPr/>
          </p:nvSpPr>
          <p:spPr>
            <a:xfrm>
              <a:off x="1209675" y="3171825"/>
              <a:ext cx="139700" cy="13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직사각형 88">
              <a:extLst>
                <a:ext uri="{FF2B5EF4-FFF2-40B4-BE49-F238E27FC236}">
                  <a16:creationId xmlns:a16="http://schemas.microsoft.com/office/drawing/2014/main" id="{C285EF38-10CB-42F5-A5B7-774E5E554FD6}"/>
                </a:ext>
              </a:extLst>
            </p:cNvPr>
            <p:cNvSpPr/>
            <p:nvPr/>
          </p:nvSpPr>
          <p:spPr>
            <a:xfrm>
              <a:off x="1362075" y="3324225"/>
              <a:ext cx="139700" cy="13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1" name="직사각형 90">
              <a:extLst>
                <a:ext uri="{FF2B5EF4-FFF2-40B4-BE49-F238E27FC236}">
                  <a16:creationId xmlns:a16="http://schemas.microsoft.com/office/drawing/2014/main" id="{480E1821-8B9A-48C1-BDAD-FD02D18B66AD}"/>
                </a:ext>
              </a:extLst>
            </p:cNvPr>
            <p:cNvSpPr/>
            <p:nvPr/>
          </p:nvSpPr>
          <p:spPr>
            <a:xfrm>
              <a:off x="1514475" y="3476625"/>
              <a:ext cx="139700" cy="13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직사각형 92">
              <a:extLst>
                <a:ext uri="{FF2B5EF4-FFF2-40B4-BE49-F238E27FC236}">
                  <a16:creationId xmlns:a16="http://schemas.microsoft.com/office/drawing/2014/main" id="{256ED7E1-BD82-475E-99B6-5E165BB25D04}"/>
                </a:ext>
              </a:extLst>
            </p:cNvPr>
            <p:cNvSpPr/>
            <p:nvPr/>
          </p:nvSpPr>
          <p:spPr>
            <a:xfrm>
              <a:off x="1666875" y="3629025"/>
              <a:ext cx="139700" cy="13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직사각형 94">
              <a:extLst>
                <a:ext uri="{FF2B5EF4-FFF2-40B4-BE49-F238E27FC236}">
                  <a16:creationId xmlns:a16="http://schemas.microsoft.com/office/drawing/2014/main" id="{49A735DB-4DB9-4F08-8338-48922F1BC65D}"/>
                </a:ext>
              </a:extLst>
            </p:cNvPr>
            <p:cNvSpPr/>
            <p:nvPr/>
          </p:nvSpPr>
          <p:spPr>
            <a:xfrm>
              <a:off x="1819275" y="3781425"/>
              <a:ext cx="139700" cy="13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직사각형 96">
              <a:extLst>
                <a:ext uri="{FF2B5EF4-FFF2-40B4-BE49-F238E27FC236}">
                  <a16:creationId xmlns:a16="http://schemas.microsoft.com/office/drawing/2014/main" id="{3FDA61D2-D805-42E8-82C7-D96A7A0AE78A}"/>
                </a:ext>
              </a:extLst>
            </p:cNvPr>
            <p:cNvSpPr/>
            <p:nvPr/>
          </p:nvSpPr>
          <p:spPr>
            <a:xfrm>
              <a:off x="1050925" y="2720975"/>
              <a:ext cx="139700" cy="13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직사각형 98">
              <a:extLst>
                <a:ext uri="{FF2B5EF4-FFF2-40B4-BE49-F238E27FC236}">
                  <a16:creationId xmlns:a16="http://schemas.microsoft.com/office/drawing/2014/main" id="{269C71B9-09A5-411C-9BDB-4198211138FE}"/>
                </a:ext>
              </a:extLst>
            </p:cNvPr>
            <p:cNvSpPr/>
            <p:nvPr/>
          </p:nvSpPr>
          <p:spPr>
            <a:xfrm>
              <a:off x="1203325" y="2873375"/>
              <a:ext cx="139700" cy="13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직사각형 100">
              <a:extLst>
                <a:ext uri="{FF2B5EF4-FFF2-40B4-BE49-F238E27FC236}">
                  <a16:creationId xmlns:a16="http://schemas.microsoft.com/office/drawing/2014/main" id="{8367EDB6-2BC5-400B-A203-3F03FC7A9352}"/>
                </a:ext>
              </a:extLst>
            </p:cNvPr>
            <p:cNvSpPr/>
            <p:nvPr/>
          </p:nvSpPr>
          <p:spPr>
            <a:xfrm>
              <a:off x="1355725" y="3025775"/>
              <a:ext cx="139700" cy="13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직사각형 102">
              <a:extLst>
                <a:ext uri="{FF2B5EF4-FFF2-40B4-BE49-F238E27FC236}">
                  <a16:creationId xmlns:a16="http://schemas.microsoft.com/office/drawing/2014/main" id="{8C1FD7C5-0FB1-499F-ACDD-243576A07A92}"/>
                </a:ext>
              </a:extLst>
            </p:cNvPr>
            <p:cNvSpPr/>
            <p:nvPr/>
          </p:nvSpPr>
          <p:spPr>
            <a:xfrm>
              <a:off x="1508125" y="3178175"/>
              <a:ext cx="139700" cy="13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5" name="직사각형 104">
              <a:extLst>
                <a:ext uri="{FF2B5EF4-FFF2-40B4-BE49-F238E27FC236}">
                  <a16:creationId xmlns:a16="http://schemas.microsoft.com/office/drawing/2014/main" id="{AACB2466-5495-420A-9AF4-A77CECCFEB8F}"/>
                </a:ext>
              </a:extLst>
            </p:cNvPr>
            <p:cNvSpPr/>
            <p:nvPr/>
          </p:nvSpPr>
          <p:spPr>
            <a:xfrm>
              <a:off x="1660525" y="3330575"/>
              <a:ext cx="139700" cy="13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 name="직사각형 106">
              <a:extLst>
                <a:ext uri="{FF2B5EF4-FFF2-40B4-BE49-F238E27FC236}">
                  <a16:creationId xmlns:a16="http://schemas.microsoft.com/office/drawing/2014/main" id="{46555846-912B-4F26-BEB9-0D6BC556CAA7}"/>
                </a:ext>
              </a:extLst>
            </p:cNvPr>
            <p:cNvSpPr/>
            <p:nvPr/>
          </p:nvSpPr>
          <p:spPr>
            <a:xfrm>
              <a:off x="1812925" y="3482975"/>
              <a:ext cx="139700" cy="13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9" name="직사각형 108">
              <a:extLst>
                <a:ext uri="{FF2B5EF4-FFF2-40B4-BE49-F238E27FC236}">
                  <a16:creationId xmlns:a16="http://schemas.microsoft.com/office/drawing/2014/main" id="{C9B345D5-71B9-4A0A-A20B-B4E399B8ECED}"/>
                </a:ext>
              </a:extLst>
            </p:cNvPr>
            <p:cNvSpPr/>
            <p:nvPr/>
          </p:nvSpPr>
          <p:spPr>
            <a:xfrm>
              <a:off x="1965325" y="3635375"/>
              <a:ext cx="139700" cy="13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1" name="직사각형 110">
              <a:extLst>
                <a:ext uri="{FF2B5EF4-FFF2-40B4-BE49-F238E27FC236}">
                  <a16:creationId xmlns:a16="http://schemas.microsoft.com/office/drawing/2014/main" id="{B84F904D-1E4E-4559-AD66-6941676EDADD}"/>
                </a:ext>
              </a:extLst>
            </p:cNvPr>
            <p:cNvSpPr/>
            <p:nvPr/>
          </p:nvSpPr>
          <p:spPr>
            <a:xfrm>
              <a:off x="1343025" y="2727325"/>
              <a:ext cx="139700" cy="13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3" name="직사각형 112">
              <a:extLst>
                <a:ext uri="{FF2B5EF4-FFF2-40B4-BE49-F238E27FC236}">
                  <a16:creationId xmlns:a16="http://schemas.microsoft.com/office/drawing/2014/main" id="{D4D6A099-B586-4239-9E86-1C252414E700}"/>
                </a:ext>
              </a:extLst>
            </p:cNvPr>
            <p:cNvSpPr/>
            <p:nvPr/>
          </p:nvSpPr>
          <p:spPr>
            <a:xfrm>
              <a:off x="1495425" y="2879725"/>
              <a:ext cx="139700" cy="13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5" name="직사각형 114">
              <a:extLst>
                <a:ext uri="{FF2B5EF4-FFF2-40B4-BE49-F238E27FC236}">
                  <a16:creationId xmlns:a16="http://schemas.microsoft.com/office/drawing/2014/main" id="{9A1A821F-CAC5-4F10-A3C7-F6B11C1A6369}"/>
                </a:ext>
              </a:extLst>
            </p:cNvPr>
            <p:cNvSpPr/>
            <p:nvPr/>
          </p:nvSpPr>
          <p:spPr>
            <a:xfrm>
              <a:off x="1647825" y="3032125"/>
              <a:ext cx="139700" cy="13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7" name="직사각형 116">
              <a:extLst>
                <a:ext uri="{FF2B5EF4-FFF2-40B4-BE49-F238E27FC236}">
                  <a16:creationId xmlns:a16="http://schemas.microsoft.com/office/drawing/2014/main" id="{C7430E98-C6CF-4868-969A-7C9EF675595B}"/>
                </a:ext>
              </a:extLst>
            </p:cNvPr>
            <p:cNvSpPr/>
            <p:nvPr/>
          </p:nvSpPr>
          <p:spPr>
            <a:xfrm>
              <a:off x="1800225" y="3184525"/>
              <a:ext cx="139700" cy="13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9" name="직사각형 118">
              <a:extLst>
                <a:ext uri="{FF2B5EF4-FFF2-40B4-BE49-F238E27FC236}">
                  <a16:creationId xmlns:a16="http://schemas.microsoft.com/office/drawing/2014/main" id="{B26A2CA3-D522-49C2-B56E-1A2B18F34A3F}"/>
                </a:ext>
              </a:extLst>
            </p:cNvPr>
            <p:cNvSpPr/>
            <p:nvPr/>
          </p:nvSpPr>
          <p:spPr>
            <a:xfrm>
              <a:off x="1952625" y="3336925"/>
              <a:ext cx="139700" cy="13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202445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BERT</a:t>
            </a:r>
            <a:endParaRPr lang="ko-KR" altLang="en-US"/>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Methods – BERT</a:t>
            </a:r>
            <a:r>
              <a:rPr lang="ko-KR" altLang="en-US"/>
              <a:t>의 </a:t>
            </a:r>
            <a:r>
              <a:rPr lang="en-US" altLang="ko-KR"/>
              <a:t>WordPiece tokenizing</a:t>
            </a:r>
            <a:endParaRPr lang="ko-KR" altLang="en-US"/>
          </a:p>
        </p:txBody>
      </p:sp>
      <p:sp>
        <p:nvSpPr>
          <p:cNvPr id="5" name="내용 개체 틀 2">
            <a:extLst>
              <a:ext uri="{FF2B5EF4-FFF2-40B4-BE49-F238E27FC236}">
                <a16:creationId xmlns:a16="http://schemas.microsoft.com/office/drawing/2014/main" id="{0B3248F0-2323-498E-B282-B8BC232B583C}"/>
              </a:ext>
            </a:extLst>
          </p:cNvPr>
          <p:cNvSpPr txBox="1">
            <a:spLocks/>
          </p:cNvSpPr>
          <p:nvPr/>
        </p:nvSpPr>
        <p:spPr>
          <a:xfrm>
            <a:off x="628650" y="1518444"/>
            <a:ext cx="8096250" cy="4896544"/>
          </a:xfrm>
          <a:prstGeom prst="rect">
            <a:avLst/>
          </a:prstGeom>
        </p:spPr>
        <p:txBody>
          <a:bodyPr>
            <a:normAutofit/>
          </a:bodyPr>
          <a:lstStyle>
            <a:lvl1pPr marL="171450" indent="-171450" algn="l" defTabSz="685800" rtl="0" eaLnBrk="1" latinLnBrk="1"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lvl="1">
              <a:spcBef>
                <a:spcPts val="1000"/>
              </a:spcBef>
            </a:pPr>
            <a:r>
              <a:rPr lang="en-US" altLang="ko-KR"/>
              <a:t>Building Vocab</a:t>
            </a:r>
            <a:br>
              <a:rPr lang="en-US" altLang="ko-KR"/>
            </a:br>
            <a:endParaRPr lang="en-US" altLang="ko-KR"/>
          </a:p>
          <a:p>
            <a:pPr marL="228600" lvl="1">
              <a:spcBef>
                <a:spcPts val="1000"/>
              </a:spcBef>
            </a:pPr>
            <a:endParaRPr lang="en-US" altLang="ko-KR">
              <a:sym typeface="Wingdings" panose="05000000000000000000" pitchFamily="2" charset="2"/>
            </a:endParaRPr>
          </a:p>
          <a:p>
            <a:pPr marL="228600" lvl="1">
              <a:spcBef>
                <a:spcPts val="1000"/>
              </a:spcBef>
            </a:pPr>
            <a:endParaRPr lang="en-US" altLang="ko-KR">
              <a:sym typeface="Wingdings" panose="05000000000000000000" pitchFamily="2" charset="2"/>
            </a:endParaRPr>
          </a:p>
          <a:p>
            <a:pPr marL="228600" lvl="1">
              <a:spcBef>
                <a:spcPts val="1000"/>
              </a:spcBef>
            </a:pPr>
            <a:endParaRPr lang="en-US" altLang="ko-KR">
              <a:sym typeface="Wingdings" panose="05000000000000000000" pitchFamily="2" charset="2"/>
            </a:endParaRPr>
          </a:p>
          <a:p>
            <a:pPr marL="228600" lvl="1">
              <a:spcBef>
                <a:spcPts val="1000"/>
              </a:spcBef>
            </a:pPr>
            <a:endParaRPr lang="en-US" altLang="ko-KR">
              <a:sym typeface="Wingdings" panose="05000000000000000000" pitchFamily="2" charset="2"/>
            </a:endParaRPr>
          </a:p>
          <a:p>
            <a:pPr marL="228600" lvl="1">
              <a:spcBef>
                <a:spcPts val="1000"/>
              </a:spcBef>
            </a:pPr>
            <a:endParaRPr lang="en-US" altLang="ko-KR">
              <a:sym typeface="Wingdings" panose="05000000000000000000" pitchFamily="2" charset="2"/>
            </a:endParaRPr>
          </a:p>
          <a:p>
            <a:pPr marL="228600" lvl="1">
              <a:spcBef>
                <a:spcPts val="1000"/>
              </a:spcBef>
            </a:pPr>
            <a:endParaRPr lang="en-US" altLang="ko-KR">
              <a:sym typeface="Wingdings" panose="05000000000000000000" pitchFamily="2" charset="2"/>
            </a:endParaRPr>
          </a:p>
          <a:p>
            <a:pPr marL="228600" lvl="1">
              <a:spcBef>
                <a:spcPts val="1000"/>
              </a:spcBef>
            </a:pPr>
            <a:endParaRPr lang="en-US" altLang="ko-KR">
              <a:sym typeface="Wingdings" panose="05000000000000000000" pitchFamily="2" charset="2"/>
            </a:endParaRPr>
          </a:p>
          <a:p>
            <a:pPr marL="228600" lvl="1">
              <a:spcBef>
                <a:spcPts val="1000"/>
              </a:spcBef>
            </a:pPr>
            <a:endParaRPr lang="en-US" altLang="ko-KR">
              <a:sym typeface="Wingdings" panose="05000000000000000000" pitchFamily="2" charset="2"/>
            </a:endParaRPr>
          </a:p>
          <a:p>
            <a:pPr marL="228600" lvl="1">
              <a:spcBef>
                <a:spcPts val="1000"/>
              </a:spcBef>
            </a:pPr>
            <a:endParaRPr lang="en-US" altLang="ko-KR">
              <a:sym typeface="Wingdings" panose="05000000000000000000" pitchFamily="2" charset="2"/>
            </a:endParaRPr>
          </a:p>
          <a:p>
            <a:pPr marL="228600" lvl="1">
              <a:spcBef>
                <a:spcPts val="1000"/>
              </a:spcBef>
            </a:pPr>
            <a:r>
              <a:rPr lang="en-US" altLang="ko-KR" sz="1600"/>
              <a:t>Vocab</a:t>
            </a:r>
            <a:r>
              <a:rPr lang="ko-KR" altLang="en-US" sz="1600"/>
              <a:t>의 생성은 정해진 </a:t>
            </a:r>
            <a:r>
              <a:rPr lang="en-US" altLang="ko-KR" sz="1600"/>
              <a:t>Iteration</a:t>
            </a:r>
            <a:r>
              <a:rPr lang="ko-KR" altLang="en-US" sz="1600"/>
              <a:t>을 모두 수행 후 </a:t>
            </a:r>
            <a:r>
              <a:rPr lang="en-US" altLang="ko-KR" sz="1600"/>
              <a:t>Tokenized Sentence</a:t>
            </a:r>
            <a:r>
              <a:rPr lang="ko-KR" altLang="en-US" sz="1600"/>
              <a:t>를 </a:t>
            </a:r>
            <a:r>
              <a:rPr lang="en-US" altLang="ko-KR" sz="1600"/>
              <a:t>Tokenize</a:t>
            </a:r>
            <a:r>
              <a:rPr lang="ko-KR" altLang="en-US" sz="1600"/>
              <a:t>해서 생성</a:t>
            </a:r>
            <a:r>
              <a:rPr lang="en-US" altLang="ko-KR" sz="1600"/>
              <a:t>(</a:t>
            </a:r>
            <a:r>
              <a:rPr lang="ko-KR" altLang="en-US" sz="1600"/>
              <a:t>매 </a:t>
            </a:r>
            <a:r>
              <a:rPr lang="en-US" altLang="ko-KR" sz="1600"/>
              <a:t>iteration </a:t>
            </a:r>
            <a:r>
              <a:rPr lang="ko-KR" altLang="en-US" sz="1600"/>
              <a:t>마다 </a:t>
            </a:r>
            <a:r>
              <a:rPr lang="en-US" altLang="ko-KR" sz="1600"/>
              <a:t>Vocab</a:t>
            </a:r>
            <a:r>
              <a:rPr lang="ko-KR" altLang="en-US" sz="1600"/>
              <a:t>을 생성하는 것이 아님</a:t>
            </a:r>
            <a:r>
              <a:rPr lang="en-US" altLang="ko-KR" sz="1600"/>
              <a:t>)</a:t>
            </a:r>
          </a:p>
        </p:txBody>
      </p:sp>
      <p:graphicFrame>
        <p:nvGraphicFramePr>
          <p:cNvPr id="7" name="표 6">
            <a:extLst>
              <a:ext uri="{FF2B5EF4-FFF2-40B4-BE49-F238E27FC236}">
                <a16:creationId xmlns:a16="http://schemas.microsoft.com/office/drawing/2014/main" id="{7AF14E4D-144D-44F4-A3F2-836350D9C532}"/>
              </a:ext>
            </a:extLst>
          </p:cNvPr>
          <p:cNvGraphicFramePr>
            <a:graphicFrameLocks noGrp="1"/>
          </p:cNvGraphicFramePr>
          <p:nvPr>
            <p:extLst>
              <p:ext uri="{D42A27DB-BD31-4B8C-83A1-F6EECF244321}">
                <p14:modId xmlns:p14="http://schemas.microsoft.com/office/powerpoint/2010/main" val="2295169452"/>
              </p:ext>
            </p:extLst>
          </p:nvPr>
        </p:nvGraphicFramePr>
        <p:xfrm>
          <a:off x="827584" y="2254011"/>
          <a:ext cx="7596842" cy="2346960"/>
        </p:xfrm>
        <a:graphic>
          <a:graphicData uri="http://schemas.openxmlformats.org/drawingml/2006/table">
            <a:tbl>
              <a:tblPr firstRow="1" bandRow="1">
                <a:tableStyleId>{5C22544A-7EE6-4342-B048-85BDC9FD1C3A}</a:tableStyleId>
              </a:tblPr>
              <a:tblGrid>
                <a:gridCol w="3051101">
                  <a:extLst>
                    <a:ext uri="{9D8B030D-6E8A-4147-A177-3AD203B41FA5}">
                      <a16:colId xmlns:a16="http://schemas.microsoft.com/office/drawing/2014/main" val="20000"/>
                    </a:ext>
                  </a:extLst>
                </a:gridCol>
                <a:gridCol w="434901">
                  <a:extLst>
                    <a:ext uri="{9D8B030D-6E8A-4147-A177-3AD203B41FA5}">
                      <a16:colId xmlns:a16="http://schemas.microsoft.com/office/drawing/2014/main" val="20001"/>
                    </a:ext>
                  </a:extLst>
                </a:gridCol>
                <a:gridCol w="822168">
                  <a:extLst>
                    <a:ext uri="{9D8B030D-6E8A-4147-A177-3AD203B41FA5}">
                      <a16:colId xmlns:a16="http://schemas.microsoft.com/office/drawing/2014/main" val="20002"/>
                    </a:ext>
                  </a:extLst>
                </a:gridCol>
                <a:gridCol w="954653">
                  <a:extLst>
                    <a:ext uri="{9D8B030D-6E8A-4147-A177-3AD203B41FA5}">
                      <a16:colId xmlns:a16="http://schemas.microsoft.com/office/drawing/2014/main" val="20003"/>
                    </a:ext>
                  </a:extLst>
                </a:gridCol>
                <a:gridCol w="906011">
                  <a:extLst>
                    <a:ext uri="{9D8B030D-6E8A-4147-A177-3AD203B41FA5}">
                      <a16:colId xmlns:a16="http://schemas.microsoft.com/office/drawing/2014/main" val="20004"/>
                    </a:ext>
                  </a:extLst>
                </a:gridCol>
                <a:gridCol w="763399">
                  <a:extLst>
                    <a:ext uri="{9D8B030D-6E8A-4147-A177-3AD203B41FA5}">
                      <a16:colId xmlns:a16="http://schemas.microsoft.com/office/drawing/2014/main" val="20005"/>
                    </a:ext>
                  </a:extLst>
                </a:gridCol>
                <a:gridCol w="664609">
                  <a:extLst>
                    <a:ext uri="{9D8B030D-6E8A-4147-A177-3AD203B41FA5}">
                      <a16:colId xmlns:a16="http://schemas.microsoft.com/office/drawing/2014/main" val="20006"/>
                    </a:ext>
                  </a:extLst>
                </a:gridCol>
              </a:tblGrid>
              <a:tr h="246885">
                <a:tc>
                  <a:txBody>
                    <a:bodyPr/>
                    <a:lstStyle/>
                    <a:p>
                      <a:pPr latinLnBrk="1"/>
                      <a:r>
                        <a:rPr lang="en-US" altLang="ko-KR" sz="1600" b="0">
                          <a:solidFill>
                            <a:schemeClr val="tx1"/>
                          </a:solidFill>
                        </a:rPr>
                        <a:t>Tokenized Sentence (</a:t>
                      </a:r>
                      <a:r>
                        <a:rPr lang="en-US" altLang="ko-KR" sz="1600" b="0" err="1">
                          <a:solidFill>
                            <a:schemeClr val="tx1"/>
                          </a:solidFill>
                        </a:rPr>
                        <a:t>iter</a:t>
                      </a:r>
                      <a:r>
                        <a:rPr lang="en-US" altLang="ko-KR" sz="1600" b="0">
                          <a:solidFill>
                            <a:schemeClr val="tx1"/>
                          </a:solidFill>
                        </a:rPr>
                        <a:t>=3)</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latinLnBrk="1"/>
                      <a:r>
                        <a:rPr lang="en-US" altLang="ko-KR" sz="1600" b="0">
                          <a:solidFill>
                            <a:schemeClr val="tx1"/>
                          </a:solidFill>
                        </a:rPr>
                        <a:t>Vocab (</a:t>
                      </a:r>
                      <a:r>
                        <a:rPr lang="en-US" altLang="ko-KR" sz="1600" b="0" err="1">
                          <a:solidFill>
                            <a:schemeClr val="tx1"/>
                          </a:solidFill>
                        </a:rPr>
                        <a:t>iter</a:t>
                      </a:r>
                      <a:r>
                        <a:rPr lang="en-US" altLang="ko-KR" sz="1600" b="0">
                          <a:solidFill>
                            <a:schemeClr val="tx1"/>
                          </a:solidFill>
                        </a:rPr>
                        <a:t>=3)</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latinLnBrk="1"/>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46885">
                <a:tc>
                  <a:txBody>
                    <a:bodyPr/>
                    <a:lstStyle/>
                    <a:p>
                      <a:pPr latinLnBrk="1"/>
                      <a:r>
                        <a:rPr lang="ko-KR" altLang="en-US" sz="1600" b="0">
                          <a:solidFill>
                            <a:schemeClr val="tx1"/>
                          </a:solidFill>
                          <a:sym typeface="Wingdings" panose="05000000000000000000" pitchFamily="2" charset="2"/>
                        </a:rPr>
                        <a:t>경 </a:t>
                      </a:r>
                      <a:r>
                        <a:rPr lang="en-US" altLang="ko-KR" sz="1600" b="0">
                          <a:solidFill>
                            <a:schemeClr val="tx1"/>
                          </a:solidFill>
                          <a:sym typeface="Wingdings" panose="05000000000000000000" pitchFamily="2" charset="2"/>
                        </a:rPr>
                        <a:t>##</a:t>
                      </a:r>
                      <a:r>
                        <a:rPr lang="ko-KR" altLang="en-US" sz="1600" b="0" err="1">
                          <a:solidFill>
                            <a:schemeClr val="tx1"/>
                          </a:solidFill>
                          <a:sym typeface="Wingdings" panose="05000000000000000000" pitchFamily="2" charset="2"/>
                        </a:rPr>
                        <a:t>찰청</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6">
                  <a:txBody>
                    <a:bodyPr/>
                    <a:lstStyle/>
                    <a:p>
                      <a:pPr latinLnBrk="1"/>
                      <a:r>
                        <a:rPr lang="en-US" altLang="ko-KR" sz="1600" b="0">
                          <a:solidFill>
                            <a:schemeClr val="tx1"/>
                          </a:solidFill>
                          <a:sym typeface="Wingdings" panose="05000000000000000000" pitchFamily="2" charset="2"/>
                        </a:rPr>
                        <a:t></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600" b="0">
                          <a:solidFill>
                            <a:schemeClr val="tx1"/>
                          </a:solidFill>
                        </a:rPr>
                        <a:t>경</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rgbClr val="FF0000"/>
                          </a:solidFill>
                        </a:rPr>
                        <a:t>##</a:t>
                      </a:r>
                      <a:r>
                        <a:rPr lang="ko-KR" altLang="en-US" sz="1600" b="0" err="1">
                          <a:solidFill>
                            <a:srgbClr val="FF0000"/>
                          </a:solidFill>
                        </a:rPr>
                        <a:t>찰청</a:t>
                      </a:r>
                      <a:r>
                        <a:rPr lang="ko-KR" altLang="en-US" sz="1600" b="0">
                          <a:solidFill>
                            <a:schemeClr val="tx1"/>
                          </a:solidFill>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46885">
                <a:tc>
                  <a:txBody>
                    <a:bodyPr/>
                    <a:lstStyle/>
                    <a:p>
                      <a:pPr latinLnBrk="1"/>
                      <a:r>
                        <a:rPr lang="ko-KR" altLang="en-US" sz="1600" b="0" err="1">
                          <a:solidFill>
                            <a:schemeClr val="tx1"/>
                          </a:solidFill>
                          <a:sym typeface="Wingdings" panose="05000000000000000000" pitchFamily="2" charset="2"/>
                        </a:rPr>
                        <a:t>철창살</a:t>
                      </a:r>
                      <a:r>
                        <a:rPr lang="ko-KR" altLang="en-US" sz="1600" b="0">
                          <a:solidFill>
                            <a:schemeClr val="tx1"/>
                          </a:solidFill>
                          <a:sym typeface="Wingdings" panose="05000000000000000000" pitchFamily="2" charset="2"/>
                        </a:rPr>
                        <a:t>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은</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latinLnBrk="1"/>
                      <a:endParaRPr lang="ko-KR" alt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600" b="0" err="1">
                          <a:solidFill>
                            <a:srgbClr val="FF0000"/>
                          </a:solidFill>
                        </a:rPr>
                        <a:t>철창살</a:t>
                      </a:r>
                      <a:endParaRPr lang="ko-KR" altLang="en-US" sz="1600" b="0">
                        <a:solidFill>
                          <a:srgbClr val="FF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600" b="0">
                          <a:solidFill>
                            <a:schemeClr val="tx1"/>
                          </a:solidFill>
                        </a:rPr>
                        <a:t>##</a:t>
                      </a:r>
                      <a:r>
                        <a:rPr lang="ko-KR" altLang="en-US" sz="1600" b="0">
                          <a:solidFill>
                            <a:schemeClr val="tx1"/>
                          </a:solidFill>
                        </a:rPr>
                        <a:t>은</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46885">
                <a:tc>
                  <a:txBody>
                    <a:bodyPr/>
                    <a:lstStyle/>
                    <a:p>
                      <a:pPr latinLnBrk="1"/>
                      <a:r>
                        <a:rPr lang="ko-KR" altLang="en-US" sz="1600" b="0">
                          <a:solidFill>
                            <a:schemeClr val="tx1"/>
                          </a:solidFill>
                          <a:sym typeface="Wingdings" panose="05000000000000000000" pitchFamily="2" charset="2"/>
                        </a:rPr>
                        <a:t>외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철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창살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고</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latinLnBrk="1"/>
                      <a:endParaRPr lang="ko-KR" alt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600" b="0">
                          <a:solidFill>
                            <a:schemeClr val="tx1"/>
                          </a:solidFill>
                        </a:rPr>
                        <a:t>외</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600" b="0">
                          <a:solidFill>
                            <a:schemeClr val="tx1"/>
                          </a:solidFill>
                        </a:rPr>
                        <a:t>##</a:t>
                      </a:r>
                      <a:r>
                        <a:rPr lang="ko-KR" altLang="en-US" sz="1600" b="0">
                          <a:solidFill>
                            <a:schemeClr val="tx1"/>
                          </a:solidFill>
                        </a:rPr>
                        <a:t>철</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600" b="0">
                          <a:solidFill>
                            <a:srgbClr val="FF0000"/>
                          </a:solidFill>
                        </a:rPr>
                        <a:t>##</a:t>
                      </a:r>
                      <a:r>
                        <a:rPr lang="ko-KR" altLang="en-US" sz="1600" b="0">
                          <a:solidFill>
                            <a:srgbClr val="FF0000"/>
                          </a:solidFill>
                        </a:rPr>
                        <a:t>창살</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600" b="0">
                          <a:solidFill>
                            <a:schemeClr val="tx1"/>
                          </a:solidFill>
                        </a:rPr>
                        <a:t>##</a:t>
                      </a:r>
                      <a:r>
                        <a:rPr lang="ko-KR" altLang="en-US" sz="1600" b="0">
                          <a:solidFill>
                            <a:schemeClr val="tx1"/>
                          </a:solidFill>
                        </a:rPr>
                        <a:t>이</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600" b="0">
                          <a:solidFill>
                            <a:schemeClr val="tx1"/>
                          </a:solidFill>
                        </a:rPr>
                        <a:t>##</a:t>
                      </a:r>
                      <a:r>
                        <a:rPr lang="ko-KR" altLang="en-US" sz="1600" b="0">
                          <a:solidFill>
                            <a:schemeClr val="tx1"/>
                          </a:solidFill>
                        </a:rPr>
                        <a:t>고</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46885">
                <a:tc>
                  <a:txBody>
                    <a:bodyPr/>
                    <a:lstStyle/>
                    <a:p>
                      <a:pPr latinLnBrk="1"/>
                      <a:r>
                        <a:rPr lang="ko-KR" altLang="en-US" sz="1600" b="0">
                          <a:solidFill>
                            <a:schemeClr val="tx1"/>
                          </a:solidFill>
                          <a:sym typeface="Wingdings" panose="05000000000000000000" pitchFamily="2" charset="2"/>
                        </a:rPr>
                        <a:t>검 </a:t>
                      </a:r>
                      <a:r>
                        <a:rPr lang="en-US" altLang="ko-KR" sz="1600" b="0">
                          <a:solidFill>
                            <a:schemeClr val="tx1"/>
                          </a:solidFill>
                          <a:sym typeface="Wingdings" panose="05000000000000000000" pitchFamily="2" charset="2"/>
                        </a:rPr>
                        <a:t>##</a:t>
                      </a:r>
                      <a:r>
                        <a:rPr lang="ko-KR" altLang="en-US" sz="1600" b="0" err="1">
                          <a:solidFill>
                            <a:schemeClr val="tx1"/>
                          </a:solidFill>
                          <a:sym typeface="Wingdings" panose="05000000000000000000" pitchFamily="2" charset="2"/>
                        </a:rPr>
                        <a:t>찰청</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latinLnBrk="1"/>
                      <a:endParaRPr lang="ko-KR" alt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600" b="0">
                          <a:solidFill>
                            <a:schemeClr val="tx1"/>
                          </a:solidFill>
                        </a:rPr>
                        <a:t>검</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46885">
                <a:tc>
                  <a:txBody>
                    <a:bodyPr/>
                    <a:lstStyle/>
                    <a:p>
                      <a:pPr latinLnBrk="1"/>
                      <a:r>
                        <a:rPr lang="ko-KR" altLang="en-US" sz="1600" b="0" err="1">
                          <a:solidFill>
                            <a:schemeClr val="tx1"/>
                          </a:solidFill>
                          <a:sym typeface="Wingdings" panose="05000000000000000000" pitchFamily="2" charset="2"/>
                        </a:rPr>
                        <a:t>철창살</a:t>
                      </a:r>
                      <a:r>
                        <a:rPr lang="ko-KR" altLang="en-US" sz="1600" b="0">
                          <a:solidFill>
                            <a:schemeClr val="tx1"/>
                          </a:solidFill>
                          <a:sym typeface="Wingdings" panose="05000000000000000000" pitchFamily="2" charset="2"/>
                        </a:rPr>
                        <a:t>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은</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latinLnBrk="1"/>
                      <a:endParaRPr lang="ko-KR" alt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46885">
                <a:tc>
                  <a:txBody>
                    <a:bodyPr/>
                    <a:lstStyle/>
                    <a:p>
                      <a:pPr latinLnBrk="1"/>
                      <a:r>
                        <a:rPr lang="ko-KR" altLang="en-US" sz="1600" b="0">
                          <a:solidFill>
                            <a:schemeClr val="tx1"/>
                          </a:solidFill>
                          <a:sym typeface="Wingdings" panose="05000000000000000000" pitchFamily="2" charset="2"/>
                        </a:rPr>
                        <a:t>쌍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철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창살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이 </a:t>
                      </a:r>
                      <a:r>
                        <a:rPr lang="en-US" altLang="ko-KR" sz="1600" b="0">
                          <a:solidFill>
                            <a:schemeClr val="tx1"/>
                          </a:solidFill>
                          <a:sym typeface="Wingdings" panose="05000000000000000000" pitchFamily="2" charset="2"/>
                        </a:rPr>
                        <a:t>##</a:t>
                      </a:r>
                      <a:r>
                        <a:rPr lang="ko-KR" altLang="en-US" sz="1600" b="0">
                          <a:solidFill>
                            <a:schemeClr val="tx1"/>
                          </a:solidFill>
                          <a:sym typeface="Wingdings" panose="05000000000000000000" pitchFamily="2" charset="2"/>
                        </a:rPr>
                        <a:t>다</a:t>
                      </a:r>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latinLnBrk="1"/>
                      <a:endParaRPr lang="ko-KR" alt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600" b="0">
                          <a:solidFill>
                            <a:schemeClr val="tx1"/>
                          </a:solidFill>
                        </a:rPr>
                        <a:t>쌍</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b="0">
                          <a:solidFill>
                            <a:schemeClr val="tx1"/>
                          </a:solidFill>
                        </a:rPr>
                        <a:t>##</a:t>
                      </a:r>
                      <a:r>
                        <a:rPr lang="ko-KR" altLang="en-US" sz="1600" b="0">
                          <a:solidFill>
                            <a:schemeClr val="tx1"/>
                          </a:solidFill>
                        </a:rPr>
                        <a:t>다</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600" b="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sp>
        <p:nvSpPr>
          <p:cNvPr id="8" name="TextBox 7">
            <a:extLst>
              <a:ext uri="{FF2B5EF4-FFF2-40B4-BE49-F238E27FC236}">
                <a16:creationId xmlns:a16="http://schemas.microsoft.com/office/drawing/2014/main" id="{45DE531B-79E4-4EA3-B13E-402EFD8CDFBD}"/>
              </a:ext>
            </a:extLst>
          </p:cNvPr>
          <p:cNvSpPr txBox="1"/>
          <p:nvPr/>
        </p:nvSpPr>
        <p:spPr>
          <a:xfrm>
            <a:off x="5648325" y="2269339"/>
            <a:ext cx="1273362" cy="307777"/>
          </a:xfrm>
          <a:prstGeom prst="rect">
            <a:avLst/>
          </a:prstGeom>
          <a:noFill/>
        </p:spPr>
        <p:txBody>
          <a:bodyPr wrap="none" rtlCol="0">
            <a:spAutoFit/>
          </a:bodyPr>
          <a:lstStyle/>
          <a:p>
            <a:r>
              <a:rPr lang="en-US" altLang="ko-KR" sz="1400" b="1">
                <a:solidFill>
                  <a:srgbClr val="FF0000"/>
                </a:solidFill>
              </a:rPr>
              <a:t>Vocab</a:t>
            </a:r>
            <a:r>
              <a:rPr lang="ko-KR" altLang="en-US" sz="1400" b="1">
                <a:solidFill>
                  <a:srgbClr val="FF0000"/>
                </a:solidFill>
              </a:rPr>
              <a:t>에 저장</a:t>
            </a:r>
            <a:r>
              <a:rPr lang="en-US" altLang="ko-KR" sz="1400" b="1">
                <a:solidFill>
                  <a:srgbClr val="FF0000"/>
                </a:solidFill>
              </a:rPr>
              <a:t>!</a:t>
            </a:r>
            <a:endParaRPr lang="ko-KR" altLang="en-US" sz="1400" b="1">
              <a:solidFill>
                <a:srgbClr val="FF0000"/>
              </a:solidFill>
            </a:endParaRPr>
          </a:p>
        </p:txBody>
      </p:sp>
      <p:sp>
        <p:nvSpPr>
          <p:cNvPr id="12" name="내용 개체 틀 11">
            <a:extLst>
              <a:ext uri="{FF2B5EF4-FFF2-40B4-BE49-F238E27FC236}">
                <a16:creationId xmlns:a16="http://schemas.microsoft.com/office/drawing/2014/main" id="{EA089C43-E073-4F26-8F9A-3D57B6047980}"/>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211733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BERT</a:t>
            </a:r>
            <a:endParaRPr lang="ko-KR" altLang="en-US"/>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Methods – BERT</a:t>
            </a:r>
            <a:r>
              <a:rPr lang="ko-KR" altLang="en-US"/>
              <a:t>의 </a:t>
            </a:r>
            <a:r>
              <a:rPr lang="en-US" altLang="ko-KR"/>
              <a:t>WordPiece tokenizing</a:t>
            </a:r>
            <a:endParaRPr lang="ko-KR" altLang="en-US"/>
          </a:p>
        </p:txBody>
      </p:sp>
      <p:pic>
        <p:nvPicPr>
          <p:cNvPr id="5" name="그림 4" descr="실내, 위쪽이(가) 표시된 사진&#10;&#10;자동 생성된 설명">
            <a:extLst>
              <a:ext uri="{FF2B5EF4-FFF2-40B4-BE49-F238E27FC236}">
                <a16:creationId xmlns:a16="http://schemas.microsoft.com/office/drawing/2014/main" id="{57F4DBF1-5E32-4C98-B817-F3ED8CD6C4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2289897"/>
            <a:ext cx="8559800" cy="3456196"/>
          </a:xfrm>
          <a:prstGeom prst="rect">
            <a:avLst/>
          </a:prstGeom>
        </p:spPr>
      </p:pic>
      <p:sp>
        <p:nvSpPr>
          <p:cNvPr id="6" name="내용 개체 틀 2">
            <a:extLst>
              <a:ext uri="{FF2B5EF4-FFF2-40B4-BE49-F238E27FC236}">
                <a16:creationId xmlns:a16="http://schemas.microsoft.com/office/drawing/2014/main" id="{64A0CC06-E6B4-4502-B274-65392FCFA70E}"/>
              </a:ext>
            </a:extLst>
          </p:cNvPr>
          <p:cNvSpPr txBox="1">
            <a:spLocks/>
          </p:cNvSpPr>
          <p:nvPr/>
        </p:nvSpPr>
        <p:spPr>
          <a:xfrm>
            <a:off x="285750" y="1439069"/>
            <a:ext cx="8639176" cy="1192575"/>
          </a:xfrm>
          <a:prstGeom prst="rect">
            <a:avLst/>
          </a:prstGeom>
        </p:spPr>
        <p:txBody>
          <a:bodyPr>
            <a:normAutofit/>
          </a:bodyPr>
          <a:lstStyle>
            <a:lvl1pPr marL="171450" indent="-171450" algn="l" defTabSz="685800" rtl="0" eaLnBrk="1" latinLnBrk="1"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ko-KR" sz="1800"/>
              <a:t>BERT tokenization </a:t>
            </a:r>
            <a:r>
              <a:rPr lang="ko-KR" altLang="en-US" sz="1800"/>
              <a:t>예시</a:t>
            </a:r>
            <a:endParaRPr lang="en-US" altLang="ko-KR" sz="1800"/>
          </a:p>
          <a:p>
            <a:pPr lvl="1"/>
            <a:r>
              <a:rPr lang="en-US" altLang="ko-KR" sz="1400"/>
              <a:t>BPE</a:t>
            </a:r>
            <a:r>
              <a:rPr lang="ko-KR" altLang="en-US" sz="1400"/>
              <a:t>로 </a:t>
            </a:r>
            <a:r>
              <a:rPr lang="en-US" altLang="ko-KR" sz="1400"/>
              <a:t>subword</a:t>
            </a:r>
            <a:r>
              <a:rPr lang="ko-KR" altLang="en-US" sz="1400"/>
              <a:t>로 분리했음에도 불구하고 </a:t>
            </a:r>
            <a:r>
              <a:rPr lang="en-US" altLang="ko-KR" sz="1400"/>
              <a:t>vocab</a:t>
            </a:r>
            <a:r>
              <a:rPr lang="ko-KR" altLang="en-US" sz="1400"/>
              <a:t>에 존재하지 않는 단어는 </a:t>
            </a:r>
            <a:r>
              <a:rPr lang="en-US" altLang="ko-KR" sz="1400"/>
              <a:t>[UNK] </a:t>
            </a:r>
            <a:r>
              <a:rPr lang="ko-KR" altLang="en-US" sz="1400"/>
              <a:t>토큰으로 변환</a:t>
            </a:r>
            <a:endParaRPr lang="en-US" altLang="ko-KR" sz="1400"/>
          </a:p>
        </p:txBody>
      </p:sp>
      <p:sp>
        <p:nvSpPr>
          <p:cNvPr id="11" name="내용 개체 틀 10">
            <a:extLst>
              <a:ext uri="{FF2B5EF4-FFF2-40B4-BE49-F238E27FC236}">
                <a16:creationId xmlns:a16="http://schemas.microsoft.com/office/drawing/2014/main" id="{C8E13735-5C2A-4926-A0C1-C1BA08F826DF}"/>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379492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BERT</a:t>
            </a:r>
            <a:endParaRPr lang="ko-KR" altLang="en-US"/>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Methods – Masking </a:t>
            </a:r>
            <a:r>
              <a:rPr lang="ko-KR" altLang="en-US"/>
              <a:t>기법</a:t>
            </a:r>
          </a:p>
        </p:txBody>
      </p:sp>
      <p:sp>
        <p:nvSpPr>
          <p:cNvPr id="5" name="내용 개체 틀 2">
            <a:extLst>
              <a:ext uri="{FF2B5EF4-FFF2-40B4-BE49-F238E27FC236}">
                <a16:creationId xmlns:a16="http://schemas.microsoft.com/office/drawing/2014/main" id="{CFE87CD5-1413-47D4-943E-DA1EBD1C5A63}"/>
              </a:ext>
            </a:extLst>
          </p:cNvPr>
          <p:cNvSpPr txBox="1">
            <a:spLocks/>
          </p:cNvSpPr>
          <p:nvPr/>
        </p:nvSpPr>
        <p:spPr>
          <a:xfrm>
            <a:off x="628650" y="1400969"/>
            <a:ext cx="8314014" cy="1052283"/>
          </a:xfrm>
          <a:prstGeom prst="rect">
            <a:avLst/>
          </a:prstGeom>
        </p:spPr>
        <p:txBody>
          <a:bodyPr>
            <a:normAutofit/>
          </a:bodyPr>
          <a:lstStyle>
            <a:lvl1pPr marL="171450" indent="-171450" algn="l" defTabSz="685800" rtl="0" eaLnBrk="1" latinLnBrk="1"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ko-KR" altLang="en-US" sz="1800"/>
              <a:t>데이터의 </a:t>
            </a:r>
            <a:r>
              <a:rPr lang="en-US" altLang="ko-KR" sz="1800"/>
              <a:t>tokenizing</a:t>
            </a:r>
          </a:p>
          <a:p>
            <a:pPr lvl="1"/>
            <a:r>
              <a:rPr lang="en-US" altLang="ko-KR" sz="1400"/>
              <a:t>Masked language model (MLM): input token</a:t>
            </a:r>
            <a:r>
              <a:rPr lang="ko-KR" altLang="en-US" sz="1400"/>
              <a:t>을 일정 확률로 </a:t>
            </a:r>
            <a:r>
              <a:rPr lang="en-US" altLang="ko-KR" sz="1400"/>
              <a:t>masking</a:t>
            </a:r>
          </a:p>
        </p:txBody>
      </p:sp>
      <p:grpSp>
        <p:nvGrpSpPr>
          <p:cNvPr id="6" name="그룹 5">
            <a:extLst>
              <a:ext uri="{FF2B5EF4-FFF2-40B4-BE49-F238E27FC236}">
                <a16:creationId xmlns:a16="http://schemas.microsoft.com/office/drawing/2014/main" id="{35EAA430-F6FF-4D28-B595-3E08E326CE61}"/>
              </a:ext>
            </a:extLst>
          </p:cNvPr>
          <p:cNvGrpSpPr/>
          <p:nvPr/>
        </p:nvGrpSpPr>
        <p:grpSpPr>
          <a:xfrm>
            <a:off x="3020811" y="2103884"/>
            <a:ext cx="3365364" cy="1080293"/>
            <a:chOff x="2366277" y="2063389"/>
            <a:chExt cx="3365364" cy="1080293"/>
          </a:xfrm>
        </p:grpSpPr>
        <p:pic>
          <p:nvPicPr>
            <p:cNvPr id="7" name="그림 6">
              <a:extLst>
                <a:ext uri="{FF2B5EF4-FFF2-40B4-BE49-F238E27FC236}">
                  <a16:creationId xmlns:a16="http://schemas.microsoft.com/office/drawing/2014/main" id="{CD06D555-DA6E-4E59-B792-FF4A9D2BD211}"/>
                </a:ext>
              </a:extLst>
            </p:cNvPr>
            <p:cNvPicPr>
              <a:picLocks noChangeAspect="1"/>
            </p:cNvPicPr>
            <p:nvPr/>
          </p:nvPicPr>
          <p:blipFill>
            <a:blip r:embed="rId2"/>
            <a:stretch>
              <a:fillRect/>
            </a:stretch>
          </p:blipFill>
          <p:spPr>
            <a:xfrm>
              <a:off x="2366277" y="2312858"/>
              <a:ext cx="3102379" cy="433383"/>
            </a:xfrm>
            <a:prstGeom prst="rect">
              <a:avLst/>
            </a:prstGeom>
          </p:spPr>
        </p:pic>
        <p:sp>
          <p:nvSpPr>
            <p:cNvPr id="8" name="TextBox 7">
              <a:extLst>
                <a:ext uri="{FF2B5EF4-FFF2-40B4-BE49-F238E27FC236}">
                  <a16:creationId xmlns:a16="http://schemas.microsoft.com/office/drawing/2014/main" id="{07CCC1BB-2ABF-4725-A439-AF7B61B66F87}"/>
                </a:ext>
              </a:extLst>
            </p:cNvPr>
            <p:cNvSpPr txBox="1"/>
            <p:nvPr/>
          </p:nvSpPr>
          <p:spPr>
            <a:xfrm>
              <a:off x="3070119" y="2063389"/>
              <a:ext cx="1694695" cy="276999"/>
            </a:xfrm>
            <a:prstGeom prst="rect">
              <a:avLst/>
            </a:prstGeom>
            <a:noFill/>
          </p:spPr>
          <p:txBody>
            <a:bodyPr wrap="none" rtlCol="0">
              <a:spAutoFit/>
            </a:bodyPr>
            <a:lstStyle/>
            <a:p>
              <a:r>
                <a:rPr lang="en-US" altLang="ko-KR" sz="1200"/>
                <a:t>Original token sequence</a:t>
              </a:r>
              <a:endParaRPr lang="ko-KR" altLang="en-US" sz="1200"/>
            </a:p>
          </p:txBody>
        </p:sp>
        <p:sp>
          <p:nvSpPr>
            <p:cNvPr id="9" name="TextBox 8">
              <a:extLst>
                <a:ext uri="{FF2B5EF4-FFF2-40B4-BE49-F238E27FC236}">
                  <a16:creationId xmlns:a16="http://schemas.microsoft.com/office/drawing/2014/main" id="{3011AFEA-A816-4C71-A69A-538A3B9DEF8F}"/>
                </a:ext>
              </a:extLst>
            </p:cNvPr>
            <p:cNvSpPr txBox="1"/>
            <p:nvPr/>
          </p:nvSpPr>
          <p:spPr>
            <a:xfrm>
              <a:off x="3568332" y="2882072"/>
              <a:ext cx="2163309" cy="261610"/>
            </a:xfrm>
            <a:prstGeom prst="rect">
              <a:avLst/>
            </a:prstGeom>
            <a:noFill/>
            <a:ln>
              <a:solidFill>
                <a:schemeClr val="tx1"/>
              </a:solidFill>
            </a:ln>
          </p:spPr>
          <p:txBody>
            <a:bodyPr wrap="square" rtlCol="0">
              <a:spAutoFit/>
            </a:bodyPr>
            <a:lstStyle/>
            <a:p>
              <a:pPr algn="ctr"/>
              <a:r>
                <a:rPr lang="en-US" altLang="ko-KR" sz="1100"/>
                <a:t>Randomly chosen token (15%)</a:t>
              </a:r>
              <a:endParaRPr lang="ko-KR" altLang="en-US" sz="1100"/>
            </a:p>
          </p:txBody>
        </p:sp>
        <p:cxnSp>
          <p:nvCxnSpPr>
            <p:cNvPr id="10" name="직선 화살표 연결선 9">
              <a:extLst>
                <a:ext uri="{FF2B5EF4-FFF2-40B4-BE49-F238E27FC236}">
                  <a16:creationId xmlns:a16="http://schemas.microsoft.com/office/drawing/2014/main" id="{52633B81-D307-48F8-8EB0-C21E9097713C}"/>
                </a:ext>
              </a:extLst>
            </p:cNvPr>
            <p:cNvCxnSpPr>
              <a:cxnSpLocks/>
              <a:stCxn id="9" idx="0"/>
            </p:cNvCxnSpPr>
            <p:nvPr/>
          </p:nvCxnSpPr>
          <p:spPr>
            <a:xfrm flipV="1">
              <a:off x="4649987" y="2704757"/>
              <a:ext cx="0" cy="1773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그룹 10">
            <a:extLst>
              <a:ext uri="{FF2B5EF4-FFF2-40B4-BE49-F238E27FC236}">
                <a16:creationId xmlns:a16="http://schemas.microsoft.com/office/drawing/2014/main" id="{8B51B1D0-17B2-4078-BAFD-B94B1625F3A8}"/>
              </a:ext>
            </a:extLst>
          </p:cNvPr>
          <p:cNvGrpSpPr/>
          <p:nvPr/>
        </p:nvGrpSpPr>
        <p:grpSpPr>
          <a:xfrm>
            <a:off x="266956" y="3762317"/>
            <a:ext cx="8610088" cy="659462"/>
            <a:chOff x="248826" y="3619686"/>
            <a:chExt cx="8610088" cy="659462"/>
          </a:xfrm>
        </p:grpSpPr>
        <p:grpSp>
          <p:nvGrpSpPr>
            <p:cNvPr id="12" name="그룹 11">
              <a:extLst>
                <a:ext uri="{FF2B5EF4-FFF2-40B4-BE49-F238E27FC236}">
                  <a16:creationId xmlns:a16="http://schemas.microsoft.com/office/drawing/2014/main" id="{09E0B1F3-B825-4F40-9CB0-EFD7847298C7}"/>
                </a:ext>
              </a:extLst>
            </p:cNvPr>
            <p:cNvGrpSpPr/>
            <p:nvPr/>
          </p:nvGrpSpPr>
          <p:grpSpPr>
            <a:xfrm>
              <a:off x="248826" y="3619686"/>
              <a:ext cx="2553097" cy="659462"/>
              <a:chOff x="72657" y="3267349"/>
              <a:chExt cx="2553097" cy="659462"/>
            </a:xfrm>
          </p:grpSpPr>
          <p:sp>
            <p:nvSpPr>
              <p:cNvPr id="22" name="TextBox 21">
                <a:extLst>
                  <a:ext uri="{FF2B5EF4-FFF2-40B4-BE49-F238E27FC236}">
                    <a16:creationId xmlns:a16="http://schemas.microsoft.com/office/drawing/2014/main" id="{E13B313C-03B2-45EF-8987-D5A4A42BB8A6}"/>
                  </a:ext>
                </a:extLst>
              </p:cNvPr>
              <p:cNvSpPr txBox="1"/>
              <p:nvPr/>
            </p:nvSpPr>
            <p:spPr>
              <a:xfrm>
                <a:off x="994781" y="3267349"/>
                <a:ext cx="708848" cy="276999"/>
              </a:xfrm>
              <a:prstGeom prst="rect">
                <a:avLst/>
              </a:prstGeom>
              <a:noFill/>
            </p:spPr>
            <p:txBody>
              <a:bodyPr wrap="none" rtlCol="0">
                <a:spAutoFit/>
              </a:bodyPr>
              <a:lstStyle/>
              <a:p>
                <a:r>
                  <a:rPr lang="en-US" altLang="ko-KR" sz="1200"/>
                  <a:t>Masking</a:t>
                </a:r>
                <a:endParaRPr lang="ko-KR" altLang="en-US" sz="1200"/>
              </a:p>
            </p:txBody>
          </p:sp>
          <p:grpSp>
            <p:nvGrpSpPr>
              <p:cNvPr id="23" name="그룹 22">
                <a:extLst>
                  <a:ext uri="{FF2B5EF4-FFF2-40B4-BE49-F238E27FC236}">
                    <a16:creationId xmlns:a16="http://schemas.microsoft.com/office/drawing/2014/main" id="{DA486405-5D23-4DFF-A766-BE22816D8E76}"/>
                  </a:ext>
                </a:extLst>
              </p:cNvPr>
              <p:cNvGrpSpPr/>
              <p:nvPr/>
            </p:nvGrpSpPr>
            <p:grpSpPr>
              <a:xfrm>
                <a:off x="72657" y="3570159"/>
                <a:ext cx="2553097" cy="356652"/>
                <a:chOff x="842277" y="3615878"/>
                <a:chExt cx="3102379" cy="433383"/>
              </a:xfrm>
            </p:grpSpPr>
            <p:pic>
              <p:nvPicPr>
                <p:cNvPr id="24" name="그림 23">
                  <a:extLst>
                    <a:ext uri="{FF2B5EF4-FFF2-40B4-BE49-F238E27FC236}">
                      <a16:creationId xmlns:a16="http://schemas.microsoft.com/office/drawing/2014/main" id="{B1B40919-297D-47FD-952E-CA9A99A5DFB9}"/>
                    </a:ext>
                  </a:extLst>
                </p:cNvPr>
                <p:cNvPicPr>
                  <a:picLocks noChangeAspect="1"/>
                </p:cNvPicPr>
                <p:nvPr/>
              </p:nvPicPr>
              <p:blipFill>
                <a:blip r:embed="rId2"/>
                <a:stretch>
                  <a:fillRect/>
                </a:stretch>
              </p:blipFill>
              <p:spPr>
                <a:xfrm>
                  <a:off x="842277" y="3615878"/>
                  <a:ext cx="3102379" cy="433383"/>
                </a:xfrm>
                <a:prstGeom prst="rect">
                  <a:avLst/>
                </a:prstGeom>
              </p:spPr>
            </p:pic>
            <p:sp>
              <p:nvSpPr>
                <p:cNvPr id="25" name="직사각형 24">
                  <a:extLst>
                    <a:ext uri="{FF2B5EF4-FFF2-40B4-BE49-F238E27FC236}">
                      <a16:creationId xmlns:a16="http://schemas.microsoft.com/office/drawing/2014/main" id="{90F187F0-19A4-49EB-B8A2-4000264EA8F0}"/>
                    </a:ext>
                  </a:extLst>
                </p:cNvPr>
                <p:cNvSpPr/>
                <p:nvPr/>
              </p:nvSpPr>
              <p:spPr>
                <a:xfrm>
                  <a:off x="2964497" y="3795934"/>
                  <a:ext cx="319087" cy="157163"/>
                </a:xfrm>
                <a:prstGeom prst="rect">
                  <a:avLst/>
                </a:prstGeom>
                <a:solidFill>
                  <a:srgbClr val="F4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98F8B1D9-6E38-4D95-BC50-6865BF1D0464}"/>
                    </a:ext>
                  </a:extLst>
                </p:cNvPr>
                <p:cNvSpPr txBox="1"/>
                <p:nvPr/>
              </p:nvSpPr>
              <p:spPr>
                <a:xfrm>
                  <a:off x="2813890" y="3727162"/>
                  <a:ext cx="602285" cy="261795"/>
                </a:xfrm>
                <a:prstGeom prst="rect">
                  <a:avLst/>
                </a:prstGeom>
                <a:noFill/>
              </p:spPr>
              <p:txBody>
                <a:bodyPr wrap="none" rtlCol="0">
                  <a:spAutoFit/>
                </a:bodyPr>
                <a:lstStyle/>
                <a:p>
                  <a:r>
                    <a:rPr lang="en-US" altLang="ko-KR" sz="800">
                      <a:solidFill>
                        <a:srgbClr val="FF0000"/>
                      </a:solidFill>
                    </a:rPr>
                    <a:t>[MASK]</a:t>
                  </a:r>
                  <a:endParaRPr lang="ko-KR" altLang="en-US" sz="800">
                    <a:solidFill>
                      <a:srgbClr val="FF0000"/>
                    </a:solidFill>
                  </a:endParaRPr>
                </a:p>
              </p:txBody>
            </p:sp>
          </p:grpSp>
        </p:grpSp>
        <p:grpSp>
          <p:nvGrpSpPr>
            <p:cNvPr id="13" name="그룹 12">
              <a:extLst>
                <a:ext uri="{FF2B5EF4-FFF2-40B4-BE49-F238E27FC236}">
                  <a16:creationId xmlns:a16="http://schemas.microsoft.com/office/drawing/2014/main" id="{78EDC358-9BAC-4B34-93EF-E82E736C2260}"/>
                </a:ext>
              </a:extLst>
            </p:cNvPr>
            <p:cNvGrpSpPr/>
            <p:nvPr/>
          </p:nvGrpSpPr>
          <p:grpSpPr>
            <a:xfrm>
              <a:off x="3277322" y="3619686"/>
              <a:ext cx="2553097" cy="659462"/>
              <a:chOff x="3082557" y="3267349"/>
              <a:chExt cx="2553097" cy="659462"/>
            </a:xfrm>
          </p:grpSpPr>
          <p:sp>
            <p:nvSpPr>
              <p:cNvPr id="17" name="TextBox 16">
                <a:extLst>
                  <a:ext uri="{FF2B5EF4-FFF2-40B4-BE49-F238E27FC236}">
                    <a16:creationId xmlns:a16="http://schemas.microsoft.com/office/drawing/2014/main" id="{906F4D30-CE6C-44B9-9BB2-AB00BD267F9A}"/>
                  </a:ext>
                </a:extLst>
              </p:cNvPr>
              <p:cNvSpPr txBox="1"/>
              <p:nvPr/>
            </p:nvSpPr>
            <p:spPr>
              <a:xfrm>
                <a:off x="3650642" y="3267349"/>
                <a:ext cx="1416926" cy="276999"/>
              </a:xfrm>
              <a:prstGeom prst="rect">
                <a:avLst/>
              </a:prstGeom>
              <a:noFill/>
            </p:spPr>
            <p:txBody>
              <a:bodyPr wrap="none" rtlCol="0">
                <a:spAutoFit/>
              </a:bodyPr>
              <a:lstStyle/>
              <a:p>
                <a:r>
                  <a:rPr lang="en-US" altLang="ko-KR" sz="1200"/>
                  <a:t>Randomly replacing</a:t>
                </a:r>
                <a:endParaRPr lang="ko-KR" altLang="en-US" sz="1200"/>
              </a:p>
            </p:txBody>
          </p:sp>
          <p:grpSp>
            <p:nvGrpSpPr>
              <p:cNvPr id="18" name="그룹 17">
                <a:extLst>
                  <a:ext uri="{FF2B5EF4-FFF2-40B4-BE49-F238E27FC236}">
                    <a16:creationId xmlns:a16="http://schemas.microsoft.com/office/drawing/2014/main" id="{C8AAB4CA-A5A5-484F-89BA-0B46A36D7FCF}"/>
                  </a:ext>
                </a:extLst>
              </p:cNvPr>
              <p:cNvGrpSpPr/>
              <p:nvPr/>
            </p:nvGrpSpPr>
            <p:grpSpPr>
              <a:xfrm>
                <a:off x="3082557" y="3570159"/>
                <a:ext cx="2553097" cy="356652"/>
                <a:chOff x="842277" y="3615878"/>
                <a:chExt cx="3102379" cy="433383"/>
              </a:xfrm>
            </p:grpSpPr>
            <p:pic>
              <p:nvPicPr>
                <p:cNvPr id="19" name="그림 18">
                  <a:extLst>
                    <a:ext uri="{FF2B5EF4-FFF2-40B4-BE49-F238E27FC236}">
                      <a16:creationId xmlns:a16="http://schemas.microsoft.com/office/drawing/2014/main" id="{A80E716A-40F5-4671-87D7-FCD82F6ED3E9}"/>
                    </a:ext>
                  </a:extLst>
                </p:cNvPr>
                <p:cNvPicPr>
                  <a:picLocks noChangeAspect="1"/>
                </p:cNvPicPr>
                <p:nvPr/>
              </p:nvPicPr>
              <p:blipFill>
                <a:blip r:embed="rId2"/>
                <a:stretch>
                  <a:fillRect/>
                </a:stretch>
              </p:blipFill>
              <p:spPr>
                <a:xfrm>
                  <a:off x="842277" y="3615878"/>
                  <a:ext cx="3102379" cy="433383"/>
                </a:xfrm>
                <a:prstGeom prst="rect">
                  <a:avLst/>
                </a:prstGeom>
              </p:spPr>
            </p:pic>
            <p:sp>
              <p:nvSpPr>
                <p:cNvPr id="20" name="직사각형 19">
                  <a:extLst>
                    <a:ext uri="{FF2B5EF4-FFF2-40B4-BE49-F238E27FC236}">
                      <a16:creationId xmlns:a16="http://schemas.microsoft.com/office/drawing/2014/main" id="{0728D2F6-DA13-4E09-B2D5-6B235B97AAC0}"/>
                    </a:ext>
                  </a:extLst>
                </p:cNvPr>
                <p:cNvSpPr/>
                <p:nvPr/>
              </p:nvSpPr>
              <p:spPr>
                <a:xfrm>
                  <a:off x="2964497" y="3795934"/>
                  <a:ext cx="319087" cy="157163"/>
                </a:xfrm>
                <a:prstGeom prst="rect">
                  <a:avLst/>
                </a:prstGeom>
                <a:solidFill>
                  <a:srgbClr val="F4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id="{23A48EDE-9FBC-4F6A-8A8B-44BCD6C56450}"/>
                    </a:ext>
                  </a:extLst>
                </p:cNvPr>
                <p:cNvSpPr txBox="1"/>
                <p:nvPr/>
              </p:nvSpPr>
              <p:spPr>
                <a:xfrm>
                  <a:off x="2869446" y="3727162"/>
                  <a:ext cx="479568" cy="261795"/>
                </a:xfrm>
                <a:prstGeom prst="rect">
                  <a:avLst/>
                </a:prstGeom>
                <a:noFill/>
              </p:spPr>
              <p:txBody>
                <a:bodyPr wrap="none" rtlCol="0">
                  <a:spAutoFit/>
                </a:bodyPr>
                <a:lstStyle/>
                <a:p>
                  <a:r>
                    <a:rPr lang="en-US" altLang="ko-KR" sz="800">
                      <a:solidFill>
                        <a:srgbClr val="FF0000"/>
                      </a:solidFill>
                    </a:rPr>
                    <a:t>hairy</a:t>
                  </a:r>
                  <a:endParaRPr lang="ko-KR" altLang="en-US" sz="800">
                    <a:solidFill>
                      <a:srgbClr val="FF0000"/>
                    </a:solidFill>
                  </a:endParaRPr>
                </a:p>
              </p:txBody>
            </p:sp>
          </p:grpSp>
        </p:grpSp>
        <p:grpSp>
          <p:nvGrpSpPr>
            <p:cNvPr id="14" name="그룹 13">
              <a:extLst>
                <a:ext uri="{FF2B5EF4-FFF2-40B4-BE49-F238E27FC236}">
                  <a16:creationId xmlns:a16="http://schemas.microsoft.com/office/drawing/2014/main" id="{58429DAB-F579-4613-A85B-D6519121C1EF}"/>
                </a:ext>
              </a:extLst>
            </p:cNvPr>
            <p:cNvGrpSpPr/>
            <p:nvPr/>
          </p:nvGrpSpPr>
          <p:grpSpPr>
            <a:xfrm>
              <a:off x="6305817" y="3619686"/>
              <a:ext cx="2553097" cy="659462"/>
              <a:chOff x="6305817" y="3267349"/>
              <a:chExt cx="2553097" cy="659462"/>
            </a:xfrm>
          </p:grpSpPr>
          <p:sp>
            <p:nvSpPr>
              <p:cNvPr id="15" name="TextBox 14">
                <a:extLst>
                  <a:ext uri="{FF2B5EF4-FFF2-40B4-BE49-F238E27FC236}">
                    <a16:creationId xmlns:a16="http://schemas.microsoft.com/office/drawing/2014/main" id="{8884B586-6C95-4767-BD9A-8E8B899AAD99}"/>
                  </a:ext>
                </a:extLst>
              </p:cNvPr>
              <p:cNvSpPr txBox="1"/>
              <p:nvPr/>
            </p:nvSpPr>
            <p:spPr>
              <a:xfrm>
                <a:off x="7120540" y="3267349"/>
                <a:ext cx="923651" cy="276999"/>
              </a:xfrm>
              <a:prstGeom prst="rect">
                <a:avLst/>
              </a:prstGeom>
              <a:noFill/>
            </p:spPr>
            <p:txBody>
              <a:bodyPr wrap="none" rtlCol="0">
                <a:spAutoFit/>
              </a:bodyPr>
              <a:lstStyle/>
              <a:p>
                <a:r>
                  <a:rPr lang="en-US" altLang="ko-KR" sz="1200"/>
                  <a:t>Unchanging</a:t>
                </a:r>
                <a:endParaRPr lang="ko-KR" altLang="en-US" sz="1200"/>
              </a:p>
            </p:txBody>
          </p:sp>
          <p:pic>
            <p:nvPicPr>
              <p:cNvPr id="16" name="그림 15">
                <a:extLst>
                  <a:ext uri="{FF2B5EF4-FFF2-40B4-BE49-F238E27FC236}">
                    <a16:creationId xmlns:a16="http://schemas.microsoft.com/office/drawing/2014/main" id="{DE8A7BEF-09F9-4D8B-9E73-E49322973B71}"/>
                  </a:ext>
                </a:extLst>
              </p:cNvPr>
              <p:cNvPicPr>
                <a:picLocks noChangeAspect="1"/>
              </p:cNvPicPr>
              <p:nvPr/>
            </p:nvPicPr>
            <p:blipFill>
              <a:blip r:embed="rId2"/>
              <a:stretch>
                <a:fillRect/>
              </a:stretch>
            </p:blipFill>
            <p:spPr>
              <a:xfrm>
                <a:off x="6305817" y="3570159"/>
                <a:ext cx="2553097" cy="356652"/>
              </a:xfrm>
              <a:prstGeom prst="rect">
                <a:avLst/>
              </a:prstGeom>
            </p:spPr>
          </p:pic>
        </p:grpSp>
      </p:grpSp>
      <p:cxnSp>
        <p:nvCxnSpPr>
          <p:cNvPr id="27" name="직선 화살표 연결선 26">
            <a:extLst>
              <a:ext uri="{FF2B5EF4-FFF2-40B4-BE49-F238E27FC236}">
                <a16:creationId xmlns:a16="http://schemas.microsoft.com/office/drawing/2014/main" id="{F1A9D84A-D2D5-474A-B499-ABBD9754EFA5}"/>
              </a:ext>
            </a:extLst>
          </p:cNvPr>
          <p:cNvCxnSpPr>
            <a:cxnSpLocks/>
            <a:endCxn id="22" idx="3"/>
          </p:cNvCxnSpPr>
          <p:nvPr/>
        </p:nvCxnSpPr>
        <p:spPr>
          <a:xfrm flipH="1">
            <a:off x="1897928" y="3364876"/>
            <a:ext cx="2671719" cy="535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6878F24D-76DC-4467-8EBC-8370491FC463}"/>
              </a:ext>
            </a:extLst>
          </p:cNvPr>
          <p:cNvCxnSpPr>
            <a:cxnSpLocks/>
            <a:endCxn id="17" idx="0"/>
          </p:cNvCxnSpPr>
          <p:nvPr/>
        </p:nvCxnSpPr>
        <p:spPr>
          <a:xfrm>
            <a:off x="4572000" y="3364876"/>
            <a:ext cx="0" cy="397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9CE2A603-4D5D-4827-8CFB-D06BF6C31879}"/>
              </a:ext>
            </a:extLst>
          </p:cNvPr>
          <p:cNvCxnSpPr>
            <a:cxnSpLocks/>
            <a:endCxn id="15" idx="1"/>
          </p:cNvCxnSpPr>
          <p:nvPr/>
        </p:nvCxnSpPr>
        <p:spPr>
          <a:xfrm>
            <a:off x="4569652" y="3364876"/>
            <a:ext cx="2569018" cy="535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AF3A9C8-3300-4D29-A30F-8CA880663368}"/>
              </a:ext>
            </a:extLst>
          </p:cNvPr>
          <p:cNvSpPr txBox="1"/>
          <p:nvPr/>
        </p:nvSpPr>
        <p:spPr>
          <a:xfrm>
            <a:off x="2871470" y="3381317"/>
            <a:ext cx="452368" cy="276999"/>
          </a:xfrm>
          <a:prstGeom prst="rect">
            <a:avLst/>
          </a:prstGeom>
          <a:noFill/>
        </p:spPr>
        <p:txBody>
          <a:bodyPr wrap="none" rtlCol="0">
            <a:spAutoFit/>
          </a:bodyPr>
          <a:lstStyle/>
          <a:p>
            <a:r>
              <a:rPr lang="en-US" altLang="ko-KR" sz="1200"/>
              <a:t>80%</a:t>
            </a:r>
            <a:endParaRPr lang="ko-KR" altLang="en-US" sz="1200"/>
          </a:p>
        </p:txBody>
      </p:sp>
      <p:sp>
        <p:nvSpPr>
          <p:cNvPr id="31" name="TextBox 30">
            <a:extLst>
              <a:ext uri="{FF2B5EF4-FFF2-40B4-BE49-F238E27FC236}">
                <a16:creationId xmlns:a16="http://schemas.microsoft.com/office/drawing/2014/main" id="{27C33F8B-77F8-408B-A711-4E9CB5922014}"/>
              </a:ext>
            </a:extLst>
          </p:cNvPr>
          <p:cNvSpPr txBox="1"/>
          <p:nvPr/>
        </p:nvSpPr>
        <p:spPr>
          <a:xfrm>
            <a:off x="4525010" y="3381317"/>
            <a:ext cx="452368" cy="276999"/>
          </a:xfrm>
          <a:prstGeom prst="rect">
            <a:avLst/>
          </a:prstGeom>
          <a:noFill/>
        </p:spPr>
        <p:txBody>
          <a:bodyPr wrap="none" rtlCol="0">
            <a:spAutoFit/>
          </a:bodyPr>
          <a:lstStyle/>
          <a:p>
            <a:r>
              <a:rPr lang="en-US" altLang="ko-KR" sz="1200"/>
              <a:t>10%</a:t>
            </a:r>
            <a:endParaRPr lang="ko-KR" altLang="en-US" sz="1200"/>
          </a:p>
        </p:txBody>
      </p:sp>
      <p:sp>
        <p:nvSpPr>
          <p:cNvPr id="32" name="TextBox 31">
            <a:extLst>
              <a:ext uri="{FF2B5EF4-FFF2-40B4-BE49-F238E27FC236}">
                <a16:creationId xmlns:a16="http://schemas.microsoft.com/office/drawing/2014/main" id="{30541A52-4B67-4A3A-A21B-F605B610D934}"/>
              </a:ext>
            </a:extLst>
          </p:cNvPr>
          <p:cNvSpPr txBox="1"/>
          <p:nvPr/>
        </p:nvSpPr>
        <p:spPr>
          <a:xfrm>
            <a:off x="5858510" y="3381317"/>
            <a:ext cx="452368" cy="276999"/>
          </a:xfrm>
          <a:prstGeom prst="rect">
            <a:avLst/>
          </a:prstGeom>
          <a:noFill/>
        </p:spPr>
        <p:txBody>
          <a:bodyPr wrap="none" rtlCol="0">
            <a:spAutoFit/>
          </a:bodyPr>
          <a:lstStyle/>
          <a:p>
            <a:r>
              <a:rPr lang="en-US" altLang="ko-KR" sz="1200"/>
              <a:t>10%</a:t>
            </a:r>
            <a:endParaRPr lang="ko-KR" altLang="en-US" sz="1200"/>
          </a:p>
        </p:txBody>
      </p:sp>
      <p:grpSp>
        <p:nvGrpSpPr>
          <p:cNvPr id="33" name="그룹 32">
            <a:extLst>
              <a:ext uri="{FF2B5EF4-FFF2-40B4-BE49-F238E27FC236}">
                <a16:creationId xmlns:a16="http://schemas.microsoft.com/office/drawing/2014/main" id="{423D45F6-870A-4164-8ABF-3C5B0043FA91}"/>
              </a:ext>
            </a:extLst>
          </p:cNvPr>
          <p:cNvGrpSpPr/>
          <p:nvPr/>
        </p:nvGrpSpPr>
        <p:grpSpPr>
          <a:xfrm>
            <a:off x="668540" y="5280244"/>
            <a:ext cx="7905429" cy="964857"/>
            <a:chOff x="494426" y="4004261"/>
            <a:chExt cx="7905429" cy="964857"/>
          </a:xfrm>
        </p:grpSpPr>
        <p:sp>
          <p:nvSpPr>
            <p:cNvPr id="34" name="TextBox 33">
              <a:extLst>
                <a:ext uri="{FF2B5EF4-FFF2-40B4-BE49-F238E27FC236}">
                  <a16:creationId xmlns:a16="http://schemas.microsoft.com/office/drawing/2014/main" id="{F09F8C19-6B62-4326-A9FC-B10A13E5257E}"/>
                </a:ext>
              </a:extLst>
            </p:cNvPr>
            <p:cNvSpPr txBox="1"/>
            <p:nvPr/>
          </p:nvSpPr>
          <p:spPr>
            <a:xfrm>
              <a:off x="2807109" y="4004261"/>
              <a:ext cx="3280064" cy="307777"/>
            </a:xfrm>
            <a:prstGeom prst="rect">
              <a:avLst/>
            </a:prstGeom>
            <a:noFill/>
          </p:spPr>
          <p:txBody>
            <a:bodyPr wrap="none" rtlCol="0">
              <a:spAutoFit/>
            </a:bodyPr>
            <a:lstStyle/>
            <a:p>
              <a:pPr algn="ctr"/>
              <a:r>
                <a:rPr lang="en-US" altLang="ko-KR" sz="1400"/>
                <a:t>Example of two sentences token sequence</a:t>
              </a:r>
              <a:endParaRPr lang="ko-KR" altLang="en-US" sz="1400"/>
            </a:p>
          </p:txBody>
        </p:sp>
        <p:pic>
          <p:nvPicPr>
            <p:cNvPr id="35" name="그림 34">
              <a:extLst>
                <a:ext uri="{FF2B5EF4-FFF2-40B4-BE49-F238E27FC236}">
                  <a16:creationId xmlns:a16="http://schemas.microsoft.com/office/drawing/2014/main" id="{73183044-A302-41C9-BD9E-495582D2E385}"/>
                </a:ext>
              </a:extLst>
            </p:cNvPr>
            <p:cNvPicPr>
              <a:picLocks noChangeAspect="1"/>
            </p:cNvPicPr>
            <p:nvPr/>
          </p:nvPicPr>
          <p:blipFill>
            <a:blip r:embed="rId3"/>
            <a:stretch>
              <a:fillRect/>
            </a:stretch>
          </p:blipFill>
          <p:spPr>
            <a:xfrm>
              <a:off x="494426" y="4406481"/>
              <a:ext cx="7905429" cy="562637"/>
            </a:xfrm>
            <a:prstGeom prst="rect">
              <a:avLst/>
            </a:prstGeom>
          </p:spPr>
        </p:pic>
      </p:grpSp>
      <p:sp>
        <p:nvSpPr>
          <p:cNvPr id="36" name="직사각형 35">
            <a:extLst>
              <a:ext uri="{FF2B5EF4-FFF2-40B4-BE49-F238E27FC236}">
                <a16:creationId xmlns:a16="http://schemas.microsoft.com/office/drawing/2014/main" id="{11FA02EC-7B4A-4C70-B6EA-CF4023451039}"/>
              </a:ext>
            </a:extLst>
          </p:cNvPr>
          <p:cNvSpPr/>
          <p:nvPr/>
        </p:nvSpPr>
        <p:spPr>
          <a:xfrm>
            <a:off x="3533774" y="5922484"/>
            <a:ext cx="479425" cy="194908"/>
          </a:xfrm>
          <a:prstGeom prst="rect">
            <a:avLst/>
          </a:prstGeom>
          <a:solidFill>
            <a:srgbClr val="F4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6B3A7F80-DE02-41C3-A1CF-240D108C0BDB}"/>
              </a:ext>
            </a:extLst>
          </p:cNvPr>
          <p:cNvSpPr txBox="1"/>
          <p:nvPr/>
        </p:nvSpPr>
        <p:spPr>
          <a:xfrm>
            <a:off x="3369041" y="5854500"/>
            <a:ext cx="726481" cy="307777"/>
          </a:xfrm>
          <a:prstGeom prst="rect">
            <a:avLst/>
          </a:prstGeom>
          <a:noFill/>
        </p:spPr>
        <p:txBody>
          <a:bodyPr wrap="none" rtlCol="0">
            <a:spAutoFit/>
          </a:bodyPr>
          <a:lstStyle/>
          <a:p>
            <a:r>
              <a:rPr lang="en-US" altLang="ko-KR" sz="1400">
                <a:solidFill>
                  <a:srgbClr val="FF0000"/>
                </a:solidFill>
              </a:rPr>
              <a:t>[MASK]</a:t>
            </a:r>
            <a:endParaRPr lang="ko-KR" altLang="en-US" sz="1400">
              <a:solidFill>
                <a:srgbClr val="FF0000"/>
              </a:solidFill>
            </a:endParaRPr>
          </a:p>
        </p:txBody>
      </p:sp>
      <p:sp>
        <p:nvSpPr>
          <p:cNvPr id="38" name="화살표: 아래쪽 37">
            <a:extLst>
              <a:ext uri="{FF2B5EF4-FFF2-40B4-BE49-F238E27FC236}">
                <a16:creationId xmlns:a16="http://schemas.microsoft.com/office/drawing/2014/main" id="{9F3FD150-6719-4B49-9D8E-DBF7B0A6867A}"/>
              </a:ext>
            </a:extLst>
          </p:cNvPr>
          <p:cNvSpPr/>
          <p:nvPr/>
        </p:nvSpPr>
        <p:spPr>
          <a:xfrm>
            <a:off x="3945239" y="4717138"/>
            <a:ext cx="1159541" cy="3864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내용 개체 틀 42">
            <a:extLst>
              <a:ext uri="{FF2B5EF4-FFF2-40B4-BE49-F238E27FC236}">
                <a16:creationId xmlns:a16="http://schemas.microsoft.com/office/drawing/2014/main" id="{309E1084-F6B3-42FB-8395-A960BDA01AE3}"/>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2299419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BERT</a:t>
            </a:r>
            <a:endParaRPr lang="ko-KR" altLang="en-US"/>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Methods – Masking </a:t>
            </a:r>
            <a:r>
              <a:rPr lang="ko-KR" altLang="en-US"/>
              <a:t>기법</a:t>
            </a:r>
          </a:p>
        </p:txBody>
      </p:sp>
      <p:pic>
        <p:nvPicPr>
          <p:cNvPr id="39" name="그림 38">
            <a:extLst>
              <a:ext uri="{FF2B5EF4-FFF2-40B4-BE49-F238E27FC236}">
                <a16:creationId xmlns:a16="http://schemas.microsoft.com/office/drawing/2014/main" id="{4777CB9D-8F80-4180-94A8-AF403CCF0AC8}"/>
              </a:ext>
            </a:extLst>
          </p:cNvPr>
          <p:cNvPicPr>
            <a:picLocks noChangeAspect="1"/>
          </p:cNvPicPr>
          <p:nvPr/>
        </p:nvPicPr>
        <p:blipFill rotWithShape="1">
          <a:blip r:embed="rId2"/>
          <a:srcRect b="27084"/>
          <a:stretch/>
        </p:blipFill>
        <p:spPr>
          <a:xfrm>
            <a:off x="2617296" y="1652453"/>
            <a:ext cx="4336722" cy="2835658"/>
          </a:xfrm>
          <a:prstGeom prst="rect">
            <a:avLst/>
          </a:prstGeom>
        </p:spPr>
      </p:pic>
      <p:sp>
        <p:nvSpPr>
          <p:cNvPr id="40" name="직사각형 39">
            <a:extLst>
              <a:ext uri="{FF2B5EF4-FFF2-40B4-BE49-F238E27FC236}">
                <a16:creationId xmlns:a16="http://schemas.microsoft.com/office/drawing/2014/main" id="{0BC2A4B4-F333-4774-8D0B-F1F792A15DE4}"/>
              </a:ext>
            </a:extLst>
          </p:cNvPr>
          <p:cNvSpPr/>
          <p:nvPr/>
        </p:nvSpPr>
        <p:spPr>
          <a:xfrm>
            <a:off x="137160" y="4986607"/>
            <a:ext cx="8854440" cy="1871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2" name="그룹 41">
            <a:extLst>
              <a:ext uri="{FF2B5EF4-FFF2-40B4-BE49-F238E27FC236}">
                <a16:creationId xmlns:a16="http://schemas.microsoft.com/office/drawing/2014/main" id="{2B594A61-82A0-4AC2-B038-B2F7E3AF46F1}"/>
              </a:ext>
            </a:extLst>
          </p:cNvPr>
          <p:cNvGrpSpPr/>
          <p:nvPr/>
        </p:nvGrpSpPr>
        <p:grpSpPr>
          <a:xfrm>
            <a:off x="578840" y="4567559"/>
            <a:ext cx="7407480" cy="2219594"/>
            <a:chOff x="0" y="1748642"/>
            <a:chExt cx="9144000" cy="2739928"/>
          </a:xfrm>
        </p:grpSpPr>
        <p:pic>
          <p:nvPicPr>
            <p:cNvPr id="43" name="그림 42">
              <a:extLst>
                <a:ext uri="{FF2B5EF4-FFF2-40B4-BE49-F238E27FC236}">
                  <a16:creationId xmlns:a16="http://schemas.microsoft.com/office/drawing/2014/main" id="{92FF0134-BE85-434A-897D-F906BC8F17B6}"/>
                </a:ext>
              </a:extLst>
            </p:cNvPr>
            <p:cNvPicPr>
              <a:picLocks noChangeAspect="1"/>
            </p:cNvPicPr>
            <p:nvPr/>
          </p:nvPicPr>
          <p:blipFill>
            <a:blip r:embed="rId3"/>
            <a:stretch>
              <a:fillRect/>
            </a:stretch>
          </p:blipFill>
          <p:spPr>
            <a:xfrm>
              <a:off x="0" y="1748642"/>
              <a:ext cx="9144000" cy="2739928"/>
            </a:xfrm>
            <a:prstGeom prst="rect">
              <a:avLst/>
            </a:prstGeom>
          </p:spPr>
        </p:pic>
        <p:sp>
          <p:nvSpPr>
            <p:cNvPr id="44" name="직사각형 43">
              <a:extLst>
                <a:ext uri="{FF2B5EF4-FFF2-40B4-BE49-F238E27FC236}">
                  <a16:creationId xmlns:a16="http://schemas.microsoft.com/office/drawing/2014/main" id="{B040678F-46D8-4617-A190-EB2190A7DE9D}"/>
                </a:ext>
              </a:extLst>
            </p:cNvPr>
            <p:cNvSpPr/>
            <p:nvPr/>
          </p:nvSpPr>
          <p:spPr>
            <a:xfrm>
              <a:off x="4221671" y="1921546"/>
              <a:ext cx="479425" cy="194908"/>
            </a:xfrm>
            <a:prstGeom prst="rect">
              <a:avLst/>
            </a:prstGeom>
            <a:solidFill>
              <a:srgbClr val="F4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TextBox 44">
              <a:extLst>
                <a:ext uri="{FF2B5EF4-FFF2-40B4-BE49-F238E27FC236}">
                  <a16:creationId xmlns:a16="http://schemas.microsoft.com/office/drawing/2014/main" id="{3E45CBB4-4C58-4E10-B8E4-E251EDB20679}"/>
                </a:ext>
              </a:extLst>
            </p:cNvPr>
            <p:cNvSpPr txBox="1"/>
            <p:nvPr/>
          </p:nvSpPr>
          <p:spPr>
            <a:xfrm>
              <a:off x="4082338" y="1853562"/>
              <a:ext cx="754316" cy="322939"/>
            </a:xfrm>
            <a:prstGeom prst="rect">
              <a:avLst/>
            </a:prstGeom>
            <a:noFill/>
          </p:spPr>
          <p:txBody>
            <a:bodyPr wrap="none" rtlCol="0">
              <a:spAutoFit/>
            </a:bodyPr>
            <a:lstStyle/>
            <a:p>
              <a:r>
                <a:rPr lang="en-US" altLang="ko-KR" sz="1100">
                  <a:solidFill>
                    <a:srgbClr val="FF0000"/>
                  </a:solidFill>
                </a:rPr>
                <a:t>[MASK]</a:t>
              </a:r>
              <a:endParaRPr lang="ko-KR" altLang="en-US" sz="1100">
                <a:solidFill>
                  <a:srgbClr val="FF0000"/>
                </a:solidFill>
              </a:endParaRPr>
            </a:p>
          </p:txBody>
        </p:sp>
      </p:grpSp>
      <p:sp>
        <p:nvSpPr>
          <p:cNvPr id="46" name="TextBox 45">
            <a:extLst>
              <a:ext uri="{FF2B5EF4-FFF2-40B4-BE49-F238E27FC236}">
                <a16:creationId xmlns:a16="http://schemas.microsoft.com/office/drawing/2014/main" id="{20B2B487-5B87-4CF6-940E-A95D8C830DB4}"/>
              </a:ext>
            </a:extLst>
          </p:cNvPr>
          <p:cNvSpPr txBox="1"/>
          <p:nvPr/>
        </p:nvSpPr>
        <p:spPr>
          <a:xfrm>
            <a:off x="8288392" y="6374869"/>
            <a:ext cx="497252" cy="338554"/>
          </a:xfrm>
          <a:prstGeom prst="rect">
            <a:avLst/>
          </a:prstGeom>
          <a:noFill/>
        </p:spPr>
        <p:txBody>
          <a:bodyPr wrap="none" rtlCol="0">
            <a:spAutoFit/>
          </a:bodyPr>
          <a:lstStyle/>
          <a:p>
            <a:r>
              <a:rPr lang="en-US" altLang="ko-KR" sz="1600"/>
              <a:t>512</a:t>
            </a:r>
            <a:endParaRPr lang="ko-KR" altLang="en-US" sz="1600"/>
          </a:p>
        </p:txBody>
      </p:sp>
      <p:sp>
        <p:nvSpPr>
          <p:cNvPr id="47" name="TextBox 46">
            <a:extLst>
              <a:ext uri="{FF2B5EF4-FFF2-40B4-BE49-F238E27FC236}">
                <a16:creationId xmlns:a16="http://schemas.microsoft.com/office/drawing/2014/main" id="{D4E61695-02C0-4C8D-9ED2-BB6DB92D1CEB}"/>
              </a:ext>
            </a:extLst>
          </p:cNvPr>
          <p:cNvSpPr txBox="1"/>
          <p:nvPr/>
        </p:nvSpPr>
        <p:spPr>
          <a:xfrm>
            <a:off x="7969610" y="6324535"/>
            <a:ext cx="431528" cy="338554"/>
          </a:xfrm>
          <a:prstGeom prst="rect">
            <a:avLst/>
          </a:prstGeom>
          <a:noFill/>
        </p:spPr>
        <p:txBody>
          <a:bodyPr wrap="none" rtlCol="0">
            <a:spAutoFit/>
          </a:bodyPr>
          <a:lstStyle/>
          <a:p>
            <a:r>
              <a:rPr lang="en-US" altLang="ko-KR" sz="1600"/>
              <a:t>. . .</a:t>
            </a:r>
            <a:endParaRPr lang="ko-KR" altLang="en-US" sz="1600"/>
          </a:p>
        </p:txBody>
      </p:sp>
      <p:sp>
        <p:nvSpPr>
          <p:cNvPr id="48" name="TextBox 47">
            <a:extLst>
              <a:ext uri="{FF2B5EF4-FFF2-40B4-BE49-F238E27FC236}">
                <a16:creationId xmlns:a16="http://schemas.microsoft.com/office/drawing/2014/main" id="{AFF6FC9C-5B2F-479C-AD6D-D75B21D5557F}"/>
              </a:ext>
            </a:extLst>
          </p:cNvPr>
          <p:cNvSpPr txBox="1"/>
          <p:nvPr/>
        </p:nvSpPr>
        <p:spPr>
          <a:xfrm>
            <a:off x="3108778" y="1739234"/>
            <a:ext cx="1951176" cy="338554"/>
          </a:xfrm>
          <a:prstGeom prst="rect">
            <a:avLst/>
          </a:prstGeom>
          <a:noFill/>
        </p:spPr>
        <p:txBody>
          <a:bodyPr wrap="none" rtlCol="0">
            <a:spAutoFit/>
          </a:bodyPr>
          <a:lstStyle/>
          <a:p>
            <a:pPr algn="ctr"/>
            <a:r>
              <a:rPr lang="en-US" altLang="ko-KR" sz="1600" b="1"/>
              <a:t> </a:t>
            </a:r>
            <a:r>
              <a:rPr lang="en-US" altLang="ko-KR" sz="1600"/>
              <a:t>=</a:t>
            </a:r>
            <a:r>
              <a:rPr lang="en-US" altLang="ko-KR" sz="1600" b="1"/>
              <a:t>  </a:t>
            </a:r>
            <a:r>
              <a:rPr lang="en-US" altLang="ko-KR" sz="1600" b="1" err="1"/>
              <a:t>IsNext</a:t>
            </a:r>
            <a:r>
              <a:rPr lang="en-US" altLang="ko-KR" sz="1600"/>
              <a:t> or </a:t>
            </a:r>
            <a:r>
              <a:rPr lang="en-US" altLang="ko-KR" sz="1600" b="1" err="1"/>
              <a:t>NotNext</a:t>
            </a:r>
            <a:endParaRPr lang="ko-KR" altLang="en-US" sz="1600" b="1"/>
          </a:p>
        </p:txBody>
      </p:sp>
      <p:pic>
        <p:nvPicPr>
          <p:cNvPr id="49" name="그림 48">
            <a:extLst>
              <a:ext uri="{FF2B5EF4-FFF2-40B4-BE49-F238E27FC236}">
                <a16:creationId xmlns:a16="http://schemas.microsoft.com/office/drawing/2014/main" id="{4989A574-0C7B-418A-B378-CF8AF9F25BAB}"/>
              </a:ext>
            </a:extLst>
          </p:cNvPr>
          <p:cNvPicPr>
            <a:picLocks noChangeAspect="1"/>
          </p:cNvPicPr>
          <p:nvPr/>
        </p:nvPicPr>
        <p:blipFill>
          <a:blip r:embed="rId4"/>
          <a:stretch>
            <a:fillRect/>
          </a:stretch>
        </p:blipFill>
        <p:spPr>
          <a:xfrm>
            <a:off x="3263045" y="2139084"/>
            <a:ext cx="3587335" cy="255314"/>
          </a:xfrm>
          <a:prstGeom prst="rect">
            <a:avLst/>
          </a:prstGeom>
        </p:spPr>
      </p:pic>
      <p:sp>
        <p:nvSpPr>
          <p:cNvPr id="9" name="내용 개체 틀 8">
            <a:extLst>
              <a:ext uri="{FF2B5EF4-FFF2-40B4-BE49-F238E27FC236}">
                <a16:creationId xmlns:a16="http://schemas.microsoft.com/office/drawing/2014/main" id="{24DAB110-F9D0-4F44-9B7E-3329A3EEBF57}"/>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1947334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BERT</a:t>
            </a:r>
            <a:endParaRPr lang="ko-KR" altLang="en-US"/>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Methods</a:t>
            </a:r>
            <a:endParaRPr lang="ko-KR" altLang="en-US"/>
          </a:p>
        </p:txBody>
      </p:sp>
      <p:sp>
        <p:nvSpPr>
          <p:cNvPr id="16" name="내용 개체 틀 2">
            <a:extLst>
              <a:ext uri="{FF2B5EF4-FFF2-40B4-BE49-F238E27FC236}">
                <a16:creationId xmlns:a16="http://schemas.microsoft.com/office/drawing/2014/main" id="{355F5C1D-914E-40F8-B3EC-9182369024B4}"/>
              </a:ext>
            </a:extLst>
          </p:cNvPr>
          <p:cNvSpPr txBox="1">
            <a:spLocks/>
          </p:cNvSpPr>
          <p:nvPr/>
        </p:nvSpPr>
        <p:spPr>
          <a:xfrm>
            <a:off x="387350" y="1442244"/>
            <a:ext cx="8314014" cy="5477392"/>
          </a:xfrm>
          <a:prstGeom prst="rect">
            <a:avLst/>
          </a:prstGeom>
        </p:spPr>
        <p:txBody>
          <a:bodyPr>
            <a:normAutofit/>
          </a:bodyPr>
          <a:lstStyle>
            <a:lvl1pPr marL="171450" indent="-171450" algn="l" defTabSz="685800" rtl="0" eaLnBrk="1" latinLnBrk="1"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ko-KR" sz="1800"/>
              <a:t>Training options</a:t>
            </a:r>
          </a:p>
          <a:p>
            <a:pPr lvl="1"/>
            <a:r>
              <a:rPr lang="en-US" altLang="ko-KR" sz="1400"/>
              <a:t>Train batch size: 256 sequences (256 sequences * 512 tokens = 128,000 tokens/batch)</a:t>
            </a:r>
          </a:p>
          <a:p>
            <a:pPr lvl="1"/>
            <a:r>
              <a:rPr lang="en-US" altLang="ko-KR" sz="1400"/>
              <a:t>Steps: 1M</a:t>
            </a:r>
          </a:p>
          <a:p>
            <a:pPr lvl="1"/>
            <a:r>
              <a:rPr lang="en-US" altLang="ko-KR" sz="1400"/>
              <a:t>Epoch: 40 epochs</a:t>
            </a:r>
          </a:p>
          <a:p>
            <a:pPr lvl="1"/>
            <a:r>
              <a:rPr lang="en-US" altLang="ko-KR" sz="1400"/>
              <a:t>Adam learning rate: 1e-4</a:t>
            </a:r>
          </a:p>
          <a:p>
            <a:pPr lvl="1"/>
            <a:r>
              <a:rPr lang="en-US" altLang="ko-KR" sz="1400"/>
              <a:t>Weight decay: 0.01</a:t>
            </a:r>
          </a:p>
          <a:p>
            <a:pPr lvl="1"/>
            <a:r>
              <a:rPr lang="en-US" altLang="ko-KR" sz="1400"/>
              <a:t>Drop out probability: 0.1</a:t>
            </a:r>
          </a:p>
          <a:p>
            <a:pPr lvl="1"/>
            <a:r>
              <a:rPr lang="en-US" altLang="ko-KR" sz="1400"/>
              <a:t>Activation function: GELU</a:t>
            </a:r>
          </a:p>
          <a:p>
            <a:pPr lvl="1"/>
            <a:endParaRPr lang="en-US" altLang="ko-KR" sz="1400"/>
          </a:p>
          <a:p>
            <a:r>
              <a:rPr lang="en-US" altLang="ko-KR" sz="1800"/>
              <a:t>Environmental setup</a:t>
            </a:r>
          </a:p>
          <a:p>
            <a:pPr lvl="1"/>
            <a:r>
              <a:rPr lang="en-US" altLang="ko-KR" sz="1400"/>
              <a:t>BERT</a:t>
            </a:r>
            <a:r>
              <a:rPr lang="en-US" altLang="ko-KR" sz="1400" baseline="-25000"/>
              <a:t>BASE</a:t>
            </a:r>
            <a:r>
              <a:rPr lang="en-US" altLang="ko-KR" sz="1400"/>
              <a:t>: 4 Cloud TPUs (16 TPU chips total)</a:t>
            </a:r>
          </a:p>
          <a:p>
            <a:pPr lvl="1"/>
            <a:r>
              <a:rPr lang="en-US" altLang="ko-KR" sz="1400"/>
              <a:t>BERT</a:t>
            </a:r>
            <a:r>
              <a:rPr lang="en-US" altLang="ko-KR" sz="1400" baseline="-25000"/>
              <a:t>LARGE</a:t>
            </a:r>
            <a:r>
              <a:rPr lang="en-US" altLang="ko-KR" sz="1400"/>
              <a:t>: 16 Cloud TPUs (64 TPU chips total) ≈ 72 P100 GPU</a:t>
            </a:r>
          </a:p>
          <a:p>
            <a:pPr lvl="1"/>
            <a:r>
              <a:rPr lang="en-US" altLang="ko-KR" sz="1400"/>
              <a:t>Training time: 4 days</a:t>
            </a:r>
          </a:p>
        </p:txBody>
      </p:sp>
      <p:pic>
        <p:nvPicPr>
          <p:cNvPr id="17" name="Picture 2" descr="activation function geluì ëí ì´ë¯¸ì§ ê²ìê²°ê³¼">
            <a:extLst>
              <a:ext uri="{FF2B5EF4-FFF2-40B4-BE49-F238E27FC236}">
                <a16:creationId xmlns:a16="http://schemas.microsoft.com/office/drawing/2014/main" id="{90A5A814-B543-4FE9-986D-4B9FADBA214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90391" y="2142721"/>
            <a:ext cx="2731840" cy="1650791"/>
          </a:xfrm>
          <a:prstGeom prst="rect">
            <a:avLst/>
          </a:prstGeom>
          <a:noFill/>
          <a:extLst>
            <a:ext uri="{909E8E84-426E-40DD-AFC4-6F175D3DCCD1}">
              <a14:hiddenFill xmlns:a14="http://schemas.microsoft.com/office/drawing/2010/main">
                <a:solidFill>
                  <a:srgbClr val="FFFFFF"/>
                </a:solidFill>
              </a14:hiddenFill>
            </a:ext>
          </a:extLst>
        </p:spPr>
      </p:pic>
      <p:sp>
        <p:nvSpPr>
          <p:cNvPr id="9" name="내용 개체 틀 8">
            <a:extLst>
              <a:ext uri="{FF2B5EF4-FFF2-40B4-BE49-F238E27FC236}">
                <a16:creationId xmlns:a16="http://schemas.microsoft.com/office/drawing/2014/main" id="{F45806E5-F891-484D-9520-C8588B100FD6}"/>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18883628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BERT</a:t>
            </a:r>
            <a:endParaRPr lang="ko-KR" altLang="en-US"/>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Methods</a:t>
            </a:r>
            <a:endParaRPr lang="ko-KR" altLang="en-US"/>
          </a:p>
        </p:txBody>
      </p:sp>
      <p:sp>
        <p:nvSpPr>
          <p:cNvPr id="7" name="직사각형 6">
            <a:extLst>
              <a:ext uri="{FF2B5EF4-FFF2-40B4-BE49-F238E27FC236}">
                <a16:creationId xmlns:a16="http://schemas.microsoft.com/office/drawing/2014/main" id="{73AE4C1B-5178-4B1E-B312-7C79EC699831}"/>
              </a:ext>
            </a:extLst>
          </p:cNvPr>
          <p:cNvSpPr/>
          <p:nvPr/>
        </p:nvSpPr>
        <p:spPr>
          <a:xfrm>
            <a:off x="-19909" y="1433816"/>
            <a:ext cx="9947811" cy="546753"/>
          </a:xfrm>
          <a:prstGeom prst="rect">
            <a:avLst/>
          </a:prstGeom>
        </p:spPr>
        <p:txBody>
          <a:bodyPr wrap="square">
            <a:spAutoFit/>
          </a:bodyPr>
          <a:lstStyle/>
          <a:p>
            <a:pPr>
              <a:lnSpc>
                <a:spcPct val="200000"/>
              </a:lnSpc>
            </a:pPr>
            <a:endParaRPr lang="en-US" altLang="ko-KR" sz="1800">
              <a:latin typeface="MS PGothic" panose="020B0600070205080204" pitchFamily="34" charset="-128"/>
              <a:ea typeface="MS PGothic" panose="020B0600070205080204" pitchFamily="34" charset="-128"/>
            </a:endParaRPr>
          </a:p>
        </p:txBody>
      </p:sp>
      <p:sp>
        <p:nvSpPr>
          <p:cNvPr id="8" name="내용 개체 틀 2">
            <a:extLst>
              <a:ext uri="{FF2B5EF4-FFF2-40B4-BE49-F238E27FC236}">
                <a16:creationId xmlns:a16="http://schemas.microsoft.com/office/drawing/2014/main" id="{D6C7102A-BDFA-47FC-827C-C889B3FC8464}"/>
              </a:ext>
            </a:extLst>
          </p:cNvPr>
          <p:cNvSpPr txBox="1">
            <a:spLocks/>
          </p:cNvSpPr>
          <p:nvPr/>
        </p:nvSpPr>
        <p:spPr>
          <a:xfrm>
            <a:off x="134814" y="1346201"/>
            <a:ext cx="9586627" cy="4965700"/>
          </a:xfrm>
          <a:prstGeom prst="rect">
            <a:avLst/>
          </a:prstGeom>
        </p:spPr>
        <p:txBody>
          <a:bodyPr>
            <a:normAutofit/>
          </a:bodyPr>
          <a:lstStyle>
            <a:lvl1pPr marL="259232" indent="-259232" algn="l" defTabSz="1036930" rtl="0" eaLnBrk="1" latinLnBrk="1" hangingPunct="1">
              <a:lnSpc>
                <a:spcPct val="90000"/>
              </a:lnSpc>
              <a:spcBef>
                <a:spcPts val="1134"/>
              </a:spcBef>
              <a:buFont typeface="Arial" panose="020B0604020202020204" pitchFamily="34" charset="0"/>
              <a:buChar char="•"/>
              <a:defRPr sz="3175" kern="1200">
                <a:ln>
                  <a:solidFill>
                    <a:schemeClr val="bg1">
                      <a:alpha val="5000"/>
                    </a:schemeClr>
                  </a:solidFill>
                </a:ln>
                <a:solidFill>
                  <a:schemeClr val="tx1"/>
                </a:solidFill>
                <a:latin typeface="나눔스퀘어" panose="020B0600000101010101" pitchFamily="50" charset="-127"/>
                <a:ea typeface="나눔스퀘어" panose="020B0600000101010101" pitchFamily="50" charset="-127"/>
                <a:cs typeface="+mn-cs"/>
              </a:defRPr>
            </a:lvl1pPr>
            <a:lvl2pPr marL="777697" indent="-259232" algn="l" defTabSz="1036930" rtl="0" eaLnBrk="1" latinLnBrk="1" hangingPunct="1">
              <a:lnSpc>
                <a:spcPct val="90000"/>
              </a:lnSpc>
              <a:spcBef>
                <a:spcPts val="567"/>
              </a:spcBef>
              <a:buFont typeface="Arial" panose="020B0604020202020204" pitchFamily="34" charset="0"/>
              <a:buChar char="•"/>
              <a:defRPr sz="2722" kern="1200">
                <a:ln>
                  <a:solidFill>
                    <a:schemeClr val="bg1">
                      <a:alpha val="5000"/>
                    </a:schemeClr>
                  </a:solidFill>
                </a:ln>
                <a:solidFill>
                  <a:schemeClr val="tx1"/>
                </a:solidFill>
                <a:latin typeface="나눔스퀘어" panose="020B0600000101010101" pitchFamily="50" charset="-127"/>
                <a:ea typeface="나눔스퀘어" panose="020B0600000101010101" pitchFamily="50" charset="-127"/>
                <a:cs typeface="+mn-cs"/>
              </a:defRPr>
            </a:lvl2pPr>
            <a:lvl3pPr marL="1296162" indent="-259232" algn="l" defTabSz="1036930" rtl="0" eaLnBrk="1" latinLnBrk="1" hangingPunct="1">
              <a:lnSpc>
                <a:spcPct val="90000"/>
              </a:lnSpc>
              <a:spcBef>
                <a:spcPts val="567"/>
              </a:spcBef>
              <a:buFont typeface="Arial" panose="020B0604020202020204" pitchFamily="34" charset="0"/>
              <a:buChar char="•"/>
              <a:defRPr sz="2268" kern="1200">
                <a:ln>
                  <a:solidFill>
                    <a:schemeClr val="bg1">
                      <a:alpha val="5000"/>
                    </a:schemeClr>
                  </a:solidFill>
                </a:ln>
                <a:solidFill>
                  <a:schemeClr val="tx1"/>
                </a:solidFill>
                <a:latin typeface="나눔스퀘어" panose="020B0600000101010101" pitchFamily="50" charset="-127"/>
                <a:ea typeface="나눔스퀘어" panose="020B0600000101010101" pitchFamily="50" charset="-127"/>
                <a:cs typeface="+mn-cs"/>
              </a:defRPr>
            </a:lvl3pPr>
            <a:lvl4pPr marL="1814627" indent="-259232" algn="l" defTabSz="1036930" rtl="0" eaLnBrk="1" latinLnBrk="1" hangingPunct="1">
              <a:lnSpc>
                <a:spcPct val="90000"/>
              </a:lnSpc>
              <a:spcBef>
                <a:spcPts val="567"/>
              </a:spcBef>
              <a:buFont typeface="Arial" panose="020B0604020202020204" pitchFamily="34" charset="0"/>
              <a:buChar char="•"/>
              <a:defRPr sz="2041" kern="1200">
                <a:ln>
                  <a:solidFill>
                    <a:schemeClr val="bg1">
                      <a:alpha val="5000"/>
                    </a:schemeClr>
                  </a:solidFill>
                </a:ln>
                <a:solidFill>
                  <a:schemeClr val="tx1"/>
                </a:solidFill>
                <a:latin typeface="나눔스퀘어" panose="020B0600000101010101" pitchFamily="50" charset="-127"/>
                <a:ea typeface="나눔스퀘어" panose="020B0600000101010101" pitchFamily="50" charset="-127"/>
                <a:cs typeface="+mn-cs"/>
              </a:defRPr>
            </a:lvl4pPr>
            <a:lvl5pPr marL="2333092" indent="-259232" algn="l" defTabSz="1036930" rtl="0" eaLnBrk="1" latinLnBrk="1" hangingPunct="1">
              <a:lnSpc>
                <a:spcPct val="90000"/>
              </a:lnSpc>
              <a:spcBef>
                <a:spcPts val="567"/>
              </a:spcBef>
              <a:buFont typeface="Arial" panose="020B0604020202020204" pitchFamily="34" charset="0"/>
              <a:buChar char="•"/>
              <a:defRPr sz="2041" kern="1200">
                <a:ln>
                  <a:solidFill>
                    <a:schemeClr val="bg1">
                      <a:alpha val="5000"/>
                    </a:schemeClr>
                  </a:solidFill>
                </a:ln>
                <a:solidFill>
                  <a:schemeClr val="tx1"/>
                </a:solidFill>
                <a:latin typeface="나눔스퀘어" panose="020B0600000101010101" pitchFamily="50" charset="-127"/>
                <a:ea typeface="나눔스퀘어" panose="020B0600000101010101" pitchFamily="50" charset="-127"/>
                <a:cs typeface="+mn-cs"/>
              </a:defRPr>
            </a:lvl5pPr>
            <a:lvl6pPr marL="2851556" indent="-259232" algn="l" defTabSz="1036930" rtl="0" eaLnBrk="1" latinLnBrk="1" hangingPunct="1">
              <a:lnSpc>
                <a:spcPct val="90000"/>
              </a:lnSpc>
              <a:spcBef>
                <a:spcPts val="567"/>
              </a:spcBef>
              <a:buFont typeface="Arial" panose="020B0604020202020204" pitchFamily="34" charset="0"/>
              <a:buChar char="•"/>
              <a:defRPr sz="2041" kern="1200">
                <a:solidFill>
                  <a:schemeClr val="tx1"/>
                </a:solidFill>
                <a:latin typeface="+mn-lt"/>
                <a:ea typeface="+mn-ea"/>
                <a:cs typeface="+mn-cs"/>
              </a:defRPr>
            </a:lvl6pPr>
            <a:lvl7pPr marL="3370021" indent="-259232" algn="l" defTabSz="1036930" rtl="0" eaLnBrk="1" latinLnBrk="1" hangingPunct="1">
              <a:lnSpc>
                <a:spcPct val="90000"/>
              </a:lnSpc>
              <a:spcBef>
                <a:spcPts val="567"/>
              </a:spcBef>
              <a:buFont typeface="Arial" panose="020B0604020202020204" pitchFamily="34" charset="0"/>
              <a:buChar char="•"/>
              <a:defRPr sz="2041" kern="1200">
                <a:solidFill>
                  <a:schemeClr val="tx1"/>
                </a:solidFill>
                <a:latin typeface="+mn-lt"/>
                <a:ea typeface="+mn-ea"/>
                <a:cs typeface="+mn-cs"/>
              </a:defRPr>
            </a:lvl7pPr>
            <a:lvl8pPr marL="3888486" indent="-259232" algn="l" defTabSz="1036930" rtl="0" eaLnBrk="1" latinLnBrk="1" hangingPunct="1">
              <a:lnSpc>
                <a:spcPct val="90000"/>
              </a:lnSpc>
              <a:spcBef>
                <a:spcPts val="567"/>
              </a:spcBef>
              <a:buFont typeface="Arial" panose="020B0604020202020204" pitchFamily="34" charset="0"/>
              <a:buChar char="•"/>
              <a:defRPr sz="2041" kern="1200">
                <a:solidFill>
                  <a:schemeClr val="tx1"/>
                </a:solidFill>
                <a:latin typeface="+mn-lt"/>
                <a:ea typeface="+mn-ea"/>
                <a:cs typeface="+mn-cs"/>
              </a:defRPr>
            </a:lvl8pPr>
            <a:lvl9pPr marL="4406951" indent="-259232" algn="l" defTabSz="1036930" rtl="0" eaLnBrk="1" latinLnBrk="1" hangingPunct="1">
              <a:lnSpc>
                <a:spcPct val="90000"/>
              </a:lnSpc>
              <a:spcBef>
                <a:spcPts val="567"/>
              </a:spcBef>
              <a:buFont typeface="Arial" panose="020B0604020202020204" pitchFamily="34" charset="0"/>
              <a:buChar char="•"/>
              <a:defRPr sz="2041" kern="1200">
                <a:solidFill>
                  <a:schemeClr val="tx1"/>
                </a:solidFill>
                <a:latin typeface="+mn-lt"/>
                <a:ea typeface="+mn-ea"/>
                <a:cs typeface="+mn-cs"/>
              </a:defRPr>
            </a:lvl9pPr>
          </a:lstStyle>
          <a:p>
            <a:r>
              <a:rPr lang="en-US" altLang="ko-KR" sz="1200">
                <a:latin typeface="MS PGothic" panose="020B0600070205080204" pitchFamily="34" charset="-128"/>
                <a:ea typeface="MS PGothic" panose="020B0600070205080204" pitchFamily="34" charset="-128"/>
              </a:rPr>
              <a:t>NLP</a:t>
            </a:r>
            <a:r>
              <a:rPr lang="ko-KR" altLang="en-US" sz="1200">
                <a:latin typeface="MS PGothic" panose="020B0600070205080204" pitchFamily="34" charset="-128"/>
              </a:rPr>
              <a:t> 실험</a:t>
            </a:r>
            <a:endParaRPr lang="en-US" altLang="ko-KR" sz="1200">
              <a:latin typeface="MS PGothic" panose="020B0600070205080204" pitchFamily="34" charset="-128"/>
              <a:ea typeface="MS PGothic" panose="020B0600070205080204" pitchFamily="34" charset="-128"/>
            </a:endParaRPr>
          </a:p>
          <a:p>
            <a:pPr lvl="1"/>
            <a:r>
              <a:rPr lang="en-US" altLang="ko-KR" sz="1050">
                <a:latin typeface="MS PGothic" panose="020B0600070205080204" pitchFamily="34" charset="-128"/>
                <a:ea typeface="MS PGothic" panose="020B0600070205080204" pitchFamily="34" charset="-128"/>
              </a:rPr>
              <a:t>GLUE datasets</a:t>
            </a:r>
          </a:p>
          <a:p>
            <a:pPr lvl="2">
              <a:buFont typeface="Calibri" panose="020F0502020204030204" pitchFamily="34" charset="0"/>
              <a:buChar char="‒"/>
            </a:pPr>
            <a:r>
              <a:rPr lang="en-US" altLang="ko-KR" sz="1050">
                <a:latin typeface="MS PGothic" panose="020B0600070205080204" pitchFamily="34" charset="-128"/>
                <a:ea typeface="MS PGothic" panose="020B0600070205080204" pitchFamily="34" charset="-128"/>
              </a:rPr>
              <a:t>MNLI: Multi-Genre Natural Language Inference</a:t>
            </a:r>
          </a:p>
          <a:p>
            <a:pPr lvl="3">
              <a:buFont typeface="Calibri" panose="020F0502020204030204" pitchFamily="34" charset="0"/>
              <a:buChar char="‒"/>
            </a:pPr>
            <a:r>
              <a:rPr lang="ko-KR" altLang="en-US" sz="800">
                <a:latin typeface="MS PGothic" panose="020B0600070205080204" pitchFamily="34" charset="-128"/>
              </a:rPr>
              <a:t>현재 문장 다음에 이어지는 문장이 문맥상 이어지는 문장인지</a:t>
            </a:r>
            <a:r>
              <a:rPr lang="en-US" altLang="ko-KR" sz="800">
                <a:latin typeface="MS PGothic" panose="020B0600070205080204" pitchFamily="34" charset="-128"/>
                <a:ea typeface="MS PGothic" panose="020B0600070205080204" pitchFamily="34" charset="-128"/>
              </a:rPr>
              <a:t>, </a:t>
            </a:r>
            <a:r>
              <a:rPr lang="ko-KR" altLang="en-US" sz="800">
                <a:latin typeface="MS PGothic" panose="020B0600070205080204" pitchFamily="34" charset="-128"/>
              </a:rPr>
              <a:t>반대되는 문장인지</a:t>
            </a:r>
            <a:r>
              <a:rPr lang="en-US" altLang="ko-KR" sz="800">
                <a:latin typeface="MS PGothic" panose="020B0600070205080204" pitchFamily="34" charset="-128"/>
                <a:ea typeface="MS PGothic" panose="020B0600070205080204" pitchFamily="34" charset="-128"/>
              </a:rPr>
              <a:t>, </a:t>
            </a:r>
            <a:r>
              <a:rPr lang="ko-KR" altLang="en-US" sz="800">
                <a:latin typeface="MS PGothic" panose="020B0600070205080204" pitchFamily="34" charset="-128"/>
              </a:rPr>
              <a:t>상관 없는 문장인지 분류를 위한 데이터셋</a:t>
            </a:r>
            <a:endParaRPr lang="en-US" altLang="ko-KR" sz="800">
              <a:latin typeface="MS PGothic" panose="020B0600070205080204" pitchFamily="34" charset="-128"/>
              <a:ea typeface="MS PGothic" panose="020B0600070205080204" pitchFamily="34" charset="-128"/>
            </a:endParaRPr>
          </a:p>
          <a:p>
            <a:pPr lvl="2">
              <a:buFont typeface="Calibri" panose="020F0502020204030204" pitchFamily="34" charset="0"/>
              <a:buChar char="‒"/>
            </a:pPr>
            <a:r>
              <a:rPr lang="en-US" altLang="ko-KR" sz="1050">
                <a:latin typeface="MS PGothic" panose="020B0600070205080204" pitchFamily="34" charset="-128"/>
                <a:ea typeface="MS PGothic" panose="020B0600070205080204" pitchFamily="34" charset="-128"/>
              </a:rPr>
              <a:t>QQP: Quora Question Pairs</a:t>
            </a:r>
          </a:p>
          <a:p>
            <a:pPr lvl="3">
              <a:buFont typeface="Calibri" panose="020F0502020204030204" pitchFamily="34" charset="0"/>
              <a:buChar char="‒"/>
            </a:pPr>
            <a:r>
              <a:rPr lang="ko-KR" altLang="en-US" sz="800">
                <a:latin typeface="MS PGothic" panose="020B0600070205080204" pitchFamily="34" charset="-128"/>
              </a:rPr>
              <a:t>두 질문이 의미상 같은지 다른지 분류를 위한 데이터셋</a:t>
            </a:r>
            <a:endParaRPr lang="en-US" altLang="ko-KR" sz="800">
              <a:latin typeface="MS PGothic" panose="020B0600070205080204" pitchFamily="34" charset="-128"/>
              <a:ea typeface="MS PGothic" panose="020B0600070205080204" pitchFamily="34" charset="-128"/>
            </a:endParaRPr>
          </a:p>
          <a:p>
            <a:pPr lvl="2">
              <a:buFont typeface="Calibri" panose="020F0502020204030204" pitchFamily="34" charset="0"/>
              <a:buChar char="‒"/>
            </a:pPr>
            <a:r>
              <a:rPr lang="en-US" altLang="ko-KR" sz="1050">
                <a:latin typeface="MS PGothic" panose="020B0600070205080204" pitchFamily="34" charset="-128"/>
                <a:ea typeface="MS PGothic" panose="020B0600070205080204" pitchFamily="34" charset="-128"/>
              </a:rPr>
              <a:t>QNLI: Question Natural Language Inference</a:t>
            </a:r>
          </a:p>
          <a:p>
            <a:pPr lvl="3">
              <a:buFont typeface="Calibri" panose="020F0502020204030204" pitchFamily="34" charset="0"/>
              <a:buChar char="‒"/>
            </a:pPr>
            <a:r>
              <a:rPr lang="ko-KR" altLang="en-US" sz="800">
                <a:latin typeface="MS PGothic" panose="020B0600070205080204" pitchFamily="34" charset="-128"/>
              </a:rPr>
              <a:t>질의응답 데이터셋</a:t>
            </a:r>
            <a:endParaRPr lang="en-US" altLang="ko-KR" sz="800">
              <a:latin typeface="MS PGothic" panose="020B0600070205080204" pitchFamily="34" charset="-128"/>
              <a:ea typeface="MS PGothic" panose="020B0600070205080204" pitchFamily="34" charset="-128"/>
            </a:endParaRPr>
          </a:p>
          <a:p>
            <a:pPr lvl="2">
              <a:buFont typeface="Calibri" panose="020F0502020204030204" pitchFamily="34" charset="0"/>
              <a:buChar char="‒"/>
            </a:pPr>
            <a:r>
              <a:rPr lang="en-US" altLang="ko-KR" sz="1050">
                <a:latin typeface="MS PGothic" panose="020B0600070205080204" pitchFamily="34" charset="-128"/>
                <a:ea typeface="MS PGothic" panose="020B0600070205080204" pitchFamily="34" charset="-128"/>
              </a:rPr>
              <a:t>SST-2: The Stanford Sentiment Treebank</a:t>
            </a:r>
          </a:p>
          <a:p>
            <a:pPr lvl="3">
              <a:buFont typeface="Calibri" panose="020F0502020204030204" pitchFamily="34" charset="0"/>
              <a:buChar char="‒"/>
            </a:pPr>
            <a:r>
              <a:rPr lang="ko-KR" altLang="en-US" sz="800">
                <a:latin typeface="MS PGothic" panose="020B0600070205080204" pitchFamily="34" charset="-128"/>
              </a:rPr>
              <a:t>영화 리뷰 문장에 관한 감성 분석을 위한 데이터셋</a:t>
            </a:r>
            <a:endParaRPr lang="en-US" altLang="ko-KR" sz="800">
              <a:latin typeface="MS PGothic" panose="020B0600070205080204" pitchFamily="34" charset="-128"/>
              <a:ea typeface="MS PGothic" panose="020B0600070205080204" pitchFamily="34" charset="-128"/>
            </a:endParaRPr>
          </a:p>
          <a:p>
            <a:pPr lvl="2">
              <a:buFont typeface="Calibri" panose="020F0502020204030204" pitchFamily="34" charset="0"/>
              <a:buChar char="‒"/>
            </a:pPr>
            <a:r>
              <a:rPr lang="en-US" altLang="ko-KR" sz="1050">
                <a:latin typeface="MS PGothic" panose="020B0600070205080204" pitchFamily="34" charset="-128"/>
                <a:ea typeface="MS PGothic" panose="020B0600070205080204" pitchFamily="34" charset="-128"/>
              </a:rPr>
              <a:t>CoLA: The Corpus of Linguistic Acceptability</a:t>
            </a:r>
          </a:p>
          <a:p>
            <a:pPr lvl="3">
              <a:buFont typeface="Calibri" panose="020F0502020204030204" pitchFamily="34" charset="0"/>
              <a:buChar char="‒"/>
            </a:pPr>
            <a:r>
              <a:rPr lang="ko-KR" altLang="en-US" sz="800">
                <a:latin typeface="MS PGothic" panose="020B0600070205080204" pitchFamily="34" charset="-128"/>
              </a:rPr>
              <a:t>문법적으로 맞는 문장인지 틀린 문장인지 분류를 위한 데이터셋</a:t>
            </a:r>
            <a:endParaRPr lang="en-US" altLang="ko-KR" sz="800">
              <a:latin typeface="MS PGothic" panose="020B0600070205080204" pitchFamily="34" charset="-128"/>
              <a:ea typeface="MS PGothic" panose="020B0600070205080204" pitchFamily="34" charset="-128"/>
            </a:endParaRPr>
          </a:p>
          <a:p>
            <a:pPr lvl="2">
              <a:buFont typeface="Calibri" panose="020F0502020204030204" pitchFamily="34" charset="0"/>
              <a:buChar char="‒"/>
            </a:pPr>
            <a:r>
              <a:rPr lang="en-US" altLang="ko-KR" sz="1050">
                <a:latin typeface="MS PGothic" panose="020B0600070205080204" pitchFamily="34" charset="-128"/>
                <a:ea typeface="MS PGothic" panose="020B0600070205080204" pitchFamily="34" charset="-128"/>
              </a:rPr>
              <a:t>STS-B: The Semantic Textual Similarity Benchmark</a:t>
            </a:r>
          </a:p>
          <a:p>
            <a:pPr lvl="3">
              <a:buFont typeface="Calibri" panose="020F0502020204030204" pitchFamily="34" charset="0"/>
              <a:buChar char="‒"/>
            </a:pPr>
            <a:r>
              <a:rPr lang="ko-KR" altLang="en-US" sz="800">
                <a:latin typeface="MS PGothic" panose="020B0600070205080204" pitchFamily="34" charset="-128"/>
              </a:rPr>
              <a:t>뉴스 헤드라인과 사람이 만든 </a:t>
            </a:r>
            <a:r>
              <a:rPr lang="en-US" altLang="ko-KR" sz="800">
                <a:latin typeface="MS PGothic" panose="020B0600070205080204" pitchFamily="34" charset="-128"/>
                <a:ea typeface="MS PGothic" panose="020B0600070205080204" pitchFamily="34" charset="-128"/>
              </a:rPr>
              <a:t>paraphrasing </a:t>
            </a:r>
            <a:r>
              <a:rPr lang="ko-KR" altLang="en-US" sz="800">
                <a:latin typeface="MS PGothic" panose="020B0600070205080204" pitchFamily="34" charset="-128"/>
              </a:rPr>
              <a:t>문장이 의미상 같은 문장인지 비교를 위한 데이터셋</a:t>
            </a:r>
            <a:endParaRPr lang="en-US" altLang="ko-KR" sz="800">
              <a:latin typeface="MS PGothic" panose="020B0600070205080204" pitchFamily="34" charset="-128"/>
              <a:ea typeface="MS PGothic" panose="020B0600070205080204" pitchFamily="34" charset="-128"/>
            </a:endParaRPr>
          </a:p>
          <a:p>
            <a:pPr lvl="2">
              <a:buFont typeface="Calibri" panose="020F0502020204030204" pitchFamily="34" charset="0"/>
              <a:buChar char="‒"/>
            </a:pPr>
            <a:r>
              <a:rPr lang="en-US" altLang="ko-KR" sz="1050">
                <a:latin typeface="MS PGothic" panose="020B0600070205080204" pitchFamily="34" charset="-128"/>
                <a:ea typeface="MS PGothic" panose="020B0600070205080204" pitchFamily="34" charset="-128"/>
              </a:rPr>
              <a:t>MRPC: Microsoft Research Paraphrase Corpus</a:t>
            </a:r>
          </a:p>
          <a:p>
            <a:pPr lvl="3">
              <a:buFont typeface="Calibri" panose="020F0502020204030204" pitchFamily="34" charset="0"/>
              <a:buChar char="‒"/>
            </a:pPr>
            <a:r>
              <a:rPr lang="ko-KR" altLang="en-US" sz="800">
                <a:latin typeface="MS PGothic" panose="020B0600070205080204" pitchFamily="34" charset="-128"/>
              </a:rPr>
              <a:t>뉴스의 내용과 사람이 만든 문장이 의미상 같은 문장인지 비교를 위한 데이터셋</a:t>
            </a:r>
            <a:endParaRPr lang="en-US" altLang="ko-KR" sz="800">
              <a:latin typeface="MS PGothic" panose="020B0600070205080204" pitchFamily="34" charset="-128"/>
              <a:ea typeface="MS PGothic" panose="020B0600070205080204" pitchFamily="34" charset="-128"/>
            </a:endParaRPr>
          </a:p>
          <a:p>
            <a:pPr lvl="2">
              <a:buFont typeface="Calibri" panose="020F0502020204030204" pitchFamily="34" charset="0"/>
              <a:buChar char="‒"/>
            </a:pPr>
            <a:r>
              <a:rPr lang="en-US" altLang="ko-KR" sz="1050">
                <a:latin typeface="MS PGothic" panose="020B0600070205080204" pitchFamily="34" charset="-128"/>
                <a:ea typeface="MS PGothic" panose="020B0600070205080204" pitchFamily="34" charset="-128"/>
              </a:rPr>
              <a:t>RTE: Recognizing Textual Entailment</a:t>
            </a:r>
          </a:p>
          <a:p>
            <a:pPr lvl="3">
              <a:buFont typeface="Calibri" panose="020F0502020204030204" pitchFamily="34" charset="0"/>
              <a:buChar char="‒"/>
            </a:pPr>
            <a:r>
              <a:rPr lang="en-US" altLang="ko-KR" sz="800">
                <a:latin typeface="MS PGothic" panose="020B0600070205080204" pitchFamily="34" charset="-128"/>
                <a:ea typeface="MS PGothic" panose="020B0600070205080204" pitchFamily="34" charset="-128"/>
              </a:rPr>
              <a:t>MNLI</a:t>
            </a:r>
            <a:r>
              <a:rPr lang="ko-KR" altLang="en-US" sz="800">
                <a:latin typeface="MS PGothic" panose="020B0600070205080204" pitchFamily="34" charset="-128"/>
              </a:rPr>
              <a:t>와 유사하나</a:t>
            </a:r>
            <a:r>
              <a:rPr lang="en-US" altLang="ko-KR" sz="800">
                <a:latin typeface="MS PGothic" panose="020B0600070205080204" pitchFamily="34" charset="-128"/>
                <a:ea typeface="MS PGothic" panose="020B0600070205080204" pitchFamily="34" charset="-128"/>
              </a:rPr>
              <a:t>, </a:t>
            </a:r>
            <a:r>
              <a:rPr lang="ko-KR" altLang="en-US" sz="800">
                <a:latin typeface="MS PGothic" panose="020B0600070205080204" pitchFamily="34" charset="-128"/>
              </a:rPr>
              <a:t>상대적으로 훨씬 적은 학습 데이터셋</a:t>
            </a:r>
            <a:endParaRPr lang="en-US" altLang="ko-KR" sz="800">
              <a:latin typeface="MS PGothic" panose="020B0600070205080204" pitchFamily="34" charset="-128"/>
              <a:ea typeface="MS PGothic" panose="020B0600070205080204" pitchFamily="34" charset="-128"/>
            </a:endParaRPr>
          </a:p>
          <a:p>
            <a:pPr lvl="2">
              <a:buFont typeface="Calibri" panose="020F0502020204030204" pitchFamily="34" charset="0"/>
              <a:buChar char="‒"/>
            </a:pPr>
            <a:r>
              <a:rPr lang="en-US" altLang="ko-KR" sz="1050">
                <a:latin typeface="MS PGothic" panose="020B0600070205080204" pitchFamily="34" charset="-128"/>
                <a:ea typeface="MS PGothic" panose="020B0600070205080204" pitchFamily="34" charset="-128"/>
              </a:rPr>
              <a:t>WNLI: Winograd NLI</a:t>
            </a:r>
          </a:p>
          <a:p>
            <a:pPr lvl="3">
              <a:buFont typeface="Calibri" panose="020F0502020204030204" pitchFamily="34" charset="0"/>
              <a:buChar char="‒"/>
            </a:pPr>
            <a:r>
              <a:rPr lang="ko-KR" altLang="en-US" sz="800">
                <a:latin typeface="MS PGothic" panose="020B0600070205080204" pitchFamily="34" charset="-128"/>
              </a:rPr>
              <a:t>문장 분류 데이터셋</a:t>
            </a:r>
            <a:endParaRPr lang="en-US" altLang="ko-KR" sz="800">
              <a:latin typeface="MS PGothic" panose="020B0600070205080204" pitchFamily="34" charset="-128"/>
              <a:ea typeface="MS PGothic" panose="020B0600070205080204" pitchFamily="34" charset="-128"/>
            </a:endParaRPr>
          </a:p>
          <a:p>
            <a:pPr lvl="1"/>
            <a:r>
              <a:rPr lang="en-US" altLang="ko-KR" sz="1050">
                <a:latin typeface="MS PGothic" panose="020B0600070205080204" pitchFamily="34" charset="-128"/>
                <a:ea typeface="MS PGothic" panose="020B0600070205080204" pitchFamily="34" charset="-128"/>
              </a:rPr>
              <a:t>SQuAD v1.1 – </a:t>
            </a:r>
            <a:r>
              <a:rPr lang="ko-KR" altLang="en-US" sz="1050">
                <a:latin typeface="MS PGothic" panose="020B0600070205080204" pitchFamily="34" charset="-128"/>
              </a:rPr>
              <a:t>질의응답 데이터셋</a:t>
            </a:r>
            <a:endParaRPr lang="en-US" altLang="ko-KR" sz="1050">
              <a:latin typeface="MS PGothic" panose="020B0600070205080204" pitchFamily="34" charset="-128"/>
              <a:ea typeface="MS PGothic" panose="020B0600070205080204" pitchFamily="34" charset="-128"/>
            </a:endParaRPr>
          </a:p>
          <a:p>
            <a:pPr lvl="1"/>
            <a:r>
              <a:rPr lang="en-US" altLang="ko-KR" sz="1050">
                <a:latin typeface="MS PGothic" panose="020B0600070205080204" pitchFamily="34" charset="-128"/>
                <a:ea typeface="MS PGothic" panose="020B0600070205080204" pitchFamily="34" charset="-128"/>
              </a:rPr>
              <a:t>CoNLL 2003 Named Entity Recognition datasets – </a:t>
            </a:r>
            <a:r>
              <a:rPr lang="ko-KR" altLang="en-US" sz="1050">
                <a:latin typeface="MS PGothic" panose="020B0600070205080204" pitchFamily="34" charset="-128"/>
              </a:rPr>
              <a:t>개체명 분류 데이터셋</a:t>
            </a:r>
            <a:endParaRPr lang="en-US" altLang="ko-KR" sz="1050">
              <a:latin typeface="MS PGothic" panose="020B0600070205080204" pitchFamily="34" charset="-128"/>
              <a:ea typeface="MS PGothic" panose="020B0600070205080204" pitchFamily="34" charset="-128"/>
            </a:endParaRPr>
          </a:p>
          <a:p>
            <a:pPr lvl="1"/>
            <a:r>
              <a:rPr lang="en-US" altLang="ko-KR" sz="1050">
                <a:latin typeface="MS PGothic" panose="020B0600070205080204" pitchFamily="34" charset="-128"/>
                <a:ea typeface="MS PGothic" panose="020B0600070205080204" pitchFamily="34" charset="-128"/>
              </a:rPr>
              <a:t>SWAG: Situations With Adversarial Generations</a:t>
            </a:r>
          </a:p>
          <a:p>
            <a:pPr lvl="2">
              <a:buFont typeface="Calibri" panose="020F0502020204030204" pitchFamily="34" charset="0"/>
              <a:buChar char="‒"/>
            </a:pPr>
            <a:r>
              <a:rPr lang="ko-KR" altLang="en-US" sz="600">
                <a:latin typeface="MS PGothic" panose="020B0600070205080204" pitchFamily="34" charset="-128"/>
              </a:rPr>
              <a:t>현재 문장 다음에 이어질 자연스러운 문장을 선택하기 위한 데이터셋</a:t>
            </a:r>
            <a:endParaRPr lang="en-US" altLang="ko-KR" sz="1050">
              <a:latin typeface="MS PGothic" panose="020B0600070205080204" pitchFamily="34" charset="-128"/>
              <a:ea typeface="MS PGothic" panose="020B0600070205080204" pitchFamily="34" charset="-128"/>
            </a:endParaRPr>
          </a:p>
        </p:txBody>
      </p:sp>
      <p:sp>
        <p:nvSpPr>
          <p:cNvPr id="11" name="내용 개체 틀 10">
            <a:extLst>
              <a:ext uri="{FF2B5EF4-FFF2-40B4-BE49-F238E27FC236}">
                <a16:creationId xmlns:a16="http://schemas.microsoft.com/office/drawing/2014/main" id="{FFB8933B-D565-43CC-A522-5C06CCFF9898}"/>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23687255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8C57F596-5C19-4E06-AC44-487F5F39061C}"/>
              </a:ext>
            </a:extLst>
          </p:cNvPr>
          <p:cNvSpPr/>
          <p:nvPr/>
        </p:nvSpPr>
        <p:spPr>
          <a:xfrm>
            <a:off x="137160" y="4986607"/>
            <a:ext cx="8854440" cy="1871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BERT</a:t>
            </a:r>
            <a:endParaRPr lang="ko-KR" altLang="en-US"/>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Methods</a:t>
            </a:r>
            <a:endParaRPr lang="ko-KR" altLang="en-US"/>
          </a:p>
        </p:txBody>
      </p:sp>
      <p:sp>
        <p:nvSpPr>
          <p:cNvPr id="7" name="직사각형 6">
            <a:extLst>
              <a:ext uri="{FF2B5EF4-FFF2-40B4-BE49-F238E27FC236}">
                <a16:creationId xmlns:a16="http://schemas.microsoft.com/office/drawing/2014/main" id="{73AE4C1B-5178-4B1E-B312-7C79EC699831}"/>
              </a:ext>
            </a:extLst>
          </p:cNvPr>
          <p:cNvSpPr/>
          <p:nvPr/>
        </p:nvSpPr>
        <p:spPr>
          <a:xfrm>
            <a:off x="-19909" y="1433816"/>
            <a:ext cx="9947811" cy="546753"/>
          </a:xfrm>
          <a:prstGeom prst="rect">
            <a:avLst/>
          </a:prstGeom>
        </p:spPr>
        <p:txBody>
          <a:bodyPr wrap="square">
            <a:spAutoFit/>
          </a:bodyPr>
          <a:lstStyle/>
          <a:p>
            <a:pPr>
              <a:lnSpc>
                <a:spcPct val="200000"/>
              </a:lnSpc>
            </a:pPr>
            <a:endParaRPr lang="en-US" altLang="ko-KR" sz="1800">
              <a:latin typeface="MS PGothic" panose="020B0600070205080204" pitchFamily="34" charset="-128"/>
              <a:ea typeface="MS PGothic" panose="020B0600070205080204" pitchFamily="34" charset="-128"/>
            </a:endParaRPr>
          </a:p>
        </p:txBody>
      </p:sp>
      <p:sp>
        <p:nvSpPr>
          <p:cNvPr id="8" name="내용 개체 틀 2">
            <a:extLst>
              <a:ext uri="{FF2B5EF4-FFF2-40B4-BE49-F238E27FC236}">
                <a16:creationId xmlns:a16="http://schemas.microsoft.com/office/drawing/2014/main" id="{D6C7102A-BDFA-47FC-827C-C889B3FC8464}"/>
              </a:ext>
            </a:extLst>
          </p:cNvPr>
          <p:cNvSpPr txBox="1">
            <a:spLocks/>
          </p:cNvSpPr>
          <p:nvPr/>
        </p:nvSpPr>
        <p:spPr>
          <a:xfrm>
            <a:off x="134814" y="1346201"/>
            <a:ext cx="9586627" cy="4965700"/>
          </a:xfrm>
          <a:prstGeom prst="rect">
            <a:avLst/>
          </a:prstGeom>
        </p:spPr>
        <p:txBody>
          <a:bodyPr>
            <a:normAutofit/>
          </a:bodyPr>
          <a:lstStyle>
            <a:lvl1pPr marL="259232" indent="-259232" algn="l" defTabSz="1036930" rtl="0" eaLnBrk="1" latinLnBrk="1" hangingPunct="1">
              <a:lnSpc>
                <a:spcPct val="90000"/>
              </a:lnSpc>
              <a:spcBef>
                <a:spcPts val="1134"/>
              </a:spcBef>
              <a:buFont typeface="Arial" panose="020B0604020202020204" pitchFamily="34" charset="0"/>
              <a:buChar char="•"/>
              <a:defRPr sz="3175" kern="1200">
                <a:ln>
                  <a:solidFill>
                    <a:schemeClr val="bg1">
                      <a:alpha val="5000"/>
                    </a:schemeClr>
                  </a:solidFill>
                </a:ln>
                <a:solidFill>
                  <a:schemeClr val="tx1"/>
                </a:solidFill>
                <a:latin typeface="나눔스퀘어" panose="020B0600000101010101" pitchFamily="50" charset="-127"/>
                <a:ea typeface="나눔스퀘어" panose="020B0600000101010101" pitchFamily="50" charset="-127"/>
                <a:cs typeface="+mn-cs"/>
              </a:defRPr>
            </a:lvl1pPr>
            <a:lvl2pPr marL="777697" indent="-259232" algn="l" defTabSz="1036930" rtl="0" eaLnBrk="1" latinLnBrk="1" hangingPunct="1">
              <a:lnSpc>
                <a:spcPct val="90000"/>
              </a:lnSpc>
              <a:spcBef>
                <a:spcPts val="567"/>
              </a:spcBef>
              <a:buFont typeface="Arial" panose="020B0604020202020204" pitchFamily="34" charset="0"/>
              <a:buChar char="•"/>
              <a:defRPr sz="2722" kern="1200">
                <a:ln>
                  <a:solidFill>
                    <a:schemeClr val="bg1">
                      <a:alpha val="5000"/>
                    </a:schemeClr>
                  </a:solidFill>
                </a:ln>
                <a:solidFill>
                  <a:schemeClr val="tx1"/>
                </a:solidFill>
                <a:latin typeface="나눔스퀘어" panose="020B0600000101010101" pitchFamily="50" charset="-127"/>
                <a:ea typeface="나눔스퀘어" panose="020B0600000101010101" pitchFamily="50" charset="-127"/>
                <a:cs typeface="+mn-cs"/>
              </a:defRPr>
            </a:lvl2pPr>
            <a:lvl3pPr marL="1296162" indent="-259232" algn="l" defTabSz="1036930" rtl="0" eaLnBrk="1" latinLnBrk="1" hangingPunct="1">
              <a:lnSpc>
                <a:spcPct val="90000"/>
              </a:lnSpc>
              <a:spcBef>
                <a:spcPts val="567"/>
              </a:spcBef>
              <a:buFont typeface="Arial" panose="020B0604020202020204" pitchFamily="34" charset="0"/>
              <a:buChar char="•"/>
              <a:defRPr sz="2268" kern="1200">
                <a:ln>
                  <a:solidFill>
                    <a:schemeClr val="bg1">
                      <a:alpha val="5000"/>
                    </a:schemeClr>
                  </a:solidFill>
                </a:ln>
                <a:solidFill>
                  <a:schemeClr val="tx1"/>
                </a:solidFill>
                <a:latin typeface="나눔스퀘어" panose="020B0600000101010101" pitchFamily="50" charset="-127"/>
                <a:ea typeface="나눔스퀘어" panose="020B0600000101010101" pitchFamily="50" charset="-127"/>
                <a:cs typeface="+mn-cs"/>
              </a:defRPr>
            </a:lvl3pPr>
            <a:lvl4pPr marL="1814627" indent="-259232" algn="l" defTabSz="1036930" rtl="0" eaLnBrk="1" latinLnBrk="1" hangingPunct="1">
              <a:lnSpc>
                <a:spcPct val="90000"/>
              </a:lnSpc>
              <a:spcBef>
                <a:spcPts val="567"/>
              </a:spcBef>
              <a:buFont typeface="Arial" panose="020B0604020202020204" pitchFamily="34" charset="0"/>
              <a:buChar char="•"/>
              <a:defRPr sz="2041" kern="1200">
                <a:ln>
                  <a:solidFill>
                    <a:schemeClr val="bg1">
                      <a:alpha val="5000"/>
                    </a:schemeClr>
                  </a:solidFill>
                </a:ln>
                <a:solidFill>
                  <a:schemeClr val="tx1"/>
                </a:solidFill>
                <a:latin typeface="나눔스퀘어" panose="020B0600000101010101" pitchFamily="50" charset="-127"/>
                <a:ea typeface="나눔스퀘어" panose="020B0600000101010101" pitchFamily="50" charset="-127"/>
                <a:cs typeface="+mn-cs"/>
              </a:defRPr>
            </a:lvl4pPr>
            <a:lvl5pPr marL="2333092" indent="-259232" algn="l" defTabSz="1036930" rtl="0" eaLnBrk="1" latinLnBrk="1" hangingPunct="1">
              <a:lnSpc>
                <a:spcPct val="90000"/>
              </a:lnSpc>
              <a:spcBef>
                <a:spcPts val="567"/>
              </a:spcBef>
              <a:buFont typeface="Arial" panose="020B0604020202020204" pitchFamily="34" charset="0"/>
              <a:buChar char="•"/>
              <a:defRPr sz="2041" kern="1200">
                <a:ln>
                  <a:solidFill>
                    <a:schemeClr val="bg1">
                      <a:alpha val="5000"/>
                    </a:schemeClr>
                  </a:solidFill>
                </a:ln>
                <a:solidFill>
                  <a:schemeClr val="tx1"/>
                </a:solidFill>
                <a:latin typeface="나눔스퀘어" panose="020B0600000101010101" pitchFamily="50" charset="-127"/>
                <a:ea typeface="나눔스퀘어" panose="020B0600000101010101" pitchFamily="50" charset="-127"/>
                <a:cs typeface="+mn-cs"/>
              </a:defRPr>
            </a:lvl5pPr>
            <a:lvl6pPr marL="2851556" indent="-259232" algn="l" defTabSz="1036930" rtl="0" eaLnBrk="1" latinLnBrk="1" hangingPunct="1">
              <a:lnSpc>
                <a:spcPct val="90000"/>
              </a:lnSpc>
              <a:spcBef>
                <a:spcPts val="567"/>
              </a:spcBef>
              <a:buFont typeface="Arial" panose="020B0604020202020204" pitchFamily="34" charset="0"/>
              <a:buChar char="•"/>
              <a:defRPr sz="2041" kern="1200">
                <a:solidFill>
                  <a:schemeClr val="tx1"/>
                </a:solidFill>
                <a:latin typeface="+mn-lt"/>
                <a:ea typeface="+mn-ea"/>
                <a:cs typeface="+mn-cs"/>
              </a:defRPr>
            </a:lvl6pPr>
            <a:lvl7pPr marL="3370021" indent="-259232" algn="l" defTabSz="1036930" rtl="0" eaLnBrk="1" latinLnBrk="1" hangingPunct="1">
              <a:lnSpc>
                <a:spcPct val="90000"/>
              </a:lnSpc>
              <a:spcBef>
                <a:spcPts val="567"/>
              </a:spcBef>
              <a:buFont typeface="Arial" panose="020B0604020202020204" pitchFamily="34" charset="0"/>
              <a:buChar char="•"/>
              <a:defRPr sz="2041" kern="1200">
                <a:solidFill>
                  <a:schemeClr val="tx1"/>
                </a:solidFill>
                <a:latin typeface="+mn-lt"/>
                <a:ea typeface="+mn-ea"/>
                <a:cs typeface="+mn-cs"/>
              </a:defRPr>
            </a:lvl7pPr>
            <a:lvl8pPr marL="3888486" indent="-259232" algn="l" defTabSz="1036930" rtl="0" eaLnBrk="1" latinLnBrk="1" hangingPunct="1">
              <a:lnSpc>
                <a:spcPct val="90000"/>
              </a:lnSpc>
              <a:spcBef>
                <a:spcPts val="567"/>
              </a:spcBef>
              <a:buFont typeface="Arial" panose="020B0604020202020204" pitchFamily="34" charset="0"/>
              <a:buChar char="•"/>
              <a:defRPr sz="2041" kern="1200">
                <a:solidFill>
                  <a:schemeClr val="tx1"/>
                </a:solidFill>
                <a:latin typeface="+mn-lt"/>
                <a:ea typeface="+mn-ea"/>
                <a:cs typeface="+mn-cs"/>
              </a:defRPr>
            </a:lvl8pPr>
            <a:lvl9pPr marL="4406951" indent="-259232" algn="l" defTabSz="1036930" rtl="0" eaLnBrk="1" latinLnBrk="1" hangingPunct="1">
              <a:lnSpc>
                <a:spcPct val="90000"/>
              </a:lnSpc>
              <a:spcBef>
                <a:spcPts val="567"/>
              </a:spcBef>
              <a:buFont typeface="Arial" panose="020B0604020202020204" pitchFamily="34" charset="0"/>
              <a:buChar char="•"/>
              <a:defRPr sz="2041" kern="1200">
                <a:solidFill>
                  <a:schemeClr val="tx1"/>
                </a:solidFill>
                <a:latin typeface="+mn-lt"/>
                <a:ea typeface="+mn-ea"/>
                <a:cs typeface="+mn-cs"/>
              </a:defRPr>
            </a:lvl9pPr>
          </a:lstStyle>
          <a:p>
            <a:r>
              <a:rPr lang="en-US" altLang="ko-KR" sz="1200">
                <a:latin typeface="MS PGothic" panose="020B0600070205080204" pitchFamily="34" charset="-128"/>
                <a:ea typeface="MS PGothic" panose="020B0600070205080204" pitchFamily="34" charset="-128"/>
              </a:rPr>
              <a:t>NLP</a:t>
            </a:r>
            <a:r>
              <a:rPr lang="ko-KR" altLang="en-US" sz="1200">
                <a:latin typeface="MS PGothic" panose="020B0600070205080204" pitchFamily="34" charset="-128"/>
              </a:rPr>
              <a:t> 실험</a:t>
            </a:r>
            <a:endParaRPr lang="en-US" altLang="ko-KR" sz="1200">
              <a:latin typeface="MS PGothic" panose="020B0600070205080204" pitchFamily="34" charset="-128"/>
              <a:ea typeface="MS PGothic" panose="020B0600070205080204" pitchFamily="34" charset="-128"/>
            </a:endParaRPr>
          </a:p>
        </p:txBody>
      </p:sp>
      <p:pic>
        <p:nvPicPr>
          <p:cNvPr id="9" name="그림 8">
            <a:extLst>
              <a:ext uri="{FF2B5EF4-FFF2-40B4-BE49-F238E27FC236}">
                <a16:creationId xmlns:a16="http://schemas.microsoft.com/office/drawing/2014/main" id="{48C6EE10-808E-4F8B-AD1F-F9BB4898158E}"/>
              </a:ext>
            </a:extLst>
          </p:cNvPr>
          <p:cNvPicPr>
            <a:picLocks noChangeAspect="1"/>
          </p:cNvPicPr>
          <p:nvPr/>
        </p:nvPicPr>
        <p:blipFill rotWithShape="1">
          <a:blip r:embed="rId2"/>
          <a:srcRect r="50372" b="59131"/>
          <a:stretch/>
        </p:blipFill>
        <p:spPr>
          <a:xfrm>
            <a:off x="1092208" y="1633703"/>
            <a:ext cx="2909342" cy="2401402"/>
          </a:xfrm>
          <a:prstGeom prst="rect">
            <a:avLst/>
          </a:prstGeom>
        </p:spPr>
      </p:pic>
      <p:pic>
        <p:nvPicPr>
          <p:cNvPr id="10" name="그림 9">
            <a:extLst>
              <a:ext uri="{FF2B5EF4-FFF2-40B4-BE49-F238E27FC236}">
                <a16:creationId xmlns:a16="http://schemas.microsoft.com/office/drawing/2014/main" id="{406F522D-31EE-4CBE-9CD3-1407AAF6EC99}"/>
              </a:ext>
            </a:extLst>
          </p:cNvPr>
          <p:cNvPicPr>
            <a:picLocks noChangeAspect="1"/>
          </p:cNvPicPr>
          <p:nvPr/>
        </p:nvPicPr>
        <p:blipFill rotWithShape="1">
          <a:blip r:embed="rId2"/>
          <a:srcRect t="51459" r="50372" b="9438"/>
          <a:stretch/>
        </p:blipFill>
        <p:spPr>
          <a:xfrm>
            <a:off x="1092209" y="4489005"/>
            <a:ext cx="2909342" cy="2297685"/>
          </a:xfrm>
          <a:prstGeom prst="rect">
            <a:avLst/>
          </a:prstGeom>
        </p:spPr>
      </p:pic>
      <p:pic>
        <p:nvPicPr>
          <p:cNvPr id="11" name="그림 10">
            <a:extLst>
              <a:ext uri="{FF2B5EF4-FFF2-40B4-BE49-F238E27FC236}">
                <a16:creationId xmlns:a16="http://schemas.microsoft.com/office/drawing/2014/main" id="{A87C3424-F46F-4983-A80A-06D6DE1B5D16}"/>
              </a:ext>
            </a:extLst>
          </p:cNvPr>
          <p:cNvPicPr>
            <a:picLocks noChangeAspect="1"/>
          </p:cNvPicPr>
          <p:nvPr/>
        </p:nvPicPr>
        <p:blipFill rotWithShape="1">
          <a:blip r:embed="rId2"/>
          <a:srcRect l="50514" r="-142" b="59131"/>
          <a:stretch/>
        </p:blipFill>
        <p:spPr>
          <a:xfrm>
            <a:off x="5009866" y="1633703"/>
            <a:ext cx="2909342" cy="2401402"/>
          </a:xfrm>
          <a:prstGeom prst="rect">
            <a:avLst/>
          </a:prstGeom>
        </p:spPr>
      </p:pic>
      <p:pic>
        <p:nvPicPr>
          <p:cNvPr id="12" name="그림 11">
            <a:extLst>
              <a:ext uri="{FF2B5EF4-FFF2-40B4-BE49-F238E27FC236}">
                <a16:creationId xmlns:a16="http://schemas.microsoft.com/office/drawing/2014/main" id="{447F4B44-0FA5-4CDC-AC52-DD39B746C863}"/>
              </a:ext>
            </a:extLst>
          </p:cNvPr>
          <p:cNvPicPr>
            <a:picLocks noChangeAspect="1"/>
          </p:cNvPicPr>
          <p:nvPr/>
        </p:nvPicPr>
        <p:blipFill rotWithShape="1">
          <a:blip r:embed="rId2"/>
          <a:srcRect l="50372" t="51459" b="9438"/>
          <a:stretch/>
        </p:blipFill>
        <p:spPr>
          <a:xfrm>
            <a:off x="5009866" y="4489005"/>
            <a:ext cx="2909342" cy="2297685"/>
          </a:xfrm>
          <a:prstGeom prst="rect">
            <a:avLst/>
          </a:prstGeom>
        </p:spPr>
      </p:pic>
      <p:sp>
        <p:nvSpPr>
          <p:cNvPr id="13" name="TextBox 12">
            <a:extLst>
              <a:ext uri="{FF2B5EF4-FFF2-40B4-BE49-F238E27FC236}">
                <a16:creationId xmlns:a16="http://schemas.microsoft.com/office/drawing/2014/main" id="{4B4D84F1-9431-4D38-AC1C-B1EF0564F050}"/>
              </a:ext>
            </a:extLst>
          </p:cNvPr>
          <p:cNvSpPr txBox="1"/>
          <p:nvPr/>
        </p:nvSpPr>
        <p:spPr>
          <a:xfrm>
            <a:off x="1568742" y="1426129"/>
            <a:ext cx="1871666" cy="276999"/>
          </a:xfrm>
          <a:prstGeom prst="rect">
            <a:avLst/>
          </a:prstGeom>
          <a:noFill/>
        </p:spPr>
        <p:txBody>
          <a:bodyPr wrap="none" rtlCol="0">
            <a:spAutoFit/>
          </a:bodyPr>
          <a:lstStyle/>
          <a:p>
            <a:r>
              <a:rPr lang="en-US" altLang="ko-KR" sz="1200"/>
              <a:t>Sentence pair classification</a:t>
            </a:r>
            <a:endParaRPr lang="ko-KR" altLang="en-US" sz="1200"/>
          </a:p>
        </p:txBody>
      </p:sp>
      <p:sp>
        <p:nvSpPr>
          <p:cNvPr id="14" name="TextBox 13">
            <a:extLst>
              <a:ext uri="{FF2B5EF4-FFF2-40B4-BE49-F238E27FC236}">
                <a16:creationId xmlns:a16="http://schemas.microsoft.com/office/drawing/2014/main" id="{98F89F8F-AF0E-4AB4-9359-87D3A69AEB06}"/>
              </a:ext>
            </a:extLst>
          </p:cNvPr>
          <p:cNvSpPr txBox="1"/>
          <p:nvPr/>
        </p:nvSpPr>
        <p:spPr>
          <a:xfrm>
            <a:off x="5503179" y="1426129"/>
            <a:ext cx="2267608" cy="276999"/>
          </a:xfrm>
          <a:prstGeom prst="rect">
            <a:avLst/>
          </a:prstGeom>
          <a:noFill/>
        </p:spPr>
        <p:txBody>
          <a:bodyPr wrap="none" rtlCol="0">
            <a:spAutoFit/>
          </a:bodyPr>
          <a:lstStyle/>
          <a:p>
            <a:r>
              <a:rPr lang="en-US" altLang="ko-KR" sz="1200"/>
              <a:t>Single sentence pair classification</a:t>
            </a:r>
            <a:endParaRPr lang="ko-KR" altLang="en-US" sz="1200"/>
          </a:p>
        </p:txBody>
      </p:sp>
      <p:sp>
        <p:nvSpPr>
          <p:cNvPr id="15" name="TextBox 14">
            <a:extLst>
              <a:ext uri="{FF2B5EF4-FFF2-40B4-BE49-F238E27FC236}">
                <a16:creationId xmlns:a16="http://schemas.microsoft.com/office/drawing/2014/main" id="{03DDA2D3-E3F0-408D-8BDA-69454FC63F9D}"/>
              </a:ext>
            </a:extLst>
          </p:cNvPr>
          <p:cNvSpPr txBox="1"/>
          <p:nvPr/>
        </p:nvSpPr>
        <p:spPr>
          <a:xfrm>
            <a:off x="1023633" y="4228052"/>
            <a:ext cx="2591928" cy="276999"/>
          </a:xfrm>
          <a:prstGeom prst="rect">
            <a:avLst/>
          </a:prstGeom>
          <a:noFill/>
        </p:spPr>
        <p:txBody>
          <a:bodyPr wrap="none" rtlCol="0">
            <a:spAutoFit/>
          </a:bodyPr>
          <a:lstStyle/>
          <a:p>
            <a:r>
              <a:rPr lang="en-US" altLang="ko-KR" sz="1200"/>
              <a:t>Question and answering (</a:t>
            </a:r>
            <a:r>
              <a:rPr lang="en-US" altLang="ko-KR" sz="1200" err="1"/>
              <a:t>SQuAD</a:t>
            </a:r>
            <a:r>
              <a:rPr lang="en-US" altLang="ko-KR" sz="1200"/>
              <a:t> v1.1)</a:t>
            </a:r>
            <a:endParaRPr lang="ko-KR" altLang="en-US" sz="1200"/>
          </a:p>
        </p:txBody>
      </p:sp>
      <p:sp>
        <p:nvSpPr>
          <p:cNvPr id="16" name="TextBox 15">
            <a:extLst>
              <a:ext uri="{FF2B5EF4-FFF2-40B4-BE49-F238E27FC236}">
                <a16:creationId xmlns:a16="http://schemas.microsoft.com/office/drawing/2014/main" id="{C5CAE415-D0D1-47C2-8AB5-48A12997C381}"/>
              </a:ext>
            </a:extLst>
          </p:cNvPr>
          <p:cNvSpPr txBox="1"/>
          <p:nvPr/>
        </p:nvSpPr>
        <p:spPr>
          <a:xfrm>
            <a:off x="5754848" y="4228052"/>
            <a:ext cx="1647887" cy="276999"/>
          </a:xfrm>
          <a:prstGeom prst="rect">
            <a:avLst/>
          </a:prstGeom>
          <a:noFill/>
        </p:spPr>
        <p:txBody>
          <a:bodyPr wrap="none" rtlCol="0">
            <a:spAutoFit/>
          </a:bodyPr>
          <a:lstStyle/>
          <a:p>
            <a:r>
              <a:rPr lang="en-US" altLang="ko-KR" sz="1200"/>
              <a:t>Single sentence tagging</a:t>
            </a:r>
            <a:endParaRPr lang="ko-KR" altLang="en-US" sz="1200"/>
          </a:p>
        </p:txBody>
      </p:sp>
      <p:sp>
        <p:nvSpPr>
          <p:cNvPr id="20" name="내용 개체 틀 19">
            <a:extLst>
              <a:ext uri="{FF2B5EF4-FFF2-40B4-BE49-F238E27FC236}">
                <a16:creationId xmlns:a16="http://schemas.microsoft.com/office/drawing/2014/main" id="{C5C13094-735C-4C18-BA77-257DB1ED4EAE}"/>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42405595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BERT</a:t>
            </a:r>
            <a:endParaRPr lang="ko-KR" altLang="en-US"/>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Results</a:t>
            </a:r>
            <a:endParaRPr lang="ko-KR" altLang="en-US"/>
          </a:p>
        </p:txBody>
      </p:sp>
      <p:sp>
        <p:nvSpPr>
          <p:cNvPr id="5" name="내용 개체 틀 2">
            <a:extLst>
              <a:ext uri="{FF2B5EF4-FFF2-40B4-BE49-F238E27FC236}">
                <a16:creationId xmlns:a16="http://schemas.microsoft.com/office/drawing/2014/main" id="{5C4884EE-EE0C-4207-BC83-824E4D3F0E90}"/>
              </a:ext>
            </a:extLst>
          </p:cNvPr>
          <p:cNvSpPr txBox="1">
            <a:spLocks/>
          </p:cNvSpPr>
          <p:nvPr/>
        </p:nvSpPr>
        <p:spPr>
          <a:xfrm>
            <a:off x="376980" y="1368025"/>
            <a:ext cx="7886700" cy="429319"/>
          </a:xfrm>
          <a:prstGeom prst="rect">
            <a:avLst/>
          </a:prstGeom>
        </p:spPr>
        <p:txBody>
          <a:bodyPr>
            <a:normAutofit/>
          </a:bodyPr>
          <a:lstStyle>
            <a:lvl1pPr marL="171450" indent="-171450" algn="l" defTabSz="685800" rtl="0" eaLnBrk="1" latinLnBrk="1"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ko-KR" sz="1400"/>
              <a:t>GLUE test results</a:t>
            </a:r>
            <a:endParaRPr lang="ko-KR" altLang="en-US" sz="1400"/>
          </a:p>
        </p:txBody>
      </p:sp>
      <p:pic>
        <p:nvPicPr>
          <p:cNvPr id="6" name="그림 5">
            <a:extLst>
              <a:ext uri="{FF2B5EF4-FFF2-40B4-BE49-F238E27FC236}">
                <a16:creationId xmlns:a16="http://schemas.microsoft.com/office/drawing/2014/main" id="{FF751A1C-3D86-4DC7-9169-234A1118D136}"/>
              </a:ext>
            </a:extLst>
          </p:cNvPr>
          <p:cNvPicPr>
            <a:picLocks noChangeAspect="1"/>
          </p:cNvPicPr>
          <p:nvPr/>
        </p:nvPicPr>
        <p:blipFill>
          <a:blip r:embed="rId2"/>
          <a:stretch>
            <a:fillRect/>
          </a:stretch>
        </p:blipFill>
        <p:spPr>
          <a:xfrm>
            <a:off x="1644242" y="1705479"/>
            <a:ext cx="6012878" cy="1491566"/>
          </a:xfrm>
          <a:prstGeom prst="rect">
            <a:avLst/>
          </a:prstGeom>
        </p:spPr>
      </p:pic>
      <p:sp>
        <p:nvSpPr>
          <p:cNvPr id="7" name="내용 개체 틀 2">
            <a:extLst>
              <a:ext uri="{FF2B5EF4-FFF2-40B4-BE49-F238E27FC236}">
                <a16:creationId xmlns:a16="http://schemas.microsoft.com/office/drawing/2014/main" id="{5AA27024-4CB5-40F1-9504-0B54C0CEBC90}"/>
              </a:ext>
            </a:extLst>
          </p:cNvPr>
          <p:cNvSpPr txBox="1">
            <a:spLocks/>
          </p:cNvSpPr>
          <p:nvPr/>
        </p:nvSpPr>
        <p:spPr>
          <a:xfrm>
            <a:off x="376980" y="3230380"/>
            <a:ext cx="7886700" cy="429319"/>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1400" err="1"/>
              <a:t>SQuAD</a:t>
            </a:r>
            <a:r>
              <a:rPr lang="en-US" altLang="ko-KR" sz="1400"/>
              <a:t> v1.1</a:t>
            </a:r>
            <a:endParaRPr lang="ko-KR" altLang="en-US" sz="1400"/>
          </a:p>
        </p:txBody>
      </p:sp>
      <p:pic>
        <p:nvPicPr>
          <p:cNvPr id="8" name="그림 7">
            <a:extLst>
              <a:ext uri="{FF2B5EF4-FFF2-40B4-BE49-F238E27FC236}">
                <a16:creationId xmlns:a16="http://schemas.microsoft.com/office/drawing/2014/main" id="{C52CC105-6943-4E51-830F-810DE6D56B10}"/>
              </a:ext>
            </a:extLst>
          </p:cNvPr>
          <p:cNvPicPr>
            <a:picLocks noChangeAspect="1"/>
          </p:cNvPicPr>
          <p:nvPr/>
        </p:nvPicPr>
        <p:blipFill>
          <a:blip r:embed="rId3"/>
          <a:stretch>
            <a:fillRect/>
          </a:stretch>
        </p:blipFill>
        <p:spPr>
          <a:xfrm>
            <a:off x="1488875" y="3531765"/>
            <a:ext cx="2806288" cy="2864839"/>
          </a:xfrm>
          <a:prstGeom prst="rect">
            <a:avLst/>
          </a:prstGeom>
        </p:spPr>
      </p:pic>
      <p:pic>
        <p:nvPicPr>
          <p:cNvPr id="9" name="그림 8">
            <a:extLst>
              <a:ext uri="{FF2B5EF4-FFF2-40B4-BE49-F238E27FC236}">
                <a16:creationId xmlns:a16="http://schemas.microsoft.com/office/drawing/2014/main" id="{7251D6F8-8146-46A5-BE35-DCBE481C7AD3}"/>
              </a:ext>
            </a:extLst>
          </p:cNvPr>
          <p:cNvPicPr>
            <a:picLocks noChangeAspect="1"/>
          </p:cNvPicPr>
          <p:nvPr/>
        </p:nvPicPr>
        <p:blipFill>
          <a:blip r:embed="rId4"/>
          <a:stretch>
            <a:fillRect/>
          </a:stretch>
        </p:blipFill>
        <p:spPr>
          <a:xfrm>
            <a:off x="4555683" y="3712528"/>
            <a:ext cx="3433296" cy="2493228"/>
          </a:xfrm>
          <a:prstGeom prst="rect">
            <a:avLst/>
          </a:prstGeom>
        </p:spPr>
      </p:pic>
      <p:sp>
        <p:nvSpPr>
          <p:cNvPr id="14" name="내용 개체 틀 13">
            <a:extLst>
              <a:ext uri="{FF2B5EF4-FFF2-40B4-BE49-F238E27FC236}">
                <a16:creationId xmlns:a16="http://schemas.microsoft.com/office/drawing/2014/main" id="{0CDB0A71-47EE-4A65-8DB5-081CF9B32858}"/>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32602443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BERT</a:t>
            </a:r>
            <a:endParaRPr lang="ko-KR" altLang="en-US"/>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Results</a:t>
            </a:r>
            <a:endParaRPr lang="ko-KR" altLang="en-US"/>
          </a:p>
        </p:txBody>
      </p:sp>
      <p:sp>
        <p:nvSpPr>
          <p:cNvPr id="18" name="내용 개체 틀 2">
            <a:extLst>
              <a:ext uri="{FF2B5EF4-FFF2-40B4-BE49-F238E27FC236}">
                <a16:creationId xmlns:a16="http://schemas.microsoft.com/office/drawing/2014/main" id="{89296D9F-C38E-4DC6-B59C-D3B266973E7C}"/>
              </a:ext>
            </a:extLst>
          </p:cNvPr>
          <p:cNvSpPr txBox="1">
            <a:spLocks/>
          </p:cNvSpPr>
          <p:nvPr/>
        </p:nvSpPr>
        <p:spPr>
          <a:xfrm>
            <a:off x="284701" y="1401581"/>
            <a:ext cx="7886700" cy="429319"/>
          </a:xfrm>
          <a:prstGeom prst="rect">
            <a:avLst/>
          </a:prstGeom>
        </p:spPr>
        <p:txBody>
          <a:bodyPr>
            <a:normAutofit/>
          </a:bodyPr>
          <a:lstStyle>
            <a:lvl1pPr marL="171450" indent="-171450" algn="l" defTabSz="685800" rtl="0" eaLnBrk="1" latinLnBrk="1"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ko-KR" sz="1400"/>
              <a:t>Named Entity Recognition (CoNLL-2003)</a:t>
            </a:r>
            <a:endParaRPr lang="ko-KR" altLang="en-US" sz="1400"/>
          </a:p>
        </p:txBody>
      </p:sp>
      <p:pic>
        <p:nvPicPr>
          <p:cNvPr id="19" name="그림 18">
            <a:extLst>
              <a:ext uri="{FF2B5EF4-FFF2-40B4-BE49-F238E27FC236}">
                <a16:creationId xmlns:a16="http://schemas.microsoft.com/office/drawing/2014/main" id="{7010E153-755E-4EBE-9D10-EAFA00B929F8}"/>
              </a:ext>
            </a:extLst>
          </p:cNvPr>
          <p:cNvPicPr>
            <a:picLocks noChangeAspect="1"/>
          </p:cNvPicPr>
          <p:nvPr/>
        </p:nvPicPr>
        <p:blipFill>
          <a:blip r:embed="rId2"/>
          <a:stretch>
            <a:fillRect/>
          </a:stretch>
        </p:blipFill>
        <p:spPr>
          <a:xfrm>
            <a:off x="2541384" y="1763827"/>
            <a:ext cx="3716804" cy="1557459"/>
          </a:xfrm>
          <a:prstGeom prst="rect">
            <a:avLst/>
          </a:prstGeom>
        </p:spPr>
      </p:pic>
      <p:sp>
        <p:nvSpPr>
          <p:cNvPr id="20" name="내용 개체 틀 2">
            <a:extLst>
              <a:ext uri="{FF2B5EF4-FFF2-40B4-BE49-F238E27FC236}">
                <a16:creationId xmlns:a16="http://schemas.microsoft.com/office/drawing/2014/main" id="{C4A02747-4BE5-422C-A660-FC48E23DC99C}"/>
              </a:ext>
            </a:extLst>
          </p:cNvPr>
          <p:cNvSpPr txBox="1">
            <a:spLocks/>
          </p:cNvSpPr>
          <p:nvPr/>
        </p:nvSpPr>
        <p:spPr>
          <a:xfrm>
            <a:off x="284701" y="3448495"/>
            <a:ext cx="7886700" cy="429319"/>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1400"/>
              <a:t>SWAG</a:t>
            </a:r>
            <a:endParaRPr lang="ko-KR" altLang="en-US" sz="1400"/>
          </a:p>
        </p:txBody>
      </p:sp>
      <p:pic>
        <p:nvPicPr>
          <p:cNvPr id="21" name="그림 20">
            <a:extLst>
              <a:ext uri="{FF2B5EF4-FFF2-40B4-BE49-F238E27FC236}">
                <a16:creationId xmlns:a16="http://schemas.microsoft.com/office/drawing/2014/main" id="{5F8D318A-D30E-471A-B3CF-F9A466CDC9E9}"/>
              </a:ext>
            </a:extLst>
          </p:cNvPr>
          <p:cNvPicPr>
            <a:picLocks noChangeAspect="1"/>
          </p:cNvPicPr>
          <p:nvPr/>
        </p:nvPicPr>
        <p:blipFill>
          <a:blip r:embed="rId3"/>
          <a:stretch>
            <a:fillRect/>
          </a:stretch>
        </p:blipFill>
        <p:spPr>
          <a:xfrm>
            <a:off x="913920" y="3788498"/>
            <a:ext cx="3532245" cy="2704375"/>
          </a:xfrm>
          <a:prstGeom prst="rect">
            <a:avLst/>
          </a:prstGeom>
        </p:spPr>
      </p:pic>
      <p:pic>
        <p:nvPicPr>
          <p:cNvPr id="22" name="그림 21">
            <a:extLst>
              <a:ext uri="{FF2B5EF4-FFF2-40B4-BE49-F238E27FC236}">
                <a16:creationId xmlns:a16="http://schemas.microsoft.com/office/drawing/2014/main" id="{8E2BAD43-1D87-4EB9-A6D4-A71B16B49289}"/>
              </a:ext>
            </a:extLst>
          </p:cNvPr>
          <p:cNvPicPr>
            <a:picLocks noChangeAspect="1"/>
          </p:cNvPicPr>
          <p:nvPr/>
        </p:nvPicPr>
        <p:blipFill>
          <a:blip r:embed="rId4"/>
          <a:stretch>
            <a:fillRect/>
          </a:stretch>
        </p:blipFill>
        <p:spPr>
          <a:xfrm>
            <a:off x="4613947" y="4496449"/>
            <a:ext cx="4406667" cy="1288471"/>
          </a:xfrm>
          <a:prstGeom prst="rect">
            <a:avLst/>
          </a:prstGeom>
        </p:spPr>
      </p:pic>
      <p:sp>
        <p:nvSpPr>
          <p:cNvPr id="9" name="내용 개체 틀 8">
            <a:extLst>
              <a:ext uri="{FF2B5EF4-FFF2-40B4-BE49-F238E27FC236}">
                <a16:creationId xmlns:a16="http://schemas.microsoft.com/office/drawing/2014/main" id="{F9EC0E9E-FF74-45D9-8DBC-92A37DDCC954}"/>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14846023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BERT</a:t>
            </a:r>
            <a:endParaRPr lang="ko-KR" altLang="en-US"/>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BERT </a:t>
            </a:r>
            <a:r>
              <a:rPr lang="ko-KR" altLang="en-US"/>
              <a:t>적용 실험 </a:t>
            </a:r>
            <a:r>
              <a:rPr lang="en-US" altLang="ko-KR"/>
              <a:t>– </a:t>
            </a:r>
            <a:r>
              <a:rPr lang="ko-KR" altLang="en-US"/>
              <a:t>감성 분석</a:t>
            </a:r>
          </a:p>
        </p:txBody>
      </p:sp>
      <p:sp>
        <p:nvSpPr>
          <p:cNvPr id="10" name="내용 개체 틀 2">
            <a:extLst>
              <a:ext uri="{FF2B5EF4-FFF2-40B4-BE49-F238E27FC236}">
                <a16:creationId xmlns:a16="http://schemas.microsoft.com/office/drawing/2014/main" id="{9A38EB08-883D-418C-80E7-0972A307EEC7}"/>
              </a:ext>
            </a:extLst>
          </p:cNvPr>
          <p:cNvSpPr txBox="1">
            <a:spLocks/>
          </p:cNvSpPr>
          <p:nvPr/>
        </p:nvSpPr>
        <p:spPr>
          <a:xfrm>
            <a:off x="628649" y="1384802"/>
            <a:ext cx="8353425" cy="621753"/>
          </a:xfrm>
          <a:prstGeom prst="rect">
            <a:avLst/>
          </a:prstGeom>
        </p:spPr>
        <p:txBody>
          <a:bodyPr>
            <a:normAutofit fontScale="85000" lnSpcReduction="20000"/>
          </a:bodyPr>
          <a:lstStyle>
            <a:lvl1pPr marL="171450" indent="-171450" algn="l" defTabSz="685800" rtl="0" eaLnBrk="1" latinLnBrk="1"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20000"/>
              </a:lnSpc>
            </a:pPr>
            <a:r>
              <a:rPr lang="ko-KR" altLang="en-US" sz="1600"/>
              <a:t>네이버 영화 리뷰 코퍼스 </a:t>
            </a:r>
            <a:r>
              <a:rPr lang="en-US" altLang="ko-KR" sz="1600"/>
              <a:t>(</a:t>
            </a:r>
            <a:r>
              <a:rPr lang="en-US" altLang="ko-KR" sz="1600">
                <a:hlinkClick r:id="rId2"/>
              </a:rPr>
              <a:t>https://github.com/e9t/nsmc</a:t>
            </a:r>
            <a:r>
              <a:rPr lang="en-US" altLang="ko-KR" sz="1600"/>
              <a:t>) </a:t>
            </a:r>
            <a:r>
              <a:rPr lang="ko-KR" altLang="en-US" sz="1600"/>
              <a:t>로 감성 분석 진행</a:t>
            </a:r>
            <a:endParaRPr lang="en-US" altLang="ko-KR" sz="1600"/>
          </a:p>
          <a:p>
            <a:pPr>
              <a:lnSpc>
                <a:spcPct val="120000"/>
              </a:lnSpc>
            </a:pPr>
            <a:r>
              <a:rPr lang="ko-KR" altLang="en-US" sz="1600"/>
              <a:t>학습</a:t>
            </a:r>
            <a:r>
              <a:rPr lang="en-US" altLang="ko-KR" sz="1600"/>
              <a:t>: 150,000 </a:t>
            </a:r>
            <a:r>
              <a:rPr lang="ko-KR" altLang="en-US" sz="1600"/>
              <a:t>문장</a:t>
            </a:r>
            <a:r>
              <a:rPr lang="en-US" altLang="ko-KR" sz="1600"/>
              <a:t> / </a:t>
            </a:r>
            <a:r>
              <a:rPr lang="ko-KR" altLang="en-US" sz="1600"/>
              <a:t>평가</a:t>
            </a:r>
            <a:r>
              <a:rPr lang="en-US" altLang="ko-KR" sz="1600"/>
              <a:t>: 50,000 </a:t>
            </a:r>
            <a:r>
              <a:rPr lang="ko-KR" altLang="en-US" sz="1600"/>
              <a:t>문장</a:t>
            </a:r>
            <a:r>
              <a:rPr lang="en-US" altLang="ko-KR" sz="1600"/>
              <a:t>  (</a:t>
            </a:r>
            <a:r>
              <a:rPr lang="ko-KR" altLang="en-US" sz="1600"/>
              <a:t>긍정</a:t>
            </a:r>
            <a:r>
              <a:rPr lang="en-US" altLang="ko-KR" sz="1600"/>
              <a:t>: 1, </a:t>
            </a:r>
            <a:r>
              <a:rPr lang="ko-KR" altLang="en-US" sz="1600"/>
              <a:t>부정</a:t>
            </a:r>
            <a:r>
              <a:rPr lang="en-US" altLang="ko-KR" sz="1600"/>
              <a:t>: 0)</a:t>
            </a:r>
            <a:endParaRPr lang="en-US" altLang="ko-KR" sz="1200"/>
          </a:p>
        </p:txBody>
      </p:sp>
      <p:graphicFrame>
        <p:nvGraphicFramePr>
          <p:cNvPr id="11" name="표 10">
            <a:extLst>
              <a:ext uri="{FF2B5EF4-FFF2-40B4-BE49-F238E27FC236}">
                <a16:creationId xmlns:a16="http://schemas.microsoft.com/office/drawing/2014/main" id="{99661F44-5746-4666-8130-0F1180AC254F}"/>
              </a:ext>
            </a:extLst>
          </p:cNvPr>
          <p:cNvGraphicFramePr>
            <a:graphicFrameLocks noGrp="1"/>
          </p:cNvGraphicFramePr>
          <p:nvPr>
            <p:extLst>
              <p:ext uri="{D42A27DB-BD31-4B8C-83A1-F6EECF244321}">
                <p14:modId xmlns:p14="http://schemas.microsoft.com/office/powerpoint/2010/main" val="4189214326"/>
              </p:ext>
            </p:extLst>
          </p:nvPr>
        </p:nvGraphicFramePr>
        <p:xfrm>
          <a:off x="660113" y="2229628"/>
          <a:ext cx="7717784" cy="1795822"/>
        </p:xfrm>
        <a:graphic>
          <a:graphicData uri="http://schemas.openxmlformats.org/drawingml/2006/table">
            <a:tbl>
              <a:tblPr>
                <a:tableStyleId>{616DA210-FB5B-4158-B5E0-FEB733F419BA}</a:tableStyleId>
              </a:tblPr>
              <a:tblGrid>
                <a:gridCol w="535933">
                  <a:extLst>
                    <a:ext uri="{9D8B030D-6E8A-4147-A177-3AD203B41FA5}">
                      <a16:colId xmlns:a16="http://schemas.microsoft.com/office/drawing/2014/main" val="3445587642"/>
                    </a:ext>
                  </a:extLst>
                </a:gridCol>
                <a:gridCol w="7181851">
                  <a:extLst>
                    <a:ext uri="{9D8B030D-6E8A-4147-A177-3AD203B41FA5}">
                      <a16:colId xmlns:a16="http://schemas.microsoft.com/office/drawing/2014/main" val="1408733414"/>
                    </a:ext>
                  </a:extLst>
                </a:gridCol>
              </a:tblGrid>
              <a:tr h="256546">
                <a:tc>
                  <a:txBody>
                    <a:bodyPr/>
                    <a:lstStyle/>
                    <a:p>
                      <a:pPr algn="ctr" fontAlgn="ctr"/>
                      <a:r>
                        <a:rPr lang="en-US" altLang="ko-KR" sz="1400" b="1" u="none" strike="noStrike">
                          <a:effectLst/>
                        </a:rPr>
                        <a:t>label</a:t>
                      </a:r>
                      <a:endParaRPr lang="en-US" altLang="ko-KR" sz="1400" b="1" i="0" u="none" strike="noStrike">
                        <a:solidFill>
                          <a:srgbClr val="000000"/>
                        </a:solidFill>
                        <a:effectLst/>
                        <a:latin typeface="맑은 고딕" panose="020B0503020000020004" pitchFamily="50" charset="-127"/>
                        <a:ea typeface="맑은 고딕" panose="020B0503020000020004" pitchFamily="50" charset="-127"/>
                      </a:endParaRPr>
                    </a:p>
                  </a:txBody>
                  <a:tcPr marL="6621" marR="6621" marT="6621" marB="0" anchor="ctr">
                    <a:solidFill>
                      <a:schemeClr val="bg1">
                        <a:lumMod val="85000"/>
                      </a:schemeClr>
                    </a:solidFill>
                  </a:tcPr>
                </a:tc>
                <a:tc>
                  <a:txBody>
                    <a:bodyPr/>
                    <a:lstStyle/>
                    <a:p>
                      <a:pPr algn="ctr" fontAlgn="ctr"/>
                      <a:r>
                        <a:rPr lang="en-US" altLang="ko-KR" sz="1400" b="1" u="none" strike="noStrike">
                          <a:effectLst/>
                        </a:rPr>
                        <a:t>sentence</a:t>
                      </a:r>
                      <a:endParaRPr lang="ko-KR" altLang="en-US" sz="1400" b="1" i="0" u="none" strike="noStrike">
                        <a:solidFill>
                          <a:srgbClr val="000000"/>
                        </a:solidFill>
                        <a:effectLst/>
                        <a:latin typeface="맑은 고딕" panose="020B0503020000020004" pitchFamily="50" charset="-127"/>
                        <a:ea typeface="맑은 고딕" panose="020B0503020000020004" pitchFamily="50" charset="-127"/>
                      </a:endParaRPr>
                    </a:p>
                  </a:txBody>
                  <a:tcPr marL="6621" marR="6621" marT="6621" marB="0" anchor="ctr">
                    <a:solidFill>
                      <a:schemeClr val="bg1">
                        <a:lumMod val="85000"/>
                      </a:schemeClr>
                    </a:solidFill>
                  </a:tcPr>
                </a:tc>
                <a:extLst>
                  <a:ext uri="{0D108BD9-81ED-4DB2-BD59-A6C34878D82A}">
                    <a16:rowId xmlns:a16="http://schemas.microsoft.com/office/drawing/2014/main" val="1786317380"/>
                  </a:ext>
                </a:extLst>
              </a:tr>
              <a:tr h="256546">
                <a:tc>
                  <a:txBody>
                    <a:bodyPr/>
                    <a:lstStyle/>
                    <a:p>
                      <a:pPr algn="ctr" fontAlgn="ctr"/>
                      <a:r>
                        <a:rPr lang="en-US" altLang="ko-KR" sz="1200" u="none" strike="noStrike">
                          <a:effectLst/>
                        </a:rPr>
                        <a:t>0</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6621" marR="6621" marT="6621" marB="0" anchor="ctr"/>
                </a:tc>
                <a:tc>
                  <a:txBody>
                    <a:bodyPr/>
                    <a:lstStyle/>
                    <a:p>
                      <a:pPr algn="l" fontAlgn="ctr"/>
                      <a:r>
                        <a:rPr lang="ko-KR" altLang="en-US" sz="1200" u="none" strike="noStrike">
                          <a:effectLst/>
                        </a:rPr>
                        <a:t>뭐야 이 평점들은</a:t>
                      </a:r>
                      <a:r>
                        <a:rPr lang="en-US" altLang="ko-KR" sz="1200" u="none" strike="noStrike">
                          <a:effectLst/>
                        </a:rPr>
                        <a:t>.... </a:t>
                      </a:r>
                      <a:r>
                        <a:rPr lang="ko-KR" altLang="en-US" sz="1200" u="none" strike="noStrike">
                          <a:effectLst/>
                        </a:rPr>
                        <a:t>나쁘진 않지만 </a:t>
                      </a:r>
                      <a:r>
                        <a:rPr lang="en-US" altLang="ko-KR" sz="1200" u="none" strike="noStrike">
                          <a:effectLst/>
                        </a:rPr>
                        <a:t>10</a:t>
                      </a:r>
                      <a:r>
                        <a:rPr lang="ko-KR" altLang="en-US" sz="1200" u="none" strike="noStrike">
                          <a:effectLst/>
                        </a:rPr>
                        <a:t>점 짜리는 더더욱 아니잖아</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6621" marR="6621" marT="6621" marB="0" anchor="ctr"/>
                </a:tc>
                <a:extLst>
                  <a:ext uri="{0D108BD9-81ED-4DB2-BD59-A6C34878D82A}">
                    <a16:rowId xmlns:a16="http://schemas.microsoft.com/office/drawing/2014/main" val="657778713"/>
                  </a:ext>
                </a:extLst>
              </a:tr>
              <a:tr h="256546">
                <a:tc>
                  <a:txBody>
                    <a:bodyPr/>
                    <a:lstStyle/>
                    <a:p>
                      <a:pPr algn="ctr" fontAlgn="ctr"/>
                      <a:r>
                        <a:rPr lang="en-US" altLang="ko-KR" sz="1200" u="none" strike="noStrike">
                          <a:effectLst/>
                        </a:rPr>
                        <a:t>0</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6621" marR="6621" marT="6621" marB="0" anchor="ctr"/>
                </a:tc>
                <a:tc>
                  <a:txBody>
                    <a:bodyPr/>
                    <a:lstStyle/>
                    <a:p>
                      <a:pPr algn="l" fontAlgn="ctr"/>
                      <a:r>
                        <a:rPr lang="ko-KR" altLang="en-US" sz="1200" u="none" strike="noStrike">
                          <a:effectLst/>
                        </a:rPr>
                        <a:t>지루하지는 않은데 완전 막장임</a:t>
                      </a:r>
                      <a:r>
                        <a:rPr lang="en-US" altLang="ko-KR" sz="1200" u="none" strike="noStrike">
                          <a:effectLst/>
                        </a:rPr>
                        <a:t>... </a:t>
                      </a:r>
                      <a:r>
                        <a:rPr lang="ko-KR" altLang="en-US" sz="1200" u="none" strike="noStrike">
                          <a:effectLst/>
                        </a:rPr>
                        <a:t>돈주고 보기에는</a:t>
                      </a:r>
                      <a:r>
                        <a:rPr lang="en-US" altLang="ko-KR" sz="1200" u="none" strike="noStrike">
                          <a:effectLst/>
                        </a:rPr>
                        <a:t>....</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6621" marR="6621" marT="6621" marB="0" anchor="ctr"/>
                </a:tc>
                <a:extLst>
                  <a:ext uri="{0D108BD9-81ED-4DB2-BD59-A6C34878D82A}">
                    <a16:rowId xmlns:a16="http://schemas.microsoft.com/office/drawing/2014/main" val="2682031256"/>
                  </a:ext>
                </a:extLst>
              </a:tr>
              <a:tr h="256546">
                <a:tc>
                  <a:txBody>
                    <a:bodyPr/>
                    <a:lstStyle/>
                    <a:p>
                      <a:pPr algn="ctr" fontAlgn="ctr"/>
                      <a:r>
                        <a:rPr lang="en-US" altLang="ko-KR" sz="1200" u="none" strike="noStrike">
                          <a:effectLst/>
                        </a:rPr>
                        <a:t>0</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6621" marR="6621" marT="6621" marB="0" anchor="ctr"/>
                </a:tc>
                <a:tc>
                  <a:txBody>
                    <a:bodyPr/>
                    <a:lstStyle/>
                    <a:p>
                      <a:pPr algn="l" fontAlgn="ctr"/>
                      <a:r>
                        <a:rPr lang="en-US" altLang="ko-KR" sz="1200" u="none" strike="noStrike">
                          <a:effectLst/>
                        </a:rPr>
                        <a:t>3D</a:t>
                      </a:r>
                      <a:r>
                        <a:rPr lang="ko-KR" altLang="en-US" sz="1200" u="none" strike="noStrike">
                          <a:effectLst/>
                        </a:rPr>
                        <a:t>만 아니었어도 별 다섯 개 줬을텐데</a:t>
                      </a:r>
                      <a:r>
                        <a:rPr lang="en-US" altLang="ko-KR" sz="1200" u="none" strike="noStrike">
                          <a:effectLst/>
                        </a:rPr>
                        <a:t>.. </a:t>
                      </a:r>
                      <a:r>
                        <a:rPr lang="ko-KR" altLang="en-US" sz="1200" u="none" strike="noStrike">
                          <a:effectLst/>
                        </a:rPr>
                        <a:t>왜 </a:t>
                      </a:r>
                      <a:r>
                        <a:rPr lang="en-US" altLang="ko-KR" sz="1200" u="none" strike="noStrike">
                          <a:effectLst/>
                        </a:rPr>
                        <a:t>3D</a:t>
                      </a:r>
                      <a:r>
                        <a:rPr lang="ko-KR" altLang="en-US" sz="1200" u="none" strike="noStrike">
                          <a:effectLst/>
                        </a:rPr>
                        <a:t>로 나와서 제 심기를 불편하게 하죠</a:t>
                      </a:r>
                      <a:r>
                        <a:rPr lang="en-US" altLang="ko-KR" sz="1200" u="none" strike="noStrike">
                          <a:effectLst/>
                        </a:rPr>
                        <a:t>??</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6621" marR="6621" marT="6621" marB="0" anchor="ctr"/>
                </a:tc>
                <a:extLst>
                  <a:ext uri="{0D108BD9-81ED-4DB2-BD59-A6C34878D82A}">
                    <a16:rowId xmlns:a16="http://schemas.microsoft.com/office/drawing/2014/main" val="540045589"/>
                  </a:ext>
                </a:extLst>
              </a:tr>
              <a:tr h="256546">
                <a:tc>
                  <a:txBody>
                    <a:bodyPr/>
                    <a:lstStyle/>
                    <a:p>
                      <a:pPr algn="ctr" fontAlgn="ctr"/>
                      <a:r>
                        <a:rPr lang="en-US" altLang="ko-KR" sz="1200" u="none" strike="noStrike">
                          <a:effectLst/>
                        </a:rPr>
                        <a:t>1</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6621" marR="6621" marT="6621" marB="0" anchor="ctr"/>
                </a:tc>
                <a:tc>
                  <a:txBody>
                    <a:bodyPr/>
                    <a:lstStyle/>
                    <a:p>
                      <a:pPr algn="l" fontAlgn="ctr"/>
                      <a:r>
                        <a:rPr lang="ko-KR" altLang="en-US" sz="1200" u="none" strike="noStrike">
                          <a:effectLst/>
                        </a:rPr>
                        <a:t>음악이 주가 된</a:t>
                      </a:r>
                      <a:r>
                        <a:rPr lang="en-US" altLang="ko-KR" sz="1200" u="none" strike="noStrike">
                          <a:effectLst/>
                        </a:rPr>
                        <a:t>, </a:t>
                      </a:r>
                      <a:r>
                        <a:rPr lang="ko-KR" altLang="en-US" sz="1200" u="none" strike="noStrike">
                          <a:effectLst/>
                        </a:rPr>
                        <a:t>최고의 음악영화</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6621" marR="6621" marT="6621" marB="0" anchor="ctr"/>
                </a:tc>
                <a:extLst>
                  <a:ext uri="{0D108BD9-81ED-4DB2-BD59-A6C34878D82A}">
                    <a16:rowId xmlns:a16="http://schemas.microsoft.com/office/drawing/2014/main" val="4205402831"/>
                  </a:ext>
                </a:extLst>
              </a:tr>
              <a:tr h="256546">
                <a:tc>
                  <a:txBody>
                    <a:bodyPr/>
                    <a:lstStyle/>
                    <a:p>
                      <a:pPr algn="ctr" fontAlgn="ctr"/>
                      <a:r>
                        <a:rPr lang="en-US" altLang="ko-KR" sz="1200" u="none" strike="noStrike">
                          <a:effectLst/>
                        </a:rPr>
                        <a:t>0</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6621" marR="6621" marT="6621" marB="0" anchor="ctr"/>
                </a:tc>
                <a:tc>
                  <a:txBody>
                    <a:bodyPr/>
                    <a:lstStyle/>
                    <a:p>
                      <a:pPr algn="l" fontAlgn="ctr"/>
                      <a:r>
                        <a:rPr lang="ko-KR" altLang="en-US" sz="1200" u="none" strike="noStrike">
                          <a:effectLst/>
                        </a:rPr>
                        <a:t>진정한 쓰레기</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6621" marR="6621" marT="6621" marB="0" anchor="ctr"/>
                </a:tc>
                <a:extLst>
                  <a:ext uri="{0D108BD9-81ED-4DB2-BD59-A6C34878D82A}">
                    <a16:rowId xmlns:a16="http://schemas.microsoft.com/office/drawing/2014/main" val="1807677218"/>
                  </a:ext>
                </a:extLst>
              </a:tr>
              <a:tr h="256546">
                <a:tc>
                  <a:txBody>
                    <a:bodyPr/>
                    <a:lstStyle/>
                    <a:p>
                      <a:pPr algn="ctr" fontAlgn="ctr"/>
                      <a:r>
                        <a:rPr lang="en-US" altLang="ko-KR" sz="1200" u="none" strike="noStrike">
                          <a:effectLst/>
                        </a:rPr>
                        <a:t>0</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6621" marR="6621" marT="6621" marB="0" anchor="ctr"/>
                </a:tc>
                <a:tc>
                  <a:txBody>
                    <a:bodyPr/>
                    <a:lstStyle/>
                    <a:p>
                      <a:pPr algn="l" fontAlgn="ctr"/>
                      <a:r>
                        <a:rPr lang="ko-KR" altLang="en-US" sz="1200" u="none" strike="noStrike">
                          <a:effectLst/>
                        </a:rPr>
                        <a:t>마치 미국애니에서 튀어나온듯한 창의력없는 로봇디자인부터가</a:t>
                      </a:r>
                      <a:r>
                        <a:rPr lang="en-US" altLang="ko-KR" sz="1200" u="none" strike="noStrike">
                          <a:effectLst/>
                        </a:rPr>
                        <a:t>,</a:t>
                      </a:r>
                      <a:r>
                        <a:rPr lang="ko-KR" altLang="en-US" sz="1200" u="none" strike="noStrike">
                          <a:effectLst/>
                        </a:rPr>
                        <a:t>고개를 젖게한다</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6621" marR="6621" marT="6621" marB="0" anchor="ctr"/>
                </a:tc>
                <a:extLst>
                  <a:ext uri="{0D108BD9-81ED-4DB2-BD59-A6C34878D82A}">
                    <a16:rowId xmlns:a16="http://schemas.microsoft.com/office/drawing/2014/main" val="3148012569"/>
                  </a:ext>
                </a:extLst>
              </a:tr>
            </a:tbl>
          </a:graphicData>
        </a:graphic>
      </p:graphicFrame>
      <p:sp>
        <p:nvSpPr>
          <p:cNvPr id="12" name="TextBox 11">
            <a:extLst>
              <a:ext uri="{FF2B5EF4-FFF2-40B4-BE49-F238E27FC236}">
                <a16:creationId xmlns:a16="http://schemas.microsoft.com/office/drawing/2014/main" id="{2DCFDB80-8C2F-418F-918C-58E543BF05CB}"/>
              </a:ext>
            </a:extLst>
          </p:cNvPr>
          <p:cNvSpPr txBox="1"/>
          <p:nvPr/>
        </p:nvSpPr>
        <p:spPr>
          <a:xfrm rot="5400000">
            <a:off x="4457700" y="4106847"/>
            <a:ext cx="473206" cy="369332"/>
          </a:xfrm>
          <a:prstGeom prst="rect">
            <a:avLst/>
          </a:prstGeom>
          <a:noFill/>
        </p:spPr>
        <p:txBody>
          <a:bodyPr wrap="none" rtlCol="0">
            <a:spAutoFit/>
          </a:bodyPr>
          <a:lstStyle/>
          <a:p>
            <a:r>
              <a:rPr lang="en-US" altLang="ko-KR" b="1"/>
              <a:t>. . .</a:t>
            </a:r>
            <a:endParaRPr lang="ko-KR" altLang="en-US" b="1"/>
          </a:p>
        </p:txBody>
      </p:sp>
      <p:graphicFrame>
        <p:nvGraphicFramePr>
          <p:cNvPr id="13" name="표 12">
            <a:extLst>
              <a:ext uri="{FF2B5EF4-FFF2-40B4-BE49-F238E27FC236}">
                <a16:creationId xmlns:a16="http://schemas.microsoft.com/office/drawing/2014/main" id="{CB7288EE-BA99-4131-B9C5-DA52B78670F4}"/>
              </a:ext>
            </a:extLst>
          </p:cNvPr>
          <p:cNvGraphicFramePr>
            <a:graphicFrameLocks noGrp="1"/>
          </p:cNvGraphicFramePr>
          <p:nvPr>
            <p:extLst>
              <p:ext uri="{D42A27DB-BD31-4B8C-83A1-F6EECF244321}">
                <p14:modId xmlns:p14="http://schemas.microsoft.com/office/powerpoint/2010/main" val="4225531502"/>
              </p:ext>
            </p:extLst>
          </p:nvPr>
        </p:nvGraphicFramePr>
        <p:xfrm>
          <a:off x="959644" y="4751372"/>
          <a:ext cx="7224712" cy="1483360"/>
        </p:xfrm>
        <a:graphic>
          <a:graphicData uri="http://schemas.openxmlformats.org/drawingml/2006/table">
            <a:tbl>
              <a:tblPr firstRow="1" bandRow="1">
                <a:tableStyleId>{5940675A-B579-460E-94D1-54222C63F5DA}</a:tableStyleId>
              </a:tblPr>
              <a:tblGrid>
                <a:gridCol w="3612356">
                  <a:extLst>
                    <a:ext uri="{9D8B030D-6E8A-4147-A177-3AD203B41FA5}">
                      <a16:colId xmlns:a16="http://schemas.microsoft.com/office/drawing/2014/main" val="569048115"/>
                    </a:ext>
                  </a:extLst>
                </a:gridCol>
                <a:gridCol w="3612356">
                  <a:extLst>
                    <a:ext uri="{9D8B030D-6E8A-4147-A177-3AD203B41FA5}">
                      <a16:colId xmlns:a16="http://schemas.microsoft.com/office/drawing/2014/main" val="4197546245"/>
                    </a:ext>
                  </a:extLst>
                </a:gridCol>
              </a:tblGrid>
              <a:tr h="370840">
                <a:tc>
                  <a:txBody>
                    <a:bodyPr/>
                    <a:lstStyle/>
                    <a:p>
                      <a:pPr algn="ctr" latinLnBrk="1"/>
                      <a:r>
                        <a:rPr lang="ko-KR" altLang="en-US" b="1"/>
                        <a:t>모델</a:t>
                      </a:r>
                    </a:p>
                  </a:txBody>
                  <a:tcPr>
                    <a:solidFill>
                      <a:schemeClr val="bg1">
                        <a:lumMod val="85000"/>
                      </a:schemeClr>
                    </a:solidFill>
                  </a:tcPr>
                </a:tc>
                <a:tc>
                  <a:txBody>
                    <a:bodyPr/>
                    <a:lstStyle/>
                    <a:p>
                      <a:pPr algn="ctr" latinLnBrk="1"/>
                      <a:r>
                        <a:rPr lang="en-US" altLang="ko-KR" b="1"/>
                        <a:t>Accuracy</a:t>
                      </a:r>
                      <a:endParaRPr lang="ko-KR" altLang="en-US" b="1"/>
                    </a:p>
                  </a:txBody>
                  <a:tcPr>
                    <a:solidFill>
                      <a:schemeClr val="bg1">
                        <a:lumMod val="85000"/>
                      </a:schemeClr>
                    </a:solidFill>
                  </a:tcPr>
                </a:tc>
                <a:extLst>
                  <a:ext uri="{0D108BD9-81ED-4DB2-BD59-A6C34878D82A}">
                    <a16:rowId xmlns:a16="http://schemas.microsoft.com/office/drawing/2014/main" val="3247296526"/>
                  </a:ext>
                </a:extLst>
              </a:tr>
              <a:tr h="370840">
                <a:tc>
                  <a:txBody>
                    <a:bodyPr/>
                    <a:lstStyle/>
                    <a:p>
                      <a:pPr latinLnBrk="1"/>
                      <a:r>
                        <a:rPr lang="en-US" altLang="ko-KR"/>
                        <a:t>KoNLPy + DenseNet (Keras)</a:t>
                      </a:r>
                      <a:endParaRPr lang="ko-KR" altLang="en-US"/>
                    </a:p>
                  </a:txBody>
                  <a:tcPr/>
                </a:tc>
                <a:tc>
                  <a:txBody>
                    <a:bodyPr/>
                    <a:lstStyle/>
                    <a:p>
                      <a:pPr algn="ctr" latinLnBrk="1"/>
                      <a:r>
                        <a:rPr lang="en-US" altLang="ko-KR"/>
                        <a:t>85.3</a:t>
                      </a:r>
                      <a:endParaRPr lang="ko-KR" altLang="en-US"/>
                    </a:p>
                  </a:txBody>
                  <a:tcPr/>
                </a:tc>
                <a:extLst>
                  <a:ext uri="{0D108BD9-81ED-4DB2-BD59-A6C34878D82A}">
                    <a16:rowId xmlns:a16="http://schemas.microsoft.com/office/drawing/2014/main" val="708038530"/>
                  </a:ext>
                </a:extLst>
              </a:tr>
              <a:tr h="37084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a:t>Kakao BERT-Kor + khaiii</a:t>
                      </a:r>
                      <a:endParaRPr lang="ko-KR" altLang="en-US"/>
                    </a:p>
                  </a:txBody>
                  <a:tcPr/>
                </a:tc>
                <a:tc>
                  <a:txBody>
                    <a:bodyPr/>
                    <a:lstStyle/>
                    <a:p>
                      <a:pPr algn="ctr" latinLnBrk="1"/>
                      <a:r>
                        <a:rPr lang="en-US" altLang="ko-KR"/>
                        <a:t>88.8</a:t>
                      </a:r>
                      <a:endParaRPr lang="ko-KR" altLang="en-US"/>
                    </a:p>
                  </a:txBody>
                  <a:tcPr/>
                </a:tc>
                <a:extLst>
                  <a:ext uri="{0D108BD9-81ED-4DB2-BD59-A6C34878D82A}">
                    <a16:rowId xmlns:a16="http://schemas.microsoft.com/office/drawing/2014/main" val="3867811255"/>
                  </a:ext>
                </a:extLst>
              </a:tr>
              <a:tr h="37084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a:t>BERT Multi-lingual pretrained model</a:t>
                      </a:r>
                    </a:p>
                  </a:txBody>
                  <a:tcPr/>
                </a:tc>
                <a:tc>
                  <a:txBody>
                    <a:bodyPr/>
                    <a:lstStyle/>
                    <a:p>
                      <a:pPr algn="ctr" latinLnBrk="1"/>
                      <a:r>
                        <a:rPr lang="en-US" altLang="ko-KR" b="1"/>
                        <a:t>88.3</a:t>
                      </a:r>
                      <a:endParaRPr lang="ko-KR" altLang="en-US" b="1"/>
                    </a:p>
                  </a:txBody>
                  <a:tcPr/>
                </a:tc>
                <a:extLst>
                  <a:ext uri="{0D108BD9-81ED-4DB2-BD59-A6C34878D82A}">
                    <a16:rowId xmlns:a16="http://schemas.microsoft.com/office/drawing/2014/main" val="296683286"/>
                  </a:ext>
                </a:extLst>
              </a:tr>
            </a:tbl>
          </a:graphicData>
        </a:graphic>
      </p:graphicFrame>
      <p:sp>
        <p:nvSpPr>
          <p:cNvPr id="9" name="내용 개체 틀 8">
            <a:extLst>
              <a:ext uri="{FF2B5EF4-FFF2-40B4-BE49-F238E27FC236}">
                <a16:creationId xmlns:a16="http://schemas.microsoft.com/office/drawing/2014/main" id="{1BA05ADC-168E-4C26-A8CA-C4AA56A5330D}"/>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2105825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ko-KR" altLang="en-US"/>
              <a:t>언어 모델 </a:t>
            </a:r>
            <a:r>
              <a:rPr lang="en-US" altLang="ko-KR"/>
              <a:t>(Language Model, LM)</a:t>
            </a:r>
            <a:endParaRPr lang="ko-KR" altLang="en-US"/>
          </a:p>
        </p:txBody>
      </p:sp>
      <p:sp>
        <p:nvSpPr>
          <p:cNvPr id="17" name="내용 개체 틀 16">
            <a:extLst>
              <a:ext uri="{FF2B5EF4-FFF2-40B4-BE49-F238E27FC236}">
                <a16:creationId xmlns:a16="http://schemas.microsoft.com/office/drawing/2014/main" id="{B172FA71-25E9-4885-9A02-87A97C62E0AC}"/>
              </a:ext>
            </a:extLst>
          </p:cNvPr>
          <p:cNvSpPr>
            <a:spLocks noGrp="1"/>
          </p:cNvSpPr>
          <p:nvPr>
            <p:ph sz="quarter" idx="17"/>
          </p:nvPr>
        </p:nvSpPr>
        <p:spPr/>
        <p:txBody>
          <a:bodyPr/>
          <a:lstStyle/>
          <a:p>
            <a:endParaRPr lang="ko-KR" altLang="en-US"/>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dirty="0"/>
              <a:t>Autoregressive</a:t>
            </a:r>
            <a:r>
              <a:rPr lang="ko-KR" altLang="en-US" dirty="0"/>
              <a:t> </a:t>
            </a:r>
            <a:r>
              <a:rPr lang="en-US" altLang="ko-KR" dirty="0"/>
              <a:t>(GPT</a:t>
            </a:r>
            <a:r>
              <a:rPr lang="ko-KR" altLang="en-US" dirty="0"/>
              <a:t> 계열</a:t>
            </a:r>
            <a:r>
              <a:rPr lang="en-US" altLang="ko-KR" dirty="0"/>
              <a:t>)</a:t>
            </a:r>
            <a:endParaRPr lang="ko-KR" altLang="en-US" dirty="0"/>
          </a:p>
        </p:txBody>
      </p:sp>
      <p:grpSp>
        <p:nvGrpSpPr>
          <p:cNvPr id="12" name="그룹 11">
            <a:extLst>
              <a:ext uri="{FF2B5EF4-FFF2-40B4-BE49-F238E27FC236}">
                <a16:creationId xmlns:a16="http://schemas.microsoft.com/office/drawing/2014/main" id="{7608B855-633B-4BA5-8188-F9B96AB56479}"/>
              </a:ext>
            </a:extLst>
          </p:cNvPr>
          <p:cNvGrpSpPr/>
          <p:nvPr/>
        </p:nvGrpSpPr>
        <p:grpSpPr>
          <a:xfrm>
            <a:off x="106262" y="2044700"/>
            <a:ext cx="8734708" cy="3606799"/>
            <a:chOff x="93561" y="1308098"/>
            <a:chExt cx="11933339" cy="4927601"/>
          </a:xfrm>
        </p:grpSpPr>
        <p:pic>
          <p:nvPicPr>
            <p:cNvPr id="6" name="Picture 2" descr="FDS] Fraud Detection System with AutoEncoder – TensorMSA">
              <a:extLst>
                <a:ext uri="{FF2B5EF4-FFF2-40B4-BE49-F238E27FC236}">
                  <a16:creationId xmlns:a16="http://schemas.microsoft.com/office/drawing/2014/main" id="{328FA5CF-D322-412E-9237-0A0C32591C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0623"/>
            <a:stretch/>
          </p:blipFill>
          <p:spPr bwMode="auto">
            <a:xfrm>
              <a:off x="93561" y="1452562"/>
              <a:ext cx="1125639" cy="46624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FDS] Fraud Detection System with AutoEncoder – TensorMSA">
              <a:extLst>
                <a:ext uri="{FF2B5EF4-FFF2-40B4-BE49-F238E27FC236}">
                  <a16:creationId xmlns:a16="http://schemas.microsoft.com/office/drawing/2014/main" id="{37880ED2-0B71-4838-A678-2C73FD11BB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25" t="68132" r="82120" b="12120"/>
            <a:stretch/>
          </p:blipFill>
          <p:spPr bwMode="auto">
            <a:xfrm>
              <a:off x="228600" y="4629151"/>
              <a:ext cx="2011464" cy="9207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DS] Fraud Detection System with AutoEncoder – TensorMSA">
              <a:extLst>
                <a:ext uri="{FF2B5EF4-FFF2-40B4-BE49-F238E27FC236}">
                  <a16:creationId xmlns:a16="http://schemas.microsoft.com/office/drawing/2014/main" id="{41F833CC-075E-4551-BBF0-1EE089ECD5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472" t="-3099" r="600" b="-2587"/>
            <a:stretch/>
          </p:blipFill>
          <p:spPr bwMode="auto">
            <a:xfrm>
              <a:off x="2311400" y="1308098"/>
              <a:ext cx="9715500" cy="49276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FDS] Fraud Detection System with AutoEncoder – TensorMSA">
              <a:extLst>
                <a:ext uri="{FF2B5EF4-FFF2-40B4-BE49-F238E27FC236}">
                  <a16:creationId xmlns:a16="http://schemas.microsoft.com/office/drawing/2014/main" id="{505BFD8C-FC52-491C-99F3-3CCEA9C3C5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0623" b="31869"/>
            <a:stretch/>
          </p:blipFill>
          <p:spPr bwMode="auto">
            <a:xfrm>
              <a:off x="9817100" y="1452563"/>
              <a:ext cx="1125639" cy="315753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945709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BERT</a:t>
            </a:r>
            <a:endParaRPr lang="ko-KR" altLang="en-US"/>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a:xfrm>
            <a:off x="1874110" y="306553"/>
            <a:ext cx="5395781" cy="390285"/>
          </a:xfrm>
        </p:spPr>
        <p:txBody>
          <a:bodyPr/>
          <a:lstStyle/>
          <a:p>
            <a:r>
              <a:rPr lang="en-US" altLang="ko-KR" dirty="0"/>
              <a:t>BERT </a:t>
            </a:r>
            <a:r>
              <a:rPr lang="ko-KR" altLang="en-US" dirty="0"/>
              <a:t>적용 실험 </a:t>
            </a:r>
            <a:r>
              <a:rPr lang="en-US" altLang="ko-KR" dirty="0"/>
              <a:t>– </a:t>
            </a:r>
            <a:r>
              <a:rPr lang="en-US" altLang="ko-KR" dirty="0" err="1"/>
              <a:t>QnA</a:t>
            </a:r>
            <a:r>
              <a:rPr lang="en-US" altLang="ko-KR" dirty="0"/>
              <a:t> </a:t>
            </a:r>
            <a:r>
              <a:rPr lang="ko-KR" altLang="en-US" dirty="0"/>
              <a:t>문장 유사도 </a:t>
            </a:r>
            <a:r>
              <a:rPr lang="en-US" altLang="ko-KR" dirty="0"/>
              <a:t>(</a:t>
            </a:r>
            <a:r>
              <a:rPr lang="ko-KR" altLang="en-US" dirty="0"/>
              <a:t>이진 분류 기반</a:t>
            </a:r>
            <a:r>
              <a:rPr lang="en-US" altLang="ko-KR" dirty="0"/>
              <a:t>)</a:t>
            </a:r>
            <a:endParaRPr lang="ko-KR" altLang="en-US" dirty="0"/>
          </a:p>
        </p:txBody>
      </p:sp>
      <p:sp>
        <p:nvSpPr>
          <p:cNvPr id="9" name="내용 개체 틀 2">
            <a:extLst>
              <a:ext uri="{FF2B5EF4-FFF2-40B4-BE49-F238E27FC236}">
                <a16:creationId xmlns:a16="http://schemas.microsoft.com/office/drawing/2014/main" id="{47E93C23-C468-4963-B7A1-7DB04D388EBA}"/>
              </a:ext>
            </a:extLst>
          </p:cNvPr>
          <p:cNvSpPr txBox="1">
            <a:spLocks/>
          </p:cNvSpPr>
          <p:nvPr/>
        </p:nvSpPr>
        <p:spPr>
          <a:xfrm>
            <a:off x="628649" y="1359636"/>
            <a:ext cx="8353425" cy="1359838"/>
          </a:xfrm>
          <a:prstGeom prst="rect">
            <a:avLst/>
          </a:prstGeom>
        </p:spPr>
        <p:txBody>
          <a:bodyPr>
            <a:normAutofit/>
          </a:bodyPr>
          <a:lstStyle>
            <a:lvl1pPr marL="171450" indent="-171450" algn="l" defTabSz="685800" rtl="0" eaLnBrk="1" latinLnBrk="1"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20000"/>
              </a:lnSpc>
            </a:pPr>
            <a:r>
              <a:rPr lang="ko-KR" altLang="en-US" sz="1400"/>
              <a:t>디지털 동반자 패러프레이징 질의 문장 데이터를 이용하여 질문</a:t>
            </a:r>
            <a:r>
              <a:rPr lang="en-US" altLang="ko-KR" sz="1400"/>
              <a:t>-</a:t>
            </a:r>
            <a:r>
              <a:rPr lang="ko-KR" altLang="en-US" sz="1400"/>
              <a:t>질문 데이터 생성 및 학습</a:t>
            </a:r>
          </a:p>
          <a:p>
            <a:pPr>
              <a:lnSpc>
                <a:spcPct val="120000"/>
              </a:lnSpc>
            </a:pPr>
            <a:r>
              <a:rPr lang="ko-KR" altLang="en-US" sz="1400"/>
              <a:t>학습</a:t>
            </a:r>
            <a:r>
              <a:rPr lang="en-US" altLang="ko-KR" sz="1400"/>
              <a:t>: 3,401 </a:t>
            </a:r>
            <a:r>
              <a:rPr lang="ko-KR" altLang="en-US" sz="1400"/>
              <a:t>문장 쌍 </a:t>
            </a:r>
            <a:r>
              <a:rPr lang="en-US" altLang="ko-KR" sz="1400"/>
              <a:t>(</a:t>
            </a:r>
            <a:r>
              <a:rPr lang="ko-KR" altLang="en-US" sz="1400"/>
              <a:t>유사 </a:t>
            </a:r>
            <a:r>
              <a:rPr lang="en-US" altLang="ko-KR" sz="1400"/>
              <a:t>X: 1,700</a:t>
            </a:r>
            <a:r>
              <a:rPr lang="ko-KR" altLang="en-US" sz="1400"/>
              <a:t>개</a:t>
            </a:r>
            <a:r>
              <a:rPr lang="en-US" altLang="ko-KR" sz="1400"/>
              <a:t>, </a:t>
            </a:r>
            <a:r>
              <a:rPr lang="ko-KR" altLang="en-US" sz="1400"/>
              <a:t>유사 </a:t>
            </a:r>
            <a:r>
              <a:rPr lang="en-US" altLang="ko-KR" sz="1400"/>
              <a:t>O: 1,701</a:t>
            </a:r>
            <a:r>
              <a:rPr lang="ko-KR" altLang="en-US" sz="1400"/>
              <a:t>개</a:t>
            </a:r>
            <a:r>
              <a:rPr lang="en-US" altLang="ko-KR" sz="1400"/>
              <a:t>)</a:t>
            </a:r>
          </a:p>
          <a:p>
            <a:pPr>
              <a:lnSpc>
                <a:spcPct val="120000"/>
              </a:lnSpc>
            </a:pPr>
            <a:r>
              <a:rPr lang="ko-KR" altLang="en-US" sz="1400"/>
              <a:t>평가</a:t>
            </a:r>
            <a:r>
              <a:rPr lang="en-US" altLang="ko-KR" sz="1400"/>
              <a:t>: 1,001 </a:t>
            </a:r>
            <a:r>
              <a:rPr lang="ko-KR" altLang="en-US" sz="1400"/>
              <a:t>문장 쌍 </a:t>
            </a:r>
            <a:r>
              <a:rPr lang="en-US" altLang="ko-KR" sz="1400"/>
              <a:t>(</a:t>
            </a:r>
            <a:r>
              <a:rPr lang="ko-KR" altLang="en-US" sz="1400"/>
              <a:t>유사 </a:t>
            </a:r>
            <a:r>
              <a:rPr lang="en-US" altLang="ko-KR" sz="1400"/>
              <a:t>X: 500</a:t>
            </a:r>
            <a:r>
              <a:rPr lang="ko-KR" altLang="en-US" sz="1400"/>
              <a:t>개</a:t>
            </a:r>
            <a:r>
              <a:rPr lang="en-US" altLang="ko-KR" sz="1400"/>
              <a:t>, </a:t>
            </a:r>
            <a:r>
              <a:rPr lang="ko-KR" altLang="en-US" sz="1400"/>
              <a:t>유사 </a:t>
            </a:r>
            <a:r>
              <a:rPr lang="en-US" altLang="ko-KR" sz="1400"/>
              <a:t>O: 501</a:t>
            </a:r>
            <a:r>
              <a:rPr lang="ko-KR" altLang="en-US" sz="1400"/>
              <a:t>개</a:t>
            </a:r>
            <a:r>
              <a:rPr lang="en-US" altLang="ko-KR" sz="1400"/>
              <a:t>)</a:t>
            </a:r>
          </a:p>
          <a:p>
            <a:pPr>
              <a:lnSpc>
                <a:spcPct val="120000"/>
              </a:lnSpc>
            </a:pPr>
            <a:endParaRPr lang="en-US" altLang="ko-KR" sz="1400"/>
          </a:p>
          <a:p>
            <a:pPr>
              <a:lnSpc>
                <a:spcPct val="120000"/>
              </a:lnSpc>
            </a:pPr>
            <a:endParaRPr lang="en-US" altLang="ko-KR" sz="1000"/>
          </a:p>
        </p:txBody>
      </p:sp>
      <p:graphicFrame>
        <p:nvGraphicFramePr>
          <p:cNvPr id="14" name="표 13">
            <a:extLst>
              <a:ext uri="{FF2B5EF4-FFF2-40B4-BE49-F238E27FC236}">
                <a16:creationId xmlns:a16="http://schemas.microsoft.com/office/drawing/2014/main" id="{CEBE707E-CA7D-47C0-8BFB-F3B476374E71}"/>
              </a:ext>
            </a:extLst>
          </p:cNvPr>
          <p:cNvGraphicFramePr>
            <a:graphicFrameLocks noGrp="1"/>
          </p:cNvGraphicFramePr>
          <p:nvPr>
            <p:extLst>
              <p:ext uri="{D42A27DB-BD31-4B8C-83A1-F6EECF244321}">
                <p14:modId xmlns:p14="http://schemas.microsoft.com/office/powerpoint/2010/main" val="2130171400"/>
              </p:ext>
            </p:extLst>
          </p:nvPr>
        </p:nvGraphicFramePr>
        <p:xfrm>
          <a:off x="959644" y="5434805"/>
          <a:ext cx="7224712" cy="741680"/>
        </p:xfrm>
        <a:graphic>
          <a:graphicData uri="http://schemas.openxmlformats.org/drawingml/2006/table">
            <a:tbl>
              <a:tblPr firstRow="1" bandRow="1">
                <a:tableStyleId>{5940675A-B579-460E-94D1-54222C63F5DA}</a:tableStyleId>
              </a:tblPr>
              <a:tblGrid>
                <a:gridCol w="3852501">
                  <a:extLst>
                    <a:ext uri="{9D8B030D-6E8A-4147-A177-3AD203B41FA5}">
                      <a16:colId xmlns:a16="http://schemas.microsoft.com/office/drawing/2014/main" val="569048115"/>
                    </a:ext>
                  </a:extLst>
                </a:gridCol>
                <a:gridCol w="3372211">
                  <a:extLst>
                    <a:ext uri="{9D8B030D-6E8A-4147-A177-3AD203B41FA5}">
                      <a16:colId xmlns:a16="http://schemas.microsoft.com/office/drawing/2014/main" val="4197546245"/>
                    </a:ext>
                  </a:extLst>
                </a:gridCol>
              </a:tblGrid>
              <a:tr h="370840">
                <a:tc>
                  <a:txBody>
                    <a:bodyPr/>
                    <a:lstStyle/>
                    <a:p>
                      <a:pPr algn="ctr" latinLnBrk="1"/>
                      <a:r>
                        <a:rPr lang="ko-KR" altLang="en-US" b="1"/>
                        <a:t>모델</a:t>
                      </a:r>
                    </a:p>
                  </a:txBody>
                  <a:tcPr>
                    <a:solidFill>
                      <a:schemeClr val="bg1">
                        <a:lumMod val="85000"/>
                      </a:schemeClr>
                    </a:solidFill>
                  </a:tcPr>
                </a:tc>
                <a:tc>
                  <a:txBody>
                    <a:bodyPr/>
                    <a:lstStyle/>
                    <a:p>
                      <a:pPr algn="ctr" latinLnBrk="1"/>
                      <a:r>
                        <a:rPr lang="en-US" altLang="ko-KR" b="1"/>
                        <a:t>Accuracy</a:t>
                      </a:r>
                      <a:endParaRPr lang="ko-KR" altLang="en-US" b="1"/>
                    </a:p>
                  </a:txBody>
                  <a:tcPr>
                    <a:solidFill>
                      <a:schemeClr val="bg1">
                        <a:lumMod val="85000"/>
                      </a:schemeClr>
                    </a:solidFill>
                  </a:tcPr>
                </a:tc>
                <a:extLst>
                  <a:ext uri="{0D108BD9-81ED-4DB2-BD59-A6C34878D82A}">
                    <a16:rowId xmlns:a16="http://schemas.microsoft.com/office/drawing/2014/main" val="3247296526"/>
                  </a:ext>
                </a:extLst>
              </a:tr>
              <a:tr h="37084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a:t>BERT Multi-lingual pretrained model</a:t>
                      </a:r>
                    </a:p>
                  </a:txBody>
                  <a:tcPr>
                    <a:solidFill>
                      <a:schemeClr val="bg1"/>
                    </a:solidFill>
                  </a:tcPr>
                </a:tc>
                <a:tc>
                  <a:txBody>
                    <a:bodyPr/>
                    <a:lstStyle/>
                    <a:p>
                      <a:pPr algn="ctr" latinLnBrk="1"/>
                      <a:r>
                        <a:rPr lang="en-US" altLang="ko-KR" b="1"/>
                        <a:t>98.3</a:t>
                      </a:r>
                      <a:endParaRPr lang="ko-KR" altLang="en-US" b="1"/>
                    </a:p>
                  </a:txBody>
                  <a:tcPr>
                    <a:solidFill>
                      <a:schemeClr val="bg1"/>
                    </a:solidFill>
                  </a:tcPr>
                </a:tc>
                <a:extLst>
                  <a:ext uri="{0D108BD9-81ED-4DB2-BD59-A6C34878D82A}">
                    <a16:rowId xmlns:a16="http://schemas.microsoft.com/office/drawing/2014/main" val="868934505"/>
                  </a:ext>
                </a:extLst>
              </a:tr>
            </a:tbl>
          </a:graphicData>
        </a:graphic>
      </p:graphicFrame>
      <p:graphicFrame>
        <p:nvGraphicFramePr>
          <p:cNvPr id="15" name="표 14">
            <a:extLst>
              <a:ext uri="{FF2B5EF4-FFF2-40B4-BE49-F238E27FC236}">
                <a16:creationId xmlns:a16="http://schemas.microsoft.com/office/drawing/2014/main" id="{520906F7-5CCF-44D0-9F5C-19D43F1D705C}"/>
              </a:ext>
            </a:extLst>
          </p:cNvPr>
          <p:cNvGraphicFramePr>
            <a:graphicFrameLocks noGrp="1"/>
          </p:cNvGraphicFramePr>
          <p:nvPr>
            <p:extLst>
              <p:ext uri="{D42A27DB-BD31-4B8C-83A1-F6EECF244321}">
                <p14:modId xmlns:p14="http://schemas.microsoft.com/office/powerpoint/2010/main" val="501144325"/>
              </p:ext>
            </p:extLst>
          </p:nvPr>
        </p:nvGraphicFramePr>
        <p:xfrm>
          <a:off x="302047" y="2803535"/>
          <a:ext cx="8539906" cy="1784720"/>
        </p:xfrm>
        <a:graphic>
          <a:graphicData uri="http://schemas.openxmlformats.org/drawingml/2006/table">
            <a:tbl>
              <a:tblPr>
                <a:tableStyleId>{616DA210-FB5B-4158-B5E0-FEB733F419BA}</a:tableStyleId>
              </a:tblPr>
              <a:tblGrid>
                <a:gridCol w="564770">
                  <a:extLst>
                    <a:ext uri="{9D8B030D-6E8A-4147-A177-3AD203B41FA5}">
                      <a16:colId xmlns:a16="http://schemas.microsoft.com/office/drawing/2014/main" val="3445587642"/>
                    </a:ext>
                  </a:extLst>
                </a:gridCol>
                <a:gridCol w="3987568">
                  <a:extLst>
                    <a:ext uri="{9D8B030D-6E8A-4147-A177-3AD203B41FA5}">
                      <a16:colId xmlns:a16="http://schemas.microsoft.com/office/drawing/2014/main" val="1591445908"/>
                    </a:ext>
                  </a:extLst>
                </a:gridCol>
                <a:gridCol w="3987568">
                  <a:extLst>
                    <a:ext uri="{9D8B030D-6E8A-4147-A177-3AD203B41FA5}">
                      <a16:colId xmlns:a16="http://schemas.microsoft.com/office/drawing/2014/main" val="1408733414"/>
                    </a:ext>
                  </a:extLst>
                </a:gridCol>
              </a:tblGrid>
              <a:tr h="446180">
                <a:tc>
                  <a:txBody>
                    <a:bodyPr/>
                    <a:lstStyle/>
                    <a:p>
                      <a:pPr algn="ctr" fontAlgn="ctr"/>
                      <a:r>
                        <a:rPr lang="en-US" altLang="ko-KR" sz="1400" b="1" u="none" strike="noStrike">
                          <a:effectLst/>
                        </a:rPr>
                        <a:t>label</a:t>
                      </a:r>
                      <a:endParaRPr lang="en-US" altLang="ko-KR" sz="1400" b="1" i="0" u="none" strike="noStrike">
                        <a:solidFill>
                          <a:srgbClr val="000000"/>
                        </a:solidFill>
                        <a:effectLst/>
                        <a:latin typeface="맑은 고딕" panose="020B0503020000020004" pitchFamily="50" charset="-127"/>
                        <a:ea typeface="맑은 고딕" panose="020B0503020000020004" pitchFamily="50" charset="-127"/>
                      </a:endParaRPr>
                    </a:p>
                  </a:txBody>
                  <a:tcPr marL="6621" marR="6621" marT="6621" marB="0" anchor="ctr">
                    <a:solidFill>
                      <a:schemeClr val="bg1">
                        <a:lumMod val="85000"/>
                      </a:schemeClr>
                    </a:solidFill>
                  </a:tcPr>
                </a:tc>
                <a:tc>
                  <a:txBody>
                    <a:bodyPr/>
                    <a:lstStyle/>
                    <a:p>
                      <a:pPr algn="ctr" fontAlgn="ctr"/>
                      <a:r>
                        <a:rPr lang="en-US" altLang="ko-KR" sz="1400" b="1" i="0" u="none" strike="noStrike">
                          <a:solidFill>
                            <a:srgbClr val="000000"/>
                          </a:solidFill>
                          <a:effectLst/>
                          <a:latin typeface="맑은 고딕" panose="020B0503020000020004" pitchFamily="50" charset="-127"/>
                          <a:ea typeface="맑은 고딕" panose="020B0503020000020004" pitchFamily="50" charset="-127"/>
                        </a:rPr>
                        <a:t>sentence 1</a:t>
                      </a:r>
                    </a:p>
                  </a:txBody>
                  <a:tcPr marL="6621" marR="6621" marT="6621" marB="0" anchor="ctr">
                    <a:solidFill>
                      <a:schemeClr val="bg1">
                        <a:lumMod val="85000"/>
                      </a:schemeClr>
                    </a:solidFill>
                  </a:tcPr>
                </a:tc>
                <a:tc>
                  <a:txBody>
                    <a:bodyPr/>
                    <a:lstStyle/>
                    <a:p>
                      <a:pPr algn="ctr" fontAlgn="ctr"/>
                      <a:r>
                        <a:rPr lang="en-US" altLang="ko-KR" sz="1400" b="1" u="none" strike="noStrike">
                          <a:effectLst/>
                        </a:rPr>
                        <a:t>sentence 2</a:t>
                      </a:r>
                      <a:endParaRPr lang="ko-KR" altLang="en-US" sz="1400" b="1" i="0" u="none" strike="noStrike">
                        <a:solidFill>
                          <a:srgbClr val="000000"/>
                        </a:solidFill>
                        <a:effectLst/>
                        <a:latin typeface="맑은 고딕" panose="020B0503020000020004" pitchFamily="50" charset="-127"/>
                        <a:ea typeface="맑은 고딕" panose="020B0503020000020004" pitchFamily="50" charset="-127"/>
                      </a:endParaRPr>
                    </a:p>
                  </a:txBody>
                  <a:tcPr marL="6621" marR="6621" marT="6621" marB="0" anchor="ctr">
                    <a:solidFill>
                      <a:schemeClr val="bg1">
                        <a:lumMod val="85000"/>
                      </a:schemeClr>
                    </a:solidFill>
                  </a:tcPr>
                </a:tc>
                <a:extLst>
                  <a:ext uri="{0D108BD9-81ED-4DB2-BD59-A6C34878D82A}">
                    <a16:rowId xmlns:a16="http://schemas.microsoft.com/office/drawing/2014/main" val="1786317380"/>
                  </a:ext>
                </a:extLst>
              </a:tr>
              <a:tr h="446180">
                <a:tc>
                  <a:txBody>
                    <a:bodyPr/>
                    <a:lstStyle/>
                    <a:p>
                      <a:pPr algn="ctr" fontAlgn="ctr"/>
                      <a:r>
                        <a:rPr lang="en-US" altLang="ko-KR" sz="1200" b="0" i="0" u="none" strike="noStrike">
                          <a:solidFill>
                            <a:srgbClr val="000000"/>
                          </a:solidFill>
                          <a:effectLst/>
                          <a:latin typeface="맑은 고딕" panose="020B0503020000020004" pitchFamily="50" charset="-127"/>
                          <a:ea typeface="맑은 고딕" panose="020B0503020000020004" pitchFamily="50" charset="-127"/>
                        </a:rPr>
                        <a:t>0</a:t>
                      </a:r>
                    </a:p>
                  </a:txBody>
                  <a:tcPr marL="6621" marR="6621" marT="6621" marB="0" anchor="ctr"/>
                </a:tc>
                <a:tc>
                  <a:txBody>
                    <a:bodyPr/>
                    <a:lstStyle/>
                    <a:p>
                      <a:pPr algn="ctr" latinLnBrk="1"/>
                      <a:r>
                        <a:rPr lang="ko-KR" altLang="en-US" sz="1200"/>
                        <a:t>포화지방산이 많은 음식은</a:t>
                      </a:r>
                      <a:r>
                        <a:rPr lang="en-US" altLang="ko-KR" sz="1200"/>
                        <a:t>?</a:t>
                      </a:r>
                      <a:endParaRPr lang="ko-KR" altLang="en-US" sz="1200"/>
                    </a:p>
                  </a:txBody>
                  <a:tcPr marL="6621" marR="6621" marT="6621" marB="0" anchor="ctr"/>
                </a:tc>
                <a:tc>
                  <a:txBody>
                    <a:bodyPr/>
                    <a:lstStyle/>
                    <a:p>
                      <a:pPr algn="ctr" latinLnBrk="1"/>
                      <a:r>
                        <a:rPr lang="ko-KR" altLang="en-US" sz="1200"/>
                        <a:t>아토피 피부염이 있는 아기를 씻길 때 좋은 비누는 무엇인가요</a:t>
                      </a:r>
                      <a:r>
                        <a:rPr lang="en-US" altLang="ko-KR" sz="1200"/>
                        <a:t>?</a:t>
                      </a:r>
                      <a:endParaRPr lang="ko-KR" altLang="en-US" sz="1200"/>
                    </a:p>
                  </a:txBody>
                  <a:tcPr marL="6621" marR="6621" marT="6621" marB="0" anchor="ctr"/>
                </a:tc>
                <a:extLst>
                  <a:ext uri="{0D108BD9-81ED-4DB2-BD59-A6C34878D82A}">
                    <a16:rowId xmlns:a16="http://schemas.microsoft.com/office/drawing/2014/main" val="657778713"/>
                  </a:ext>
                </a:extLst>
              </a:tr>
              <a:tr h="446180">
                <a:tc>
                  <a:txBody>
                    <a:bodyPr/>
                    <a:lstStyle/>
                    <a:p>
                      <a:pPr algn="ctr" fontAlgn="ctr"/>
                      <a:r>
                        <a:rPr lang="en-US" altLang="ko-KR" sz="1200" b="0" i="0" u="none" strike="noStrike">
                          <a:solidFill>
                            <a:srgbClr val="000000"/>
                          </a:solidFill>
                          <a:effectLst/>
                          <a:latin typeface="맑은 고딕" panose="020B0503020000020004" pitchFamily="50" charset="-127"/>
                          <a:ea typeface="맑은 고딕" panose="020B0503020000020004" pitchFamily="50" charset="-127"/>
                        </a:rPr>
                        <a:t>1</a:t>
                      </a:r>
                    </a:p>
                  </a:txBody>
                  <a:tcPr marL="6621" marR="6621" marT="6621" marB="0" anchor="ctr"/>
                </a:tc>
                <a:tc>
                  <a:txBody>
                    <a:bodyPr/>
                    <a:lstStyle/>
                    <a:p>
                      <a:pPr algn="ctr" latinLnBrk="1"/>
                      <a:r>
                        <a:rPr lang="ko-KR" altLang="en-US" sz="1200"/>
                        <a:t>임신 </a:t>
                      </a:r>
                      <a:r>
                        <a:rPr lang="en-US" altLang="ko-KR" sz="1200"/>
                        <a:t>29</a:t>
                      </a:r>
                      <a:r>
                        <a:rPr lang="ko-KR" altLang="en-US" sz="1200"/>
                        <a:t>주 태아의 신장은 어떻습니까</a:t>
                      </a:r>
                      <a:r>
                        <a:rPr lang="en-US" altLang="ko-KR" sz="1200"/>
                        <a:t>?</a:t>
                      </a:r>
                      <a:endParaRPr lang="ko-KR" altLang="en-US" sz="1200"/>
                    </a:p>
                  </a:txBody>
                  <a:tcPr marL="6621" marR="6621" marT="6621" marB="0" anchor="ctr"/>
                </a:tc>
                <a:tc>
                  <a:txBody>
                    <a:bodyPr/>
                    <a:lstStyle/>
                    <a:p>
                      <a:pPr algn="ctr" latinLnBrk="1"/>
                      <a:r>
                        <a:rPr lang="ko-KR" altLang="en-US" sz="1200"/>
                        <a:t>임신 </a:t>
                      </a:r>
                      <a:r>
                        <a:rPr lang="en-US" altLang="ko-KR" sz="1200"/>
                        <a:t>29</a:t>
                      </a:r>
                      <a:r>
                        <a:rPr lang="ko-KR" altLang="en-US" sz="1200"/>
                        <a:t>주일 때 태아의 크기는</a:t>
                      </a:r>
                      <a:r>
                        <a:rPr lang="en-US" altLang="ko-KR" sz="1200"/>
                        <a:t>?</a:t>
                      </a:r>
                      <a:endParaRPr lang="ko-KR" altLang="en-US" sz="1200"/>
                    </a:p>
                  </a:txBody>
                  <a:tcPr marL="6621" marR="6621" marT="6621" marB="0" anchor="ctr"/>
                </a:tc>
                <a:extLst>
                  <a:ext uri="{0D108BD9-81ED-4DB2-BD59-A6C34878D82A}">
                    <a16:rowId xmlns:a16="http://schemas.microsoft.com/office/drawing/2014/main" val="2682031256"/>
                  </a:ext>
                </a:extLst>
              </a:tr>
              <a:tr h="446180">
                <a:tc>
                  <a:txBody>
                    <a:bodyPr/>
                    <a:lstStyle/>
                    <a:p>
                      <a:pPr algn="ctr" fontAlgn="ctr"/>
                      <a:r>
                        <a:rPr lang="en-US" altLang="ko-KR" sz="1200" b="0" i="0" u="none" strike="noStrike">
                          <a:solidFill>
                            <a:srgbClr val="000000"/>
                          </a:solidFill>
                          <a:effectLst/>
                          <a:latin typeface="맑은 고딕" panose="020B0503020000020004" pitchFamily="50" charset="-127"/>
                          <a:ea typeface="맑은 고딕" panose="020B0503020000020004" pitchFamily="50" charset="-127"/>
                        </a:rPr>
                        <a:t>0</a:t>
                      </a:r>
                    </a:p>
                  </a:txBody>
                  <a:tcPr marL="6621" marR="6621" marT="6621" marB="0" anchor="ctr"/>
                </a:tc>
                <a:tc>
                  <a:txBody>
                    <a:bodyPr/>
                    <a:lstStyle/>
                    <a:p>
                      <a:pPr algn="ctr" latinLnBrk="1"/>
                      <a:r>
                        <a:rPr lang="ko-KR" altLang="en-US" sz="1200"/>
                        <a:t>산모가 술을 마셨을 경우 모유 수유는 언제 하는 것이 좋은가요</a:t>
                      </a:r>
                      <a:r>
                        <a:rPr lang="en-US" altLang="ko-KR" sz="1200"/>
                        <a:t>?</a:t>
                      </a:r>
                      <a:endParaRPr lang="ko-KR" altLang="en-US" sz="1200"/>
                    </a:p>
                  </a:txBody>
                  <a:tcPr marL="6621" marR="6621" marT="6621" marB="0" anchor="ctr"/>
                </a:tc>
                <a:tc>
                  <a:txBody>
                    <a:bodyPr/>
                    <a:lstStyle/>
                    <a:p>
                      <a:pPr algn="ctr" latinLnBrk="1"/>
                      <a:r>
                        <a:rPr lang="ko-KR" altLang="en-US" sz="1200"/>
                        <a:t>임산부가 입덧을 할 때 비타민</a:t>
                      </a:r>
                      <a:r>
                        <a:rPr lang="en-US" altLang="ko-KR" sz="1200"/>
                        <a:t>B6</a:t>
                      </a:r>
                      <a:r>
                        <a:rPr lang="ko-KR" altLang="en-US" sz="1200"/>
                        <a:t>을 왜 먹나요</a:t>
                      </a:r>
                      <a:r>
                        <a:rPr lang="en-US" altLang="ko-KR" sz="1200"/>
                        <a:t>?</a:t>
                      </a:r>
                      <a:endParaRPr lang="ko-KR" altLang="en-US" sz="1200"/>
                    </a:p>
                  </a:txBody>
                  <a:tcPr marL="6621" marR="6621" marT="6621" marB="0" anchor="ctr"/>
                </a:tc>
                <a:extLst>
                  <a:ext uri="{0D108BD9-81ED-4DB2-BD59-A6C34878D82A}">
                    <a16:rowId xmlns:a16="http://schemas.microsoft.com/office/drawing/2014/main" val="540045589"/>
                  </a:ext>
                </a:extLst>
              </a:tr>
            </a:tbl>
          </a:graphicData>
        </a:graphic>
      </p:graphicFrame>
      <p:sp>
        <p:nvSpPr>
          <p:cNvPr id="16" name="TextBox 15">
            <a:extLst>
              <a:ext uri="{FF2B5EF4-FFF2-40B4-BE49-F238E27FC236}">
                <a16:creationId xmlns:a16="http://schemas.microsoft.com/office/drawing/2014/main" id="{9A28741A-3288-44ED-8222-3A01F8BD84F9}"/>
              </a:ext>
            </a:extLst>
          </p:cNvPr>
          <p:cNvSpPr txBox="1"/>
          <p:nvPr/>
        </p:nvSpPr>
        <p:spPr>
          <a:xfrm rot="5400000">
            <a:off x="4335397" y="4835678"/>
            <a:ext cx="473206" cy="369332"/>
          </a:xfrm>
          <a:prstGeom prst="rect">
            <a:avLst/>
          </a:prstGeom>
          <a:noFill/>
        </p:spPr>
        <p:txBody>
          <a:bodyPr wrap="none" rtlCol="0">
            <a:spAutoFit/>
          </a:bodyPr>
          <a:lstStyle/>
          <a:p>
            <a:r>
              <a:rPr lang="en-US" altLang="ko-KR" b="1"/>
              <a:t>. . .</a:t>
            </a:r>
            <a:endParaRPr lang="ko-KR" altLang="en-US" b="1"/>
          </a:p>
        </p:txBody>
      </p:sp>
      <p:sp>
        <p:nvSpPr>
          <p:cNvPr id="10" name="내용 개체 틀 9">
            <a:extLst>
              <a:ext uri="{FF2B5EF4-FFF2-40B4-BE49-F238E27FC236}">
                <a16:creationId xmlns:a16="http://schemas.microsoft.com/office/drawing/2014/main" id="{0AAA6EEF-C2B6-46F7-960A-88F388F4BD18}"/>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41984937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BERT</a:t>
            </a:r>
            <a:endParaRPr lang="ko-KR" altLang="en-US"/>
          </a:p>
        </p:txBody>
      </p:sp>
      <p:sp>
        <p:nvSpPr>
          <p:cNvPr id="10" name="내용 개체 틀 2">
            <a:extLst>
              <a:ext uri="{FF2B5EF4-FFF2-40B4-BE49-F238E27FC236}">
                <a16:creationId xmlns:a16="http://schemas.microsoft.com/office/drawing/2014/main" id="{0149A705-D1E2-4026-B829-DDCC81F2C41A}"/>
              </a:ext>
            </a:extLst>
          </p:cNvPr>
          <p:cNvSpPr txBox="1">
            <a:spLocks/>
          </p:cNvSpPr>
          <p:nvPr/>
        </p:nvSpPr>
        <p:spPr>
          <a:xfrm>
            <a:off x="628649" y="1351247"/>
            <a:ext cx="8487642" cy="1609725"/>
          </a:xfrm>
          <a:prstGeom prst="rect">
            <a:avLst/>
          </a:prstGeom>
        </p:spPr>
        <p:txBody>
          <a:bodyPr>
            <a:normAutofit/>
          </a:bodyPr>
          <a:lstStyle>
            <a:lvl1pPr marL="171450" indent="-171450" algn="l" defTabSz="685800" rtl="0" eaLnBrk="1" latinLnBrk="1"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20000"/>
              </a:lnSpc>
            </a:pPr>
            <a:r>
              <a:rPr lang="en-US" altLang="ko-KR" sz="1400"/>
              <a:t>Saltlux</a:t>
            </a:r>
            <a:r>
              <a:rPr lang="ko-KR" altLang="en-US" sz="1400"/>
              <a:t> </a:t>
            </a:r>
            <a:r>
              <a:rPr lang="en-US" altLang="ko-KR" sz="1400"/>
              <a:t>ADAM </a:t>
            </a:r>
            <a:r>
              <a:rPr lang="ko-KR" altLang="en-US" sz="1400"/>
              <a:t>일반 질의 데이터를 이용해 </a:t>
            </a:r>
            <a:r>
              <a:rPr lang="en-US" altLang="ko-KR" sz="1400"/>
              <a:t>IRQA </a:t>
            </a:r>
            <a:r>
              <a:rPr lang="ko-KR" altLang="en-US" sz="1400"/>
              <a:t>모사 데이터 구축</a:t>
            </a:r>
            <a:endParaRPr lang="en-US" altLang="ko-KR" sz="1400"/>
          </a:p>
          <a:p>
            <a:pPr>
              <a:lnSpc>
                <a:spcPct val="120000"/>
              </a:lnSpc>
            </a:pPr>
            <a:r>
              <a:rPr lang="en-US" altLang="ko-KR" sz="1400"/>
              <a:t>500 </a:t>
            </a:r>
            <a:r>
              <a:rPr lang="ko-KR" altLang="en-US" sz="1400"/>
              <a:t>문장에 대한 </a:t>
            </a:r>
            <a:r>
              <a:rPr lang="en-US" altLang="ko-KR" sz="1400"/>
              <a:t>BERT semantic search </a:t>
            </a:r>
            <a:r>
              <a:rPr lang="en-US" altLang="ko-KR" sz="1050"/>
              <a:t>(</a:t>
            </a:r>
            <a:r>
              <a:rPr lang="en-US" altLang="ko-KR" sz="1050">
                <a:hlinkClick r:id="rId2"/>
              </a:rPr>
              <a:t>https://github.com/hanxiao/bert-as-service</a:t>
            </a:r>
            <a:r>
              <a:rPr lang="en-US" altLang="ko-KR" sz="1050"/>
              <a:t>)</a:t>
            </a:r>
          </a:p>
          <a:p>
            <a:pPr>
              <a:lnSpc>
                <a:spcPct val="120000"/>
              </a:lnSpc>
            </a:pPr>
            <a:endParaRPr lang="en-US" altLang="ko-KR" sz="1100"/>
          </a:p>
        </p:txBody>
      </p:sp>
      <p:sp>
        <p:nvSpPr>
          <p:cNvPr id="11" name="직사각형 10">
            <a:extLst>
              <a:ext uri="{FF2B5EF4-FFF2-40B4-BE49-F238E27FC236}">
                <a16:creationId xmlns:a16="http://schemas.microsoft.com/office/drawing/2014/main" id="{492B72E3-0E4F-4B21-9654-63A55F9945CA}"/>
              </a:ext>
            </a:extLst>
          </p:cNvPr>
          <p:cNvSpPr/>
          <p:nvPr/>
        </p:nvSpPr>
        <p:spPr>
          <a:xfrm>
            <a:off x="106383" y="2742396"/>
            <a:ext cx="3347391" cy="307777"/>
          </a:xfrm>
          <a:prstGeom prst="rect">
            <a:avLst/>
          </a:prstGeom>
        </p:spPr>
        <p:txBody>
          <a:bodyPr wrap="none">
            <a:spAutoFit/>
          </a:bodyPr>
          <a:lstStyle/>
          <a:p>
            <a:pPr fontAlgn="ctr"/>
            <a:r>
              <a:rPr lang="ko-KR" altLang="en-US" sz="1400" b="1">
                <a:solidFill>
                  <a:srgbClr val="000000"/>
                </a:solidFill>
                <a:latin typeface="맑은 고딕" panose="020B0503020000020004" pitchFamily="50" charset="-127"/>
              </a:rPr>
              <a:t>중고차 대출시 필요서류 알고 싶습니다</a:t>
            </a:r>
            <a:r>
              <a:rPr lang="en-US" altLang="ko-KR" sz="1400" b="1">
                <a:solidFill>
                  <a:srgbClr val="000000"/>
                </a:solidFill>
                <a:latin typeface="맑은 고딕" panose="020B0503020000020004" pitchFamily="50" charset="-127"/>
              </a:rPr>
              <a:t>.</a:t>
            </a:r>
            <a:endParaRPr lang="ko-KR" altLang="en-US" sz="1400" b="1">
              <a:solidFill>
                <a:srgbClr val="000000"/>
              </a:solidFill>
              <a:latin typeface="맑은 고딕" panose="020B0503020000020004" pitchFamily="50" charset="-127"/>
            </a:endParaRPr>
          </a:p>
        </p:txBody>
      </p:sp>
      <p:sp>
        <p:nvSpPr>
          <p:cNvPr id="12" name="화살표: 아래쪽 11">
            <a:extLst>
              <a:ext uri="{FF2B5EF4-FFF2-40B4-BE49-F238E27FC236}">
                <a16:creationId xmlns:a16="http://schemas.microsoft.com/office/drawing/2014/main" id="{0343CE74-E453-472F-B88E-C4CBC5829661}"/>
              </a:ext>
            </a:extLst>
          </p:cNvPr>
          <p:cNvSpPr/>
          <p:nvPr/>
        </p:nvSpPr>
        <p:spPr>
          <a:xfrm>
            <a:off x="1674004" y="3065949"/>
            <a:ext cx="212147" cy="2667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FF44F84C-7C86-4334-843A-505ADA194F73}"/>
              </a:ext>
            </a:extLst>
          </p:cNvPr>
          <p:cNvSpPr/>
          <p:nvPr/>
        </p:nvSpPr>
        <p:spPr>
          <a:xfrm>
            <a:off x="392133" y="3405456"/>
            <a:ext cx="2702984" cy="276999"/>
          </a:xfrm>
          <a:prstGeom prst="rect">
            <a:avLst/>
          </a:prstGeom>
        </p:spPr>
        <p:txBody>
          <a:bodyPr wrap="none">
            <a:spAutoFit/>
          </a:bodyPr>
          <a:lstStyle/>
          <a:p>
            <a:pPr fontAlgn="ctr"/>
            <a:r>
              <a:rPr lang="en-US" altLang="ko-KR" sz="1200">
                <a:solidFill>
                  <a:srgbClr val="000000"/>
                </a:solidFill>
                <a:latin typeface="맑은 고딕" panose="020B0503020000020004" pitchFamily="50" charset="-127"/>
              </a:rPr>
              <a:t>[0.2132, 0.1544, 0.8163 …. ] 768</a:t>
            </a:r>
            <a:r>
              <a:rPr lang="ko-KR" altLang="en-US" sz="1200">
                <a:solidFill>
                  <a:srgbClr val="000000"/>
                </a:solidFill>
                <a:latin typeface="맑은 고딕" panose="020B0503020000020004" pitchFamily="50" charset="-127"/>
              </a:rPr>
              <a:t>차원</a:t>
            </a:r>
          </a:p>
        </p:txBody>
      </p:sp>
      <p:sp>
        <p:nvSpPr>
          <p:cNvPr id="17" name="직사각형 16">
            <a:extLst>
              <a:ext uri="{FF2B5EF4-FFF2-40B4-BE49-F238E27FC236}">
                <a16:creationId xmlns:a16="http://schemas.microsoft.com/office/drawing/2014/main" id="{559FAD6F-7A1D-45AF-A793-7C25A6DD2239}"/>
              </a:ext>
            </a:extLst>
          </p:cNvPr>
          <p:cNvSpPr/>
          <p:nvPr/>
        </p:nvSpPr>
        <p:spPr>
          <a:xfrm>
            <a:off x="3996655" y="2192543"/>
            <a:ext cx="4971233" cy="276999"/>
          </a:xfrm>
          <a:prstGeom prst="rect">
            <a:avLst/>
          </a:prstGeom>
        </p:spPr>
        <p:txBody>
          <a:bodyPr wrap="none">
            <a:spAutoFit/>
          </a:bodyPr>
          <a:lstStyle/>
          <a:p>
            <a:pPr fontAlgn="ctr"/>
            <a:r>
              <a:rPr lang="ko-KR" altLang="ko-KR" sz="1200"/>
              <a:t>전세자금대출을 받았는데</a:t>
            </a:r>
            <a:r>
              <a:rPr lang="en-US" altLang="ko-KR" sz="1200"/>
              <a:t>, </a:t>
            </a:r>
            <a:r>
              <a:rPr lang="ko-KR" altLang="ko-KR" sz="1200"/>
              <a:t>추가로 대출을 더 받을수 있는지 궁금합니다</a:t>
            </a:r>
            <a:r>
              <a:rPr lang="en-US" altLang="ko-KR" sz="1200"/>
              <a:t>.</a:t>
            </a:r>
            <a:endParaRPr lang="ko-KR" altLang="ko-KR" sz="1200"/>
          </a:p>
        </p:txBody>
      </p:sp>
      <p:sp>
        <p:nvSpPr>
          <p:cNvPr id="18" name="직사각형 17">
            <a:extLst>
              <a:ext uri="{FF2B5EF4-FFF2-40B4-BE49-F238E27FC236}">
                <a16:creationId xmlns:a16="http://schemas.microsoft.com/office/drawing/2014/main" id="{039456F2-255D-4C28-9035-9FA6A7AD830E}"/>
              </a:ext>
            </a:extLst>
          </p:cNvPr>
          <p:cNvSpPr/>
          <p:nvPr/>
        </p:nvSpPr>
        <p:spPr>
          <a:xfrm>
            <a:off x="3996655" y="2654966"/>
            <a:ext cx="4653653" cy="461665"/>
          </a:xfrm>
          <a:prstGeom prst="rect">
            <a:avLst/>
          </a:prstGeom>
        </p:spPr>
        <p:txBody>
          <a:bodyPr wrap="square">
            <a:spAutoFit/>
          </a:bodyPr>
          <a:lstStyle/>
          <a:p>
            <a:pPr fontAlgn="ctr"/>
            <a:r>
              <a:rPr lang="ko-KR" altLang="ko-KR" sz="1200"/>
              <a:t>겨울쿨톤입니다</a:t>
            </a:r>
            <a:r>
              <a:rPr lang="en-US" altLang="ko-KR" sz="1200"/>
              <a:t>.</a:t>
            </a:r>
            <a:r>
              <a:rPr lang="ko-KR" altLang="ko-KR" sz="1200"/>
              <a:t> 겨울쿨 립스틱이 찾기어려워요 겨울 톤 가진 분들 뭐 쓰시나요</a:t>
            </a:r>
            <a:r>
              <a:rPr lang="en-US" altLang="ko-KR" sz="1200"/>
              <a:t>?</a:t>
            </a:r>
            <a:endParaRPr lang="ko-KR" altLang="ko-KR" sz="1200"/>
          </a:p>
        </p:txBody>
      </p:sp>
      <p:sp>
        <p:nvSpPr>
          <p:cNvPr id="19" name="직사각형 18">
            <a:extLst>
              <a:ext uri="{FF2B5EF4-FFF2-40B4-BE49-F238E27FC236}">
                <a16:creationId xmlns:a16="http://schemas.microsoft.com/office/drawing/2014/main" id="{D8E938BD-214C-4670-B2F9-76C246972EFC}"/>
              </a:ext>
            </a:extLst>
          </p:cNvPr>
          <p:cNvSpPr/>
          <p:nvPr/>
        </p:nvSpPr>
        <p:spPr>
          <a:xfrm>
            <a:off x="3996655" y="3302055"/>
            <a:ext cx="4572000" cy="276999"/>
          </a:xfrm>
          <a:prstGeom prst="rect">
            <a:avLst/>
          </a:prstGeom>
        </p:spPr>
        <p:txBody>
          <a:bodyPr>
            <a:spAutoFit/>
          </a:bodyPr>
          <a:lstStyle/>
          <a:p>
            <a:pPr fontAlgn="ctr"/>
            <a:r>
              <a:rPr lang="ko-KR" altLang="ko-KR" sz="1200"/>
              <a:t>여름에 조개같은거 먹고 질병에 안 걸리려면 어떻게 해야될까요</a:t>
            </a:r>
            <a:r>
              <a:rPr lang="en-US" altLang="ko-KR" sz="1200"/>
              <a:t>?</a:t>
            </a:r>
            <a:endParaRPr lang="ko-KR" altLang="ko-KR" sz="1200"/>
          </a:p>
        </p:txBody>
      </p:sp>
      <p:sp>
        <p:nvSpPr>
          <p:cNvPr id="20" name="직사각형 19">
            <a:extLst>
              <a:ext uri="{FF2B5EF4-FFF2-40B4-BE49-F238E27FC236}">
                <a16:creationId xmlns:a16="http://schemas.microsoft.com/office/drawing/2014/main" id="{B08C8811-4B08-4837-9673-96DE5C583560}"/>
              </a:ext>
            </a:extLst>
          </p:cNvPr>
          <p:cNvSpPr/>
          <p:nvPr/>
        </p:nvSpPr>
        <p:spPr>
          <a:xfrm>
            <a:off x="3996655" y="3764478"/>
            <a:ext cx="3639138" cy="276999"/>
          </a:xfrm>
          <a:prstGeom prst="rect">
            <a:avLst/>
          </a:prstGeom>
        </p:spPr>
        <p:txBody>
          <a:bodyPr wrap="none">
            <a:spAutoFit/>
          </a:bodyPr>
          <a:lstStyle/>
          <a:p>
            <a:pPr fontAlgn="ctr"/>
            <a:r>
              <a:rPr lang="ko-KR" altLang="en-US" sz="1200" b="1">
                <a:solidFill>
                  <a:srgbClr val="000000"/>
                </a:solidFill>
                <a:latin typeface="맑은 고딕" panose="020B0503020000020004" pitchFamily="50" charset="-127"/>
              </a:rPr>
              <a:t>중고차 대출을 받을려고요</a:t>
            </a:r>
            <a:r>
              <a:rPr lang="en-US" altLang="ko-KR" sz="1200" b="1">
                <a:solidFill>
                  <a:srgbClr val="000000"/>
                </a:solidFill>
                <a:latin typeface="맑은 고딕" panose="020B0503020000020004" pitchFamily="50" charset="-127"/>
              </a:rPr>
              <a:t>. </a:t>
            </a:r>
            <a:r>
              <a:rPr lang="ko-KR" altLang="en-US" sz="1200" b="1">
                <a:solidFill>
                  <a:srgbClr val="000000"/>
                </a:solidFill>
                <a:latin typeface="맑은 고딕" panose="020B0503020000020004" pitchFamily="50" charset="-127"/>
              </a:rPr>
              <a:t>필요한 서류가 뭔가요</a:t>
            </a:r>
            <a:r>
              <a:rPr lang="en-US" altLang="ko-KR" sz="1200" b="1">
                <a:solidFill>
                  <a:srgbClr val="000000"/>
                </a:solidFill>
                <a:latin typeface="맑은 고딕" panose="020B0503020000020004" pitchFamily="50" charset="-127"/>
              </a:rPr>
              <a:t>?</a:t>
            </a:r>
            <a:endParaRPr lang="ko-KR" altLang="en-US" sz="1200" b="1">
              <a:solidFill>
                <a:srgbClr val="000000"/>
              </a:solidFill>
              <a:latin typeface="맑은 고딕" panose="020B0503020000020004" pitchFamily="50" charset="-127"/>
            </a:endParaRPr>
          </a:p>
        </p:txBody>
      </p:sp>
      <p:sp>
        <p:nvSpPr>
          <p:cNvPr id="21" name="직사각형 20">
            <a:extLst>
              <a:ext uri="{FF2B5EF4-FFF2-40B4-BE49-F238E27FC236}">
                <a16:creationId xmlns:a16="http://schemas.microsoft.com/office/drawing/2014/main" id="{9061AC55-7823-4DA1-BA2D-052B79CA4771}"/>
              </a:ext>
            </a:extLst>
          </p:cNvPr>
          <p:cNvSpPr/>
          <p:nvPr/>
        </p:nvSpPr>
        <p:spPr>
          <a:xfrm rot="5400000">
            <a:off x="6292155" y="4132728"/>
            <a:ext cx="380232" cy="276999"/>
          </a:xfrm>
          <a:prstGeom prst="rect">
            <a:avLst/>
          </a:prstGeom>
        </p:spPr>
        <p:txBody>
          <a:bodyPr wrap="square">
            <a:spAutoFit/>
          </a:bodyPr>
          <a:lstStyle/>
          <a:p>
            <a:pPr fontAlgn="ctr"/>
            <a:r>
              <a:rPr lang="en-US" altLang="ko-KR" sz="1200" b="1"/>
              <a:t>. . .</a:t>
            </a:r>
            <a:endParaRPr lang="ko-KR" altLang="ko-KR" sz="1200" b="1"/>
          </a:p>
        </p:txBody>
      </p:sp>
      <p:sp>
        <p:nvSpPr>
          <p:cNvPr id="22" name="직사각형 21">
            <a:extLst>
              <a:ext uri="{FF2B5EF4-FFF2-40B4-BE49-F238E27FC236}">
                <a16:creationId xmlns:a16="http://schemas.microsoft.com/office/drawing/2014/main" id="{15BEEAE6-C03C-47F7-81CA-862F6714F648}"/>
              </a:ext>
            </a:extLst>
          </p:cNvPr>
          <p:cNvSpPr/>
          <p:nvPr/>
        </p:nvSpPr>
        <p:spPr>
          <a:xfrm>
            <a:off x="5791696" y="4454736"/>
            <a:ext cx="1381150" cy="276999"/>
          </a:xfrm>
          <a:prstGeom prst="rect">
            <a:avLst/>
          </a:prstGeom>
        </p:spPr>
        <p:txBody>
          <a:bodyPr wrap="square">
            <a:spAutoFit/>
          </a:bodyPr>
          <a:lstStyle/>
          <a:p>
            <a:pPr fontAlgn="ctr"/>
            <a:r>
              <a:rPr lang="en-US" altLang="ko-KR" sz="1200"/>
              <a:t>1</a:t>
            </a:r>
            <a:r>
              <a:rPr lang="ko-KR" altLang="en-US" sz="1200"/>
              <a:t>만</a:t>
            </a:r>
            <a:r>
              <a:rPr lang="en-US" altLang="ko-KR" sz="1200"/>
              <a:t> </a:t>
            </a:r>
            <a:r>
              <a:rPr lang="ko-KR" altLang="en-US" sz="1200"/>
              <a:t>문장과 비교</a:t>
            </a:r>
            <a:endParaRPr lang="ko-KR" altLang="ko-KR" sz="1200"/>
          </a:p>
        </p:txBody>
      </p:sp>
      <p:sp>
        <p:nvSpPr>
          <p:cNvPr id="23" name="왼쪽 중괄호 22">
            <a:extLst>
              <a:ext uri="{FF2B5EF4-FFF2-40B4-BE49-F238E27FC236}">
                <a16:creationId xmlns:a16="http://schemas.microsoft.com/office/drawing/2014/main" id="{1D36DDA9-5EEF-4310-BB01-83FBF96A6541}"/>
              </a:ext>
            </a:extLst>
          </p:cNvPr>
          <p:cNvSpPr/>
          <p:nvPr/>
        </p:nvSpPr>
        <p:spPr>
          <a:xfrm>
            <a:off x="3637998" y="2331042"/>
            <a:ext cx="225307" cy="2400693"/>
          </a:xfrm>
          <a:prstGeom prst="leftBrace">
            <a:avLst>
              <a:gd name="adj1" fmla="val 101340"/>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4D72E759-5105-4493-90E7-35ECDD5134D3}"/>
              </a:ext>
            </a:extLst>
          </p:cNvPr>
          <p:cNvSpPr/>
          <p:nvPr/>
        </p:nvSpPr>
        <p:spPr>
          <a:xfrm rot="5400000">
            <a:off x="1613937" y="3860258"/>
            <a:ext cx="380232" cy="276999"/>
          </a:xfrm>
          <a:prstGeom prst="rect">
            <a:avLst/>
          </a:prstGeom>
        </p:spPr>
        <p:txBody>
          <a:bodyPr wrap="square">
            <a:spAutoFit/>
          </a:bodyPr>
          <a:lstStyle/>
          <a:p>
            <a:pPr fontAlgn="ctr"/>
            <a:r>
              <a:rPr lang="en-US" altLang="ko-KR" sz="1200" b="1"/>
              <a:t>. . .</a:t>
            </a:r>
            <a:endParaRPr lang="ko-KR" altLang="ko-KR" sz="1200" b="1"/>
          </a:p>
        </p:txBody>
      </p:sp>
      <p:sp>
        <p:nvSpPr>
          <p:cNvPr id="25" name="직사각형 24">
            <a:extLst>
              <a:ext uri="{FF2B5EF4-FFF2-40B4-BE49-F238E27FC236}">
                <a16:creationId xmlns:a16="http://schemas.microsoft.com/office/drawing/2014/main" id="{0BD75490-E1E4-4C15-BBAE-EED37A436FBB}"/>
              </a:ext>
            </a:extLst>
          </p:cNvPr>
          <p:cNvSpPr/>
          <p:nvPr/>
        </p:nvSpPr>
        <p:spPr>
          <a:xfrm>
            <a:off x="1113478" y="4182266"/>
            <a:ext cx="1381150" cy="276999"/>
          </a:xfrm>
          <a:prstGeom prst="rect">
            <a:avLst/>
          </a:prstGeom>
        </p:spPr>
        <p:txBody>
          <a:bodyPr wrap="square">
            <a:spAutoFit/>
          </a:bodyPr>
          <a:lstStyle/>
          <a:p>
            <a:pPr fontAlgn="ctr"/>
            <a:r>
              <a:rPr lang="en-US" altLang="ko-KR" sz="1200"/>
              <a:t>500 </a:t>
            </a:r>
            <a:r>
              <a:rPr lang="ko-KR" altLang="en-US" sz="1200"/>
              <a:t>문장 테스트</a:t>
            </a:r>
            <a:endParaRPr lang="ko-KR" altLang="ko-KR" sz="1200"/>
          </a:p>
        </p:txBody>
      </p:sp>
      <p:graphicFrame>
        <p:nvGraphicFramePr>
          <p:cNvPr id="26" name="표 25">
            <a:extLst>
              <a:ext uri="{FF2B5EF4-FFF2-40B4-BE49-F238E27FC236}">
                <a16:creationId xmlns:a16="http://schemas.microsoft.com/office/drawing/2014/main" id="{F3DBBB5C-0D9D-4892-A9EA-10BC0BFFA9A8}"/>
              </a:ext>
            </a:extLst>
          </p:cNvPr>
          <p:cNvGraphicFramePr>
            <a:graphicFrameLocks noGrp="1"/>
          </p:cNvGraphicFramePr>
          <p:nvPr>
            <p:extLst>
              <p:ext uri="{D42A27DB-BD31-4B8C-83A1-F6EECF244321}">
                <p14:modId xmlns:p14="http://schemas.microsoft.com/office/powerpoint/2010/main" val="1420893193"/>
              </p:ext>
            </p:extLst>
          </p:nvPr>
        </p:nvGraphicFramePr>
        <p:xfrm>
          <a:off x="885754" y="4906300"/>
          <a:ext cx="7224712" cy="1752600"/>
        </p:xfrm>
        <a:graphic>
          <a:graphicData uri="http://schemas.openxmlformats.org/drawingml/2006/table">
            <a:tbl>
              <a:tblPr firstRow="1" bandRow="1">
                <a:tableStyleId>{5940675A-B579-460E-94D1-54222C63F5DA}</a:tableStyleId>
              </a:tblPr>
              <a:tblGrid>
                <a:gridCol w="3852501">
                  <a:extLst>
                    <a:ext uri="{9D8B030D-6E8A-4147-A177-3AD203B41FA5}">
                      <a16:colId xmlns:a16="http://schemas.microsoft.com/office/drawing/2014/main" val="569048115"/>
                    </a:ext>
                  </a:extLst>
                </a:gridCol>
                <a:gridCol w="3372211">
                  <a:extLst>
                    <a:ext uri="{9D8B030D-6E8A-4147-A177-3AD203B41FA5}">
                      <a16:colId xmlns:a16="http://schemas.microsoft.com/office/drawing/2014/main" val="4197546245"/>
                    </a:ext>
                  </a:extLst>
                </a:gridCol>
              </a:tblGrid>
              <a:tr h="370840">
                <a:tc>
                  <a:txBody>
                    <a:bodyPr/>
                    <a:lstStyle/>
                    <a:p>
                      <a:pPr algn="ctr" latinLnBrk="1"/>
                      <a:r>
                        <a:rPr lang="ko-KR" altLang="en-US" b="1"/>
                        <a:t>모델</a:t>
                      </a:r>
                    </a:p>
                  </a:txBody>
                  <a:tcPr>
                    <a:solidFill>
                      <a:schemeClr val="bg1">
                        <a:lumMod val="85000"/>
                      </a:schemeClr>
                    </a:solidFill>
                  </a:tcPr>
                </a:tc>
                <a:tc>
                  <a:txBody>
                    <a:bodyPr/>
                    <a:lstStyle/>
                    <a:p>
                      <a:pPr algn="ctr" latinLnBrk="1"/>
                      <a:r>
                        <a:rPr lang="en-US" altLang="ko-KR" b="1"/>
                        <a:t>Top1 Accuracy</a:t>
                      </a:r>
                      <a:endParaRPr lang="ko-KR" altLang="en-US" b="1"/>
                    </a:p>
                  </a:txBody>
                  <a:tcPr>
                    <a:solidFill>
                      <a:schemeClr val="bg1">
                        <a:lumMod val="85000"/>
                      </a:schemeClr>
                    </a:solidFill>
                  </a:tcPr>
                </a:tc>
                <a:extLst>
                  <a:ext uri="{0D108BD9-81ED-4DB2-BD59-A6C34878D82A}">
                    <a16:rowId xmlns:a16="http://schemas.microsoft.com/office/drawing/2014/main" val="3247296526"/>
                  </a:ext>
                </a:extLst>
              </a:tr>
              <a:tr h="370840">
                <a:tc>
                  <a:txBody>
                    <a:bodyPr/>
                    <a:lstStyle/>
                    <a:p>
                      <a:pPr latinLnBrk="1"/>
                      <a:r>
                        <a:rPr lang="en-US" altLang="ko-KR"/>
                        <a:t>ADAM IRQA algorithm</a:t>
                      </a:r>
                      <a:endParaRPr lang="ko-KR" altLang="en-US"/>
                    </a:p>
                  </a:txBody>
                  <a:tcPr>
                    <a:solidFill>
                      <a:schemeClr val="bg1"/>
                    </a:solidFill>
                  </a:tcPr>
                </a:tc>
                <a:tc>
                  <a:txBody>
                    <a:bodyPr/>
                    <a:lstStyle/>
                    <a:p>
                      <a:pPr algn="ctr" latinLnBrk="1"/>
                      <a:r>
                        <a:rPr lang="en-US" altLang="ko-KR"/>
                        <a:t>80.0</a:t>
                      </a:r>
                      <a:endParaRPr lang="ko-KR" altLang="en-US"/>
                    </a:p>
                  </a:txBody>
                  <a:tcPr>
                    <a:solidFill>
                      <a:schemeClr val="bg1"/>
                    </a:solidFill>
                  </a:tcPr>
                </a:tc>
                <a:extLst>
                  <a:ext uri="{0D108BD9-81ED-4DB2-BD59-A6C34878D82A}">
                    <a16:rowId xmlns:a16="http://schemas.microsoft.com/office/drawing/2014/main" val="2549212319"/>
                  </a:ext>
                </a:extLst>
              </a:tr>
              <a:tr h="370840">
                <a:tc>
                  <a:txBody>
                    <a:bodyPr/>
                    <a:lstStyle/>
                    <a:p>
                      <a:pPr latinLnBrk="1"/>
                      <a:r>
                        <a:rPr lang="en-US" altLang="ko-KR"/>
                        <a:t>Sent2Vec </a:t>
                      </a:r>
                      <a:r>
                        <a:rPr lang="en-US" altLang="ko-KR" sz="900"/>
                        <a:t>(</a:t>
                      </a:r>
                      <a:r>
                        <a:rPr lang="en-US" altLang="ko-KR" sz="900">
                          <a:hlinkClick r:id="rId3"/>
                        </a:rPr>
                        <a:t>https://arxiv.org/abs/1703.02507</a:t>
                      </a:r>
                      <a:r>
                        <a:rPr lang="en-US" altLang="ko-KR" sz="900"/>
                        <a:t>)</a:t>
                      </a:r>
                      <a:endParaRPr lang="ko-KR" altLang="en-US"/>
                    </a:p>
                  </a:txBody>
                  <a:tcPr>
                    <a:solidFill>
                      <a:schemeClr val="bg1"/>
                    </a:solidFill>
                  </a:tcPr>
                </a:tc>
                <a:tc>
                  <a:txBody>
                    <a:bodyPr/>
                    <a:lstStyle/>
                    <a:p>
                      <a:pPr algn="ctr" latinLnBrk="1"/>
                      <a:r>
                        <a:rPr lang="en-US" altLang="ko-KR"/>
                        <a:t>82.7</a:t>
                      </a:r>
                      <a:endParaRPr lang="ko-KR" altLang="en-US"/>
                    </a:p>
                  </a:txBody>
                  <a:tcPr>
                    <a:solidFill>
                      <a:schemeClr val="bg1"/>
                    </a:solidFill>
                  </a:tcPr>
                </a:tc>
                <a:extLst>
                  <a:ext uri="{0D108BD9-81ED-4DB2-BD59-A6C34878D82A}">
                    <a16:rowId xmlns:a16="http://schemas.microsoft.com/office/drawing/2014/main" val="708038530"/>
                  </a:ext>
                </a:extLst>
              </a:tr>
              <a:tr h="37084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a:t>BERT Multi-lingual pretrained model (</a:t>
                      </a:r>
                      <a:r>
                        <a:rPr lang="ko-KR" altLang="en-US"/>
                        <a:t>이진분류</a:t>
                      </a:r>
                      <a:r>
                        <a:rPr lang="en-US" altLang="ko-KR"/>
                        <a:t>)</a:t>
                      </a:r>
                    </a:p>
                  </a:txBody>
                  <a:tcPr>
                    <a:solidFill>
                      <a:schemeClr val="bg1"/>
                    </a:solidFill>
                  </a:tcPr>
                </a:tc>
                <a:tc>
                  <a:txBody>
                    <a:bodyPr/>
                    <a:lstStyle/>
                    <a:p>
                      <a:pPr algn="ctr" latinLnBrk="1"/>
                      <a:r>
                        <a:rPr lang="en-US" altLang="ko-KR" b="1"/>
                        <a:t>58.4</a:t>
                      </a:r>
                      <a:endParaRPr lang="ko-KR" altLang="en-US" b="1"/>
                    </a:p>
                  </a:txBody>
                  <a:tcPr>
                    <a:solidFill>
                      <a:schemeClr val="bg1"/>
                    </a:solidFill>
                  </a:tcPr>
                </a:tc>
                <a:extLst>
                  <a:ext uri="{0D108BD9-81ED-4DB2-BD59-A6C34878D82A}">
                    <a16:rowId xmlns:a16="http://schemas.microsoft.com/office/drawing/2014/main" val="868934505"/>
                  </a:ext>
                </a:extLst>
              </a:tr>
            </a:tbl>
          </a:graphicData>
        </a:graphic>
      </p:graphicFrame>
      <p:sp>
        <p:nvSpPr>
          <p:cNvPr id="28" name="텍스트 개체 틀 3">
            <a:extLst>
              <a:ext uri="{FF2B5EF4-FFF2-40B4-BE49-F238E27FC236}">
                <a16:creationId xmlns:a16="http://schemas.microsoft.com/office/drawing/2014/main" id="{0300B080-1227-4237-A824-8AE864D930FF}"/>
              </a:ext>
            </a:extLst>
          </p:cNvPr>
          <p:cNvSpPr>
            <a:spLocks noGrp="1"/>
          </p:cNvSpPr>
          <p:nvPr>
            <p:ph type="body" sz="quarter" idx="18"/>
          </p:nvPr>
        </p:nvSpPr>
        <p:spPr>
          <a:xfrm>
            <a:off x="1874110" y="306553"/>
            <a:ext cx="5395781" cy="390285"/>
          </a:xfrm>
        </p:spPr>
        <p:txBody>
          <a:bodyPr/>
          <a:lstStyle/>
          <a:p>
            <a:r>
              <a:rPr lang="en-US" altLang="ko-KR" dirty="0"/>
              <a:t>BERT </a:t>
            </a:r>
            <a:r>
              <a:rPr lang="ko-KR" altLang="en-US" dirty="0"/>
              <a:t>적용 실험 </a:t>
            </a:r>
            <a:r>
              <a:rPr lang="en-US" altLang="ko-KR" dirty="0"/>
              <a:t>– </a:t>
            </a:r>
            <a:r>
              <a:rPr lang="en-US" altLang="ko-KR" dirty="0" err="1"/>
              <a:t>QnA</a:t>
            </a:r>
            <a:r>
              <a:rPr lang="en-US" altLang="ko-KR" dirty="0"/>
              <a:t> </a:t>
            </a:r>
            <a:r>
              <a:rPr lang="ko-KR" altLang="en-US" dirty="0"/>
              <a:t>문장 유사도 </a:t>
            </a:r>
            <a:r>
              <a:rPr lang="en-US" altLang="ko-KR" dirty="0"/>
              <a:t>(</a:t>
            </a:r>
            <a:r>
              <a:rPr lang="ko-KR" altLang="en-US" dirty="0"/>
              <a:t>이진 분류 기반</a:t>
            </a:r>
            <a:r>
              <a:rPr lang="en-US" altLang="ko-KR" dirty="0"/>
              <a:t>)</a:t>
            </a:r>
            <a:endParaRPr lang="ko-KR" altLang="en-US" dirty="0"/>
          </a:p>
        </p:txBody>
      </p:sp>
      <p:sp>
        <p:nvSpPr>
          <p:cNvPr id="15" name="내용 개체 틀 14">
            <a:extLst>
              <a:ext uri="{FF2B5EF4-FFF2-40B4-BE49-F238E27FC236}">
                <a16:creationId xmlns:a16="http://schemas.microsoft.com/office/drawing/2014/main" id="{DCEF96EC-25A6-4552-9206-351C11F4722B}"/>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27746050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BERT</a:t>
            </a:r>
            <a:endParaRPr lang="ko-KR" altLang="en-US"/>
          </a:p>
        </p:txBody>
      </p:sp>
      <p:sp>
        <p:nvSpPr>
          <p:cNvPr id="27" name="내용 개체 틀 2">
            <a:extLst>
              <a:ext uri="{FF2B5EF4-FFF2-40B4-BE49-F238E27FC236}">
                <a16:creationId xmlns:a16="http://schemas.microsoft.com/office/drawing/2014/main" id="{B0ED15C9-D8AF-4C4E-BD5A-7096985DCF07}"/>
              </a:ext>
            </a:extLst>
          </p:cNvPr>
          <p:cNvSpPr txBox="1">
            <a:spLocks/>
          </p:cNvSpPr>
          <p:nvPr/>
        </p:nvSpPr>
        <p:spPr>
          <a:xfrm>
            <a:off x="628649" y="1393192"/>
            <a:ext cx="8450696" cy="1609725"/>
          </a:xfrm>
          <a:prstGeom prst="rect">
            <a:avLst/>
          </a:prstGeom>
        </p:spPr>
        <p:txBody>
          <a:bodyPr>
            <a:normAutofit/>
          </a:bodyPr>
          <a:lstStyle>
            <a:lvl1pPr marL="171450" indent="-171450" algn="l" defTabSz="685800" rtl="0" eaLnBrk="1" latinLnBrk="1"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20000"/>
              </a:lnSpc>
            </a:pPr>
            <a:r>
              <a:rPr lang="en-US" altLang="ko-KR" sz="1200"/>
              <a:t>Sent2Vec </a:t>
            </a:r>
            <a:r>
              <a:rPr lang="ko-KR" altLang="en-US" sz="1200"/>
              <a:t>이용</a:t>
            </a:r>
            <a:r>
              <a:rPr lang="en-US" altLang="ko-KR" sz="1200"/>
              <a:t>, 500</a:t>
            </a:r>
            <a:r>
              <a:rPr lang="ko-KR" altLang="en-US" sz="1200"/>
              <a:t>개 입력 문장과 가장 유사한 </a:t>
            </a:r>
            <a:r>
              <a:rPr lang="en-US" altLang="ko-KR" sz="1200"/>
              <a:t>10</a:t>
            </a:r>
            <a:r>
              <a:rPr lang="ko-KR" altLang="en-US" sz="1200"/>
              <a:t>개의 문장 후보 추출 </a:t>
            </a:r>
            <a:r>
              <a:rPr lang="en-US" altLang="ko-KR" sz="1200"/>
              <a:t>(top 10</a:t>
            </a:r>
            <a:r>
              <a:rPr lang="ko-KR" altLang="en-US" sz="1200"/>
              <a:t>개 이내</a:t>
            </a:r>
            <a:r>
              <a:rPr lang="en-US" altLang="ko-KR" sz="1200"/>
              <a:t> 98% </a:t>
            </a:r>
            <a:r>
              <a:rPr lang="ko-KR" altLang="en-US" sz="1200"/>
              <a:t>존재</a:t>
            </a:r>
            <a:r>
              <a:rPr lang="en-US" altLang="ko-KR" sz="1200"/>
              <a:t>)</a:t>
            </a:r>
          </a:p>
          <a:p>
            <a:pPr>
              <a:lnSpc>
                <a:spcPct val="120000"/>
              </a:lnSpc>
            </a:pPr>
            <a:r>
              <a:rPr lang="en-US" altLang="ko-KR" sz="1200"/>
              <a:t>10</a:t>
            </a:r>
            <a:r>
              <a:rPr lang="ko-KR" altLang="en-US" sz="1200"/>
              <a:t>개 문장과 입력 문장을 </a:t>
            </a:r>
            <a:r>
              <a:rPr lang="en-US" altLang="ko-KR" sz="1200"/>
              <a:t>BERT</a:t>
            </a:r>
            <a:r>
              <a:rPr lang="ko-KR" altLang="en-US" sz="1200"/>
              <a:t>로 유사 유</a:t>
            </a:r>
            <a:r>
              <a:rPr lang="en-US" altLang="ko-KR" sz="1200"/>
              <a:t>/</a:t>
            </a:r>
            <a:r>
              <a:rPr lang="ko-KR" altLang="en-US" sz="1200"/>
              <a:t>무 비교 </a:t>
            </a:r>
            <a:r>
              <a:rPr lang="en-US" altLang="ko-KR" sz="1200"/>
              <a:t>(</a:t>
            </a:r>
            <a:r>
              <a:rPr lang="ko-KR" altLang="en-US" sz="1200"/>
              <a:t>이진 분류</a:t>
            </a:r>
            <a:r>
              <a:rPr lang="en-US" altLang="ko-KR" sz="1200"/>
              <a:t>)</a:t>
            </a:r>
          </a:p>
          <a:p>
            <a:pPr>
              <a:lnSpc>
                <a:spcPct val="120000"/>
              </a:lnSpc>
            </a:pPr>
            <a:endParaRPr lang="en-US" altLang="ko-KR" sz="1050"/>
          </a:p>
        </p:txBody>
      </p:sp>
      <p:graphicFrame>
        <p:nvGraphicFramePr>
          <p:cNvPr id="28" name="표 27">
            <a:extLst>
              <a:ext uri="{FF2B5EF4-FFF2-40B4-BE49-F238E27FC236}">
                <a16:creationId xmlns:a16="http://schemas.microsoft.com/office/drawing/2014/main" id="{E96A6C25-2513-4B9C-95F3-D685142120AC}"/>
              </a:ext>
            </a:extLst>
          </p:cNvPr>
          <p:cNvGraphicFramePr>
            <a:graphicFrameLocks noGrp="1"/>
          </p:cNvGraphicFramePr>
          <p:nvPr>
            <p:extLst>
              <p:ext uri="{D42A27DB-BD31-4B8C-83A1-F6EECF244321}">
                <p14:modId xmlns:p14="http://schemas.microsoft.com/office/powerpoint/2010/main" val="2889848591"/>
              </p:ext>
            </p:extLst>
          </p:nvPr>
        </p:nvGraphicFramePr>
        <p:xfrm>
          <a:off x="780761" y="2374083"/>
          <a:ext cx="7582478" cy="3974175"/>
        </p:xfrm>
        <a:graphic>
          <a:graphicData uri="http://schemas.openxmlformats.org/drawingml/2006/table">
            <a:tbl>
              <a:tblPr>
                <a:tableStyleId>{616DA210-FB5B-4158-B5E0-FEB733F419BA}</a:tableStyleId>
              </a:tblPr>
              <a:tblGrid>
                <a:gridCol w="2527493">
                  <a:extLst>
                    <a:ext uri="{9D8B030D-6E8A-4147-A177-3AD203B41FA5}">
                      <a16:colId xmlns:a16="http://schemas.microsoft.com/office/drawing/2014/main" val="3307755684"/>
                    </a:ext>
                  </a:extLst>
                </a:gridCol>
                <a:gridCol w="3802551">
                  <a:extLst>
                    <a:ext uri="{9D8B030D-6E8A-4147-A177-3AD203B41FA5}">
                      <a16:colId xmlns:a16="http://schemas.microsoft.com/office/drawing/2014/main" val="1727286213"/>
                    </a:ext>
                  </a:extLst>
                </a:gridCol>
                <a:gridCol w="1252434">
                  <a:extLst>
                    <a:ext uri="{9D8B030D-6E8A-4147-A177-3AD203B41FA5}">
                      <a16:colId xmlns:a16="http://schemas.microsoft.com/office/drawing/2014/main" val="27337926"/>
                    </a:ext>
                  </a:extLst>
                </a:gridCol>
              </a:tblGrid>
              <a:tr h="277377">
                <a:tc>
                  <a:txBody>
                    <a:bodyPr/>
                    <a:lstStyle/>
                    <a:p>
                      <a:pPr algn="ctr" fontAlgn="ctr"/>
                      <a:r>
                        <a:rPr lang="ko-KR" altLang="en-US" sz="1200" b="1" u="none" strike="noStrike">
                          <a:effectLst/>
                        </a:rPr>
                        <a:t>입력 문장</a:t>
                      </a:r>
                      <a:endParaRPr lang="ko-KR" alt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6094" marR="6094" marT="6094" marB="0" anchor="ctr">
                    <a:solidFill>
                      <a:schemeClr val="bg1">
                        <a:lumMod val="85000"/>
                      </a:schemeClr>
                    </a:solidFill>
                  </a:tcPr>
                </a:tc>
                <a:tc>
                  <a:txBody>
                    <a:bodyPr/>
                    <a:lstStyle/>
                    <a:p>
                      <a:pPr algn="ctr" fontAlgn="ctr"/>
                      <a:r>
                        <a:rPr lang="ko-KR" altLang="en-US" sz="1200" b="1" u="none" strike="noStrike">
                          <a:effectLst/>
                        </a:rPr>
                        <a:t>유사 문장</a:t>
                      </a:r>
                      <a:endParaRPr lang="ko-KR" alt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6094" marR="6094" marT="6094" marB="0" anchor="ctr">
                    <a:solidFill>
                      <a:schemeClr val="bg1">
                        <a:lumMod val="85000"/>
                      </a:schemeClr>
                    </a:solidFill>
                  </a:tcPr>
                </a:tc>
                <a:tc>
                  <a:txBody>
                    <a:bodyPr/>
                    <a:lstStyle/>
                    <a:p>
                      <a:pPr algn="ctr" fontAlgn="ctr"/>
                      <a:r>
                        <a:rPr lang="en-US" altLang="ko-KR" sz="1200" b="1" u="none" strike="noStrike">
                          <a:effectLst/>
                        </a:rPr>
                        <a:t>Cos similarity</a:t>
                      </a:r>
                      <a:endParaRPr lang="en-US" altLang="ko-KR" sz="1200" b="1" i="0" u="none" strike="noStrike">
                        <a:solidFill>
                          <a:srgbClr val="000000"/>
                        </a:solidFill>
                        <a:effectLst/>
                        <a:latin typeface="맑은 고딕" panose="020B0503020000020004" pitchFamily="50" charset="-127"/>
                        <a:ea typeface="맑은 고딕" panose="020B0503020000020004" pitchFamily="50" charset="-127"/>
                      </a:endParaRPr>
                    </a:p>
                  </a:txBody>
                  <a:tcPr marL="6094" marR="6094" marT="6094" marB="0" anchor="ctr">
                    <a:solidFill>
                      <a:schemeClr val="bg1">
                        <a:lumMod val="85000"/>
                      </a:schemeClr>
                    </a:solidFill>
                  </a:tcPr>
                </a:tc>
                <a:extLst>
                  <a:ext uri="{0D108BD9-81ED-4DB2-BD59-A6C34878D82A}">
                    <a16:rowId xmlns:a16="http://schemas.microsoft.com/office/drawing/2014/main" val="1843606846"/>
                  </a:ext>
                </a:extLst>
              </a:tr>
              <a:tr h="369057">
                <a:tc rowSpan="10">
                  <a:txBody>
                    <a:bodyPr/>
                    <a:lstStyle/>
                    <a:p>
                      <a:pPr algn="ctr" fontAlgn="ctr"/>
                      <a:r>
                        <a:rPr lang="ko-KR" altLang="en-US" sz="1200" u="none" strike="noStrike">
                          <a:effectLst/>
                        </a:rPr>
                        <a:t>무협소설 추천좀 해주세요</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6094" marR="6094" marT="6094" marB="0" anchor="ctr">
                    <a:solidFill>
                      <a:schemeClr val="bg1"/>
                    </a:solidFill>
                  </a:tcPr>
                </a:tc>
                <a:tc>
                  <a:txBody>
                    <a:bodyPr/>
                    <a:lstStyle/>
                    <a:p>
                      <a:pPr algn="l" fontAlgn="ctr"/>
                      <a:r>
                        <a:rPr lang="ko-KR" altLang="en-US" sz="1200" u="none" strike="noStrike">
                          <a:effectLst/>
                        </a:rPr>
                        <a:t>판타지소설 추천좀 해주세요</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6094" marR="6094" marT="6094" marB="0" anchor="ctr">
                    <a:solidFill>
                      <a:schemeClr val="bg1"/>
                    </a:solidFill>
                  </a:tcPr>
                </a:tc>
                <a:tc>
                  <a:txBody>
                    <a:bodyPr/>
                    <a:lstStyle/>
                    <a:p>
                      <a:pPr algn="l" fontAlgn="ctr"/>
                      <a:r>
                        <a:rPr lang="en-US" altLang="ko-KR" sz="1200" u="none" strike="noStrike">
                          <a:effectLst/>
                        </a:rPr>
                        <a:t>0.80263</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6094" marR="6094" marT="6094" marB="0" anchor="ctr">
                    <a:solidFill>
                      <a:schemeClr val="bg1"/>
                    </a:solidFill>
                  </a:tcPr>
                </a:tc>
                <a:extLst>
                  <a:ext uri="{0D108BD9-81ED-4DB2-BD59-A6C34878D82A}">
                    <a16:rowId xmlns:a16="http://schemas.microsoft.com/office/drawing/2014/main" val="1832601904"/>
                  </a:ext>
                </a:extLst>
              </a:tr>
              <a:tr h="369057">
                <a:tc vMerge="1">
                  <a:txBody>
                    <a:bodyPr/>
                    <a:lstStyle/>
                    <a:p>
                      <a:pPr algn="l" fontAlgn="ctr"/>
                      <a:endParaRPr lang="ko-KR" alt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6094" marR="6094" marT="6094" marB="0" anchor="ctr">
                    <a:solidFill>
                      <a:schemeClr val="bg1"/>
                    </a:solidFill>
                  </a:tcPr>
                </a:tc>
                <a:tc>
                  <a:txBody>
                    <a:bodyPr/>
                    <a:lstStyle/>
                    <a:p>
                      <a:pPr algn="l" fontAlgn="ctr"/>
                      <a:r>
                        <a:rPr lang="ko-KR" altLang="en-US" sz="1200" u="none" strike="noStrike">
                          <a:effectLst/>
                        </a:rPr>
                        <a:t>고전문학 소설 추천해주세요</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6094" marR="6094" marT="6094" marB="0" anchor="ctr">
                    <a:solidFill>
                      <a:schemeClr val="bg1"/>
                    </a:solidFill>
                  </a:tcPr>
                </a:tc>
                <a:tc>
                  <a:txBody>
                    <a:bodyPr/>
                    <a:lstStyle/>
                    <a:p>
                      <a:pPr algn="l" fontAlgn="ctr"/>
                      <a:r>
                        <a:rPr lang="en-US" altLang="ko-KR" sz="1200" u="none" strike="noStrike">
                          <a:effectLst/>
                        </a:rPr>
                        <a:t>0.658433</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6094" marR="6094" marT="6094" marB="0" anchor="ctr">
                    <a:solidFill>
                      <a:schemeClr val="bg1"/>
                    </a:solidFill>
                  </a:tcPr>
                </a:tc>
                <a:extLst>
                  <a:ext uri="{0D108BD9-81ED-4DB2-BD59-A6C34878D82A}">
                    <a16:rowId xmlns:a16="http://schemas.microsoft.com/office/drawing/2014/main" val="1804440031"/>
                  </a:ext>
                </a:extLst>
              </a:tr>
              <a:tr h="369057">
                <a:tc vMerge="1">
                  <a:txBody>
                    <a:bodyPr/>
                    <a:lstStyle/>
                    <a:p>
                      <a:pPr algn="l" fontAlgn="ctr"/>
                      <a:endParaRPr lang="ko-KR" alt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6094" marR="6094" marT="6094" marB="0" anchor="ctr">
                    <a:solidFill>
                      <a:schemeClr val="bg1"/>
                    </a:solidFill>
                  </a:tcPr>
                </a:tc>
                <a:tc>
                  <a:txBody>
                    <a:bodyPr/>
                    <a:lstStyle/>
                    <a:p>
                      <a:pPr algn="l" fontAlgn="ctr"/>
                      <a:r>
                        <a:rPr lang="ko-KR" altLang="en-US" sz="1200" u="none" strike="noStrike">
                          <a:effectLst/>
                        </a:rPr>
                        <a:t>현대문학 소설 추천해주세요</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6094" marR="6094" marT="6094" marB="0" anchor="ctr">
                    <a:solidFill>
                      <a:schemeClr val="bg1"/>
                    </a:solidFill>
                  </a:tcPr>
                </a:tc>
                <a:tc>
                  <a:txBody>
                    <a:bodyPr/>
                    <a:lstStyle/>
                    <a:p>
                      <a:pPr algn="l" fontAlgn="ctr"/>
                      <a:r>
                        <a:rPr lang="en-US" altLang="ko-KR" sz="1200" u="none" strike="noStrike">
                          <a:effectLst/>
                        </a:rPr>
                        <a:t>0.645056</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6094" marR="6094" marT="6094" marB="0" anchor="ctr">
                    <a:solidFill>
                      <a:schemeClr val="bg1"/>
                    </a:solidFill>
                  </a:tcPr>
                </a:tc>
                <a:extLst>
                  <a:ext uri="{0D108BD9-81ED-4DB2-BD59-A6C34878D82A}">
                    <a16:rowId xmlns:a16="http://schemas.microsoft.com/office/drawing/2014/main" val="926289018"/>
                  </a:ext>
                </a:extLst>
              </a:tr>
              <a:tr h="369057">
                <a:tc vMerge="1">
                  <a:txBody>
                    <a:bodyPr/>
                    <a:lstStyle/>
                    <a:p>
                      <a:pPr algn="l" fontAlgn="ctr"/>
                      <a:endParaRPr lang="ko-KR" alt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6094" marR="6094" marT="6094" marB="0" anchor="ctr">
                    <a:solidFill>
                      <a:schemeClr val="bg1"/>
                    </a:solidFill>
                  </a:tcPr>
                </a:tc>
                <a:tc>
                  <a:txBody>
                    <a:bodyPr/>
                    <a:lstStyle/>
                    <a:p>
                      <a:pPr algn="l" fontAlgn="ctr"/>
                      <a:r>
                        <a:rPr lang="ko-KR" altLang="en-US" sz="1200" u="none" strike="noStrike">
                          <a:effectLst/>
                        </a:rPr>
                        <a:t>대표적인 무협소설 뭐 있을까요</a:t>
                      </a:r>
                      <a:r>
                        <a:rPr lang="en-US" altLang="ko-KR" sz="1200" u="none" strike="noStrike">
                          <a:effectLst/>
                        </a:rPr>
                        <a:t>?</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6094" marR="6094" marT="6094" marB="0" anchor="ctr">
                    <a:solidFill>
                      <a:schemeClr val="bg1"/>
                    </a:solidFill>
                  </a:tcPr>
                </a:tc>
                <a:tc>
                  <a:txBody>
                    <a:bodyPr/>
                    <a:lstStyle/>
                    <a:p>
                      <a:pPr algn="l" fontAlgn="ctr"/>
                      <a:r>
                        <a:rPr lang="en-US" altLang="ko-KR" sz="1200" u="none" strike="noStrike">
                          <a:effectLst/>
                        </a:rPr>
                        <a:t>0.634835</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6094" marR="6094" marT="6094" marB="0" anchor="ctr">
                    <a:solidFill>
                      <a:schemeClr val="bg1"/>
                    </a:solidFill>
                  </a:tcPr>
                </a:tc>
                <a:extLst>
                  <a:ext uri="{0D108BD9-81ED-4DB2-BD59-A6C34878D82A}">
                    <a16:rowId xmlns:a16="http://schemas.microsoft.com/office/drawing/2014/main" val="1742161232"/>
                  </a:ext>
                </a:extLst>
              </a:tr>
              <a:tr h="369057">
                <a:tc vMerge="1">
                  <a:txBody>
                    <a:bodyPr/>
                    <a:lstStyle/>
                    <a:p>
                      <a:pPr algn="l" fontAlgn="ctr"/>
                      <a:endParaRPr lang="ko-KR" alt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6094" marR="6094" marT="6094" marB="0" anchor="ctr">
                    <a:solidFill>
                      <a:schemeClr val="bg1"/>
                    </a:solidFill>
                  </a:tcPr>
                </a:tc>
                <a:tc>
                  <a:txBody>
                    <a:bodyPr/>
                    <a:lstStyle/>
                    <a:p>
                      <a:pPr algn="l" fontAlgn="ctr"/>
                      <a:r>
                        <a:rPr lang="ko-KR" altLang="en-US" sz="1200" b="0" i="0" u="none" strike="noStrike">
                          <a:solidFill>
                            <a:srgbClr val="000000"/>
                          </a:solidFill>
                          <a:effectLst/>
                          <a:latin typeface="+mn-lt"/>
                          <a:ea typeface="맑은 고딕" panose="020B0503020000020004" pitchFamily="50" charset="-127"/>
                        </a:rPr>
                        <a:t>처음읽는데도 거부감이없고 흥미로운 무협소설 추천바랍니다</a:t>
                      </a:r>
                    </a:p>
                  </a:txBody>
                  <a:tcPr marL="9525" marR="9525" marT="9525" marB="0" anchor="ctr">
                    <a:solidFill>
                      <a:schemeClr val="bg1"/>
                    </a:solidFill>
                  </a:tcPr>
                </a:tc>
                <a:tc>
                  <a:txBody>
                    <a:bodyPr/>
                    <a:lstStyle/>
                    <a:p>
                      <a:pPr algn="l" fontAlgn="ctr"/>
                      <a:r>
                        <a:rPr lang="en-US" altLang="ko-KR" sz="1200" b="0" i="0" u="none" strike="noStrike">
                          <a:solidFill>
                            <a:srgbClr val="000000"/>
                          </a:solidFill>
                          <a:effectLst/>
                          <a:latin typeface="+mn-lt"/>
                          <a:ea typeface="맑은 고딕" panose="020B0503020000020004" pitchFamily="50" charset="-127"/>
                        </a:rPr>
                        <a:t>0.632528</a:t>
                      </a:r>
                    </a:p>
                  </a:txBody>
                  <a:tcPr marL="9525" marR="9525" marT="9525" marB="0" anchor="ctr">
                    <a:solidFill>
                      <a:schemeClr val="bg1"/>
                    </a:solidFill>
                  </a:tcPr>
                </a:tc>
                <a:extLst>
                  <a:ext uri="{0D108BD9-81ED-4DB2-BD59-A6C34878D82A}">
                    <a16:rowId xmlns:a16="http://schemas.microsoft.com/office/drawing/2014/main" val="2698339128"/>
                  </a:ext>
                </a:extLst>
              </a:tr>
              <a:tr h="369057">
                <a:tc vMerge="1">
                  <a:txBody>
                    <a:bodyPr/>
                    <a:lstStyle/>
                    <a:p>
                      <a:pPr algn="l" fontAlgn="ctr"/>
                      <a:endParaRPr lang="ko-KR" alt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6094" marR="6094" marT="6094" marB="0" anchor="ctr">
                    <a:solidFill>
                      <a:schemeClr val="bg1"/>
                    </a:solidFill>
                  </a:tcPr>
                </a:tc>
                <a:tc>
                  <a:txBody>
                    <a:bodyPr/>
                    <a:lstStyle/>
                    <a:p>
                      <a:pPr algn="l" fontAlgn="ctr"/>
                      <a:r>
                        <a:rPr lang="ko-KR" altLang="en-US" sz="1200" b="0" i="0" u="none" strike="noStrike">
                          <a:solidFill>
                            <a:srgbClr val="000000"/>
                          </a:solidFill>
                          <a:effectLst/>
                          <a:latin typeface="+mn-lt"/>
                          <a:ea typeface="맑은 고딕" panose="020B0503020000020004" pitchFamily="50" charset="-127"/>
                        </a:rPr>
                        <a:t>요새 재미있는 무협소설 뭐 있나요</a:t>
                      </a:r>
                      <a:r>
                        <a:rPr lang="en-US" altLang="ko-KR" sz="1200" b="0" i="0" u="none" strike="noStrike">
                          <a:solidFill>
                            <a:srgbClr val="000000"/>
                          </a:solidFill>
                          <a:effectLst/>
                          <a:latin typeface="+mn-lt"/>
                          <a:ea typeface="맑은 고딕" panose="020B0503020000020004" pitchFamily="50" charset="-127"/>
                        </a:rPr>
                        <a:t>?</a:t>
                      </a:r>
                    </a:p>
                  </a:txBody>
                  <a:tcPr marL="9525" marR="9525" marT="9525" marB="0" anchor="ctr">
                    <a:solidFill>
                      <a:schemeClr val="bg1"/>
                    </a:solidFill>
                  </a:tcPr>
                </a:tc>
                <a:tc>
                  <a:txBody>
                    <a:bodyPr/>
                    <a:lstStyle/>
                    <a:p>
                      <a:pPr algn="l" fontAlgn="ctr"/>
                      <a:r>
                        <a:rPr lang="en-US" altLang="ko-KR" sz="1200" b="0" i="0" u="none" strike="noStrike">
                          <a:solidFill>
                            <a:srgbClr val="000000"/>
                          </a:solidFill>
                          <a:effectLst/>
                          <a:latin typeface="+mn-lt"/>
                          <a:ea typeface="맑은 고딕" panose="020B0503020000020004" pitchFamily="50" charset="-127"/>
                        </a:rPr>
                        <a:t>0.631053</a:t>
                      </a:r>
                    </a:p>
                  </a:txBody>
                  <a:tcPr marL="9525" marR="9525" marT="9525" marB="0" anchor="ctr">
                    <a:solidFill>
                      <a:schemeClr val="bg1"/>
                    </a:solidFill>
                  </a:tcPr>
                </a:tc>
                <a:extLst>
                  <a:ext uri="{0D108BD9-81ED-4DB2-BD59-A6C34878D82A}">
                    <a16:rowId xmlns:a16="http://schemas.microsoft.com/office/drawing/2014/main" val="3637474877"/>
                  </a:ext>
                </a:extLst>
              </a:tr>
              <a:tr h="369057">
                <a:tc vMerge="1">
                  <a:txBody>
                    <a:bodyPr/>
                    <a:lstStyle/>
                    <a:p>
                      <a:pPr algn="l" fontAlgn="ctr"/>
                      <a:endParaRPr lang="ko-KR" alt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6094" marR="6094" marT="6094" marB="0" anchor="ctr">
                    <a:solidFill>
                      <a:schemeClr val="bg1"/>
                    </a:solidFill>
                  </a:tcPr>
                </a:tc>
                <a:tc>
                  <a:txBody>
                    <a:bodyPr/>
                    <a:lstStyle/>
                    <a:p>
                      <a:pPr algn="l" fontAlgn="ctr"/>
                      <a:r>
                        <a:rPr lang="en-US" altLang="ko-KR" sz="1200" b="0" i="0" u="none" strike="noStrike">
                          <a:solidFill>
                            <a:srgbClr val="000000"/>
                          </a:solidFill>
                          <a:effectLst/>
                          <a:latin typeface="+mn-lt"/>
                          <a:ea typeface="맑은 고딕" panose="020B0503020000020004" pitchFamily="50" charset="-127"/>
                        </a:rPr>
                        <a:t>PC</a:t>
                      </a:r>
                      <a:r>
                        <a:rPr lang="ko-KR" altLang="en-US" sz="1200" b="0" i="0" u="none" strike="noStrike">
                          <a:solidFill>
                            <a:srgbClr val="000000"/>
                          </a:solidFill>
                          <a:effectLst/>
                          <a:latin typeface="+mn-lt"/>
                          <a:ea typeface="맑은 고딕" panose="020B0503020000020004" pitchFamily="50" charset="-127"/>
                        </a:rPr>
                        <a:t>게임 추천좀 해주세염</a:t>
                      </a:r>
                    </a:p>
                  </a:txBody>
                  <a:tcPr marL="9525" marR="9525" marT="9525" marB="0" anchor="ctr">
                    <a:solidFill>
                      <a:schemeClr val="bg1"/>
                    </a:solidFill>
                  </a:tcPr>
                </a:tc>
                <a:tc>
                  <a:txBody>
                    <a:bodyPr/>
                    <a:lstStyle/>
                    <a:p>
                      <a:pPr algn="l" fontAlgn="ctr"/>
                      <a:r>
                        <a:rPr lang="en-US" altLang="ko-KR" sz="1200" b="0" i="0" u="none" strike="noStrike">
                          <a:solidFill>
                            <a:srgbClr val="000000"/>
                          </a:solidFill>
                          <a:effectLst/>
                          <a:latin typeface="+mn-lt"/>
                          <a:ea typeface="맑은 고딕" panose="020B0503020000020004" pitchFamily="50" charset="-127"/>
                        </a:rPr>
                        <a:t>0.61363</a:t>
                      </a:r>
                    </a:p>
                  </a:txBody>
                  <a:tcPr marL="9525" marR="9525" marT="9525" marB="0" anchor="ctr">
                    <a:solidFill>
                      <a:schemeClr val="bg1"/>
                    </a:solidFill>
                  </a:tcPr>
                </a:tc>
                <a:extLst>
                  <a:ext uri="{0D108BD9-81ED-4DB2-BD59-A6C34878D82A}">
                    <a16:rowId xmlns:a16="http://schemas.microsoft.com/office/drawing/2014/main" val="412013197"/>
                  </a:ext>
                </a:extLst>
              </a:tr>
              <a:tr h="369057">
                <a:tc vMerge="1">
                  <a:txBody>
                    <a:bodyPr/>
                    <a:lstStyle/>
                    <a:p>
                      <a:pPr algn="l" fontAlgn="ctr"/>
                      <a:endParaRPr lang="ko-KR" alt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6094" marR="6094" marT="6094" marB="0" anchor="ctr">
                    <a:solidFill>
                      <a:schemeClr val="bg1"/>
                    </a:solidFill>
                  </a:tcPr>
                </a:tc>
                <a:tc>
                  <a:txBody>
                    <a:bodyPr/>
                    <a:lstStyle/>
                    <a:p>
                      <a:pPr algn="l" fontAlgn="ctr"/>
                      <a:r>
                        <a:rPr lang="ko-KR" altLang="en-US" sz="1200" b="0" i="0" u="none" strike="noStrike">
                          <a:solidFill>
                            <a:srgbClr val="000000"/>
                          </a:solidFill>
                          <a:effectLst/>
                          <a:latin typeface="+mn-lt"/>
                          <a:ea typeface="맑은 고딕" panose="020B0503020000020004" pitchFamily="50" charset="-127"/>
                        </a:rPr>
                        <a:t>고전문학 소설  읽을만한 소설 소개좀 해주세요</a:t>
                      </a:r>
                    </a:p>
                  </a:txBody>
                  <a:tcPr marL="9525" marR="9525" marT="9525" marB="0" anchor="ctr">
                    <a:solidFill>
                      <a:schemeClr val="bg1"/>
                    </a:solidFill>
                  </a:tcPr>
                </a:tc>
                <a:tc>
                  <a:txBody>
                    <a:bodyPr/>
                    <a:lstStyle/>
                    <a:p>
                      <a:pPr algn="l" fontAlgn="ctr"/>
                      <a:r>
                        <a:rPr lang="en-US" altLang="ko-KR" sz="1200" b="0" i="0" u="none" strike="noStrike">
                          <a:solidFill>
                            <a:srgbClr val="000000"/>
                          </a:solidFill>
                          <a:effectLst/>
                          <a:latin typeface="+mn-lt"/>
                          <a:ea typeface="맑은 고딕" panose="020B0503020000020004" pitchFamily="50" charset="-127"/>
                        </a:rPr>
                        <a:t>0.594516</a:t>
                      </a:r>
                    </a:p>
                  </a:txBody>
                  <a:tcPr marL="9525" marR="9525" marT="9525" marB="0" anchor="ctr">
                    <a:solidFill>
                      <a:schemeClr val="bg1"/>
                    </a:solidFill>
                  </a:tcPr>
                </a:tc>
                <a:extLst>
                  <a:ext uri="{0D108BD9-81ED-4DB2-BD59-A6C34878D82A}">
                    <a16:rowId xmlns:a16="http://schemas.microsoft.com/office/drawing/2014/main" val="1119936802"/>
                  </a:ext>
                </a:extLst>
              </a:tr>
              <a:tr h="369057">
                <a:tc vMerge="1">
                  <a:txBody>
                    <a:bodyPr/>
                    <a:lstStyle/>
                    <a:p>
                      <a:pPr algn="l" fontAlgn="ctr"/>
                      <a:endParaRPr lang="ko-KR" alt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6094" marR="6094" marT="6094" marB="0" anchor="ctr">
                    <a:solidFill>
                      <a:schemeClr val="bg1"/>
                    </a:solidFill>
                  </a:tcPr>
                </a:tc>
                <a:tc>
                  <a:txBody>
                    <a:bodyPr/>
                    <a:lstStyle/>
                    <a:p>
                      <a:pPr algn="l" fontAlgn="ctr"/>
                      <a:r>
                        <a:rPr lang="ko-KR" altLang="en-US" sz="1200" b="0" i="0" u="none" strike="noStrike">
                          <a:solidFill>
                            <a:srgbClr val="000000"/>
                          </a:solidFill>
                          <a:effectLst/>
                          <a:latin typeface="+mn-lt"/>
                          <a:ea typeface="맑은 고딕" panose="020B0503020000020004" pitchFamily="50" charset="-127"/>
                        </a:rPr>
                        <a:t>현대문학 소설  읽을만한 소설 소개좀 해주세요</a:t>
                      </a:r>
                    </a:p>
                  </a:txBody>
                  <a:tcPr marL="9525" marR="9525" marT="9525" marB="0" anchor="ctr">
                    <a:solidFill>
                      <a:schemeClr val="bg1"/>
                    </a:solidFill>
                  </a:tcPr>
                </a:tc>
                <a:tc>
                  <a:txBody>
                    <a:bodyPr/>
                    <a:lstStyle/>
                    <a:p>
                      <a:pPr algn="l" fontAlgn="ctr"/>
                      <a:r>
                        <a:rPr lang="en-US" altLang="ko-KR" sz="1200" b="0" i="0" u="none" strike="noStrike">
                          <a:solidFill>
                            <a:srgbClr val="000000"/>
                          </a:solidFill>
                          <a:effectLst/>
                          <a:latin typeface="+mn-lt"/>
                          <a:ea typeface="맑은 고딕" panose="020B0503020000020004" pitchFamily="50" charset="-127"/>
                        </a:rPr>
                        <a:t>0.59369</a:t>
                      </a:r>
                    </a:p>
                  </a:txBody>
                  <a:tcPr marL="9525" marR="9525" marT="9525" marB="0" anchor="ctr">
                    <a:solidFill>
                      <a:schemeClr val="bg1"/>
                    </a:solidFill>
                  </a:tcPr>
                </a:tc>
                <a:extLst>
                  <a:ext uri="{0D108BD9-81ED-4DB2-BD59-A6C34878D82A}">
                    <a16:rowId xmlns:a16="http://schemas.microsoft.com/office/drawing/2014/main" val="1403147151"/>
                  </a:ext>
                </a:extLst>
              </a:tr>
              <a:tr h="369057">
                <a:tc vMerge="1">
                  <a:txBody>
                    <a:bodyPr/>
                    <a:lstStyle/>
                    <a:p>
                      <a:pPr algn="l" fontAlgn="ctr"/>
                      <a:endParaRPr lang="ko-KR" alt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6094" marR="6094" marT="6094" marB="0" anchor="ctr">
                    <a:solidFill>
                      <a:schemeClr val="bg1"/>
                    </a:solidFill>
                  </a:tcPr>
                </a:tc>
                <a:tc>
                  <a:txBody>
                    <a:bodyPr/>
                    <a:lstStyle/>
                    <a:p>
                      <a:pPr algn="l" fontAlgn="ctr"/>
                      <a:r>
                        <a:rPr lang="ko-KR" altLang="en-US" sz="1200" b="0" i="0" u="none" strike="noStrike">
                          <a:solidFill>
                            <a:srgbClr val="000000"/>
                          </a:solidFill>
                          <a:effectLst/>
                          <a:latin typeface="+mn-lt"/>
                          <a:ea typeface="맑은 고딕" panose="020B0503020000020004" pitchFamily="50" charset="-127"/>
                        </a:rPr>
                        <a:t>패션잡지 추천 좀 해주세요</a:t>
                      </a:r>
                    </a:p>
                  </a:txBody>
                  <a:tcPr marL="9525" marR="9525" marT="9525" marB="0" anchor="ctr">
                    <a:solidFill>
                      <a:schemeClr val="bg1"/>
                    </a:solidFill>
                  </a:tcPr>
                </a:tc>
                <a:tc>
                  <a:txBody>
                    <a:bodyPr/>
                    <a:lstStyle/>
                    <a:p>
                      <a:pPr algn="l" fontAlgn="ctr"/>
                      <a:r>
                        <a:rPr lang="en-US" altLang="ko-KR" sz="1200" b="0" i="0" u="none" strike="noStrike">
                          <a:solidFill>
                            <a:srgbClr val="000000"/>
                          </a:solidFill>
                          <a:effectLst/>
                          <a:latin typeface="+mn-lt"/>
                          <a:ea typeface="맑은 고딕" panose="020B0503020000020004" pitchFamily="50" charset="-127"/>
                        </a:rPr>
                        <a:t>0.573995</a:t>
                      </a:r>
                    </a:p>
                  </a:txBody>
                  <a:tcPr marL="9525" marR="9525" marT="9525" marB="0" anchor="ctr">
                    <a:solidFill>
                      <a:schemeClr val="bg1"/>
                    </a:solidFill>
                  </a:tcPr>
                </a:tc>
                <a:extLst>
                  <a:ext uri="{0D108BD9-81ED-4DB2-BD59-A6C34878D82A}">
                    <a16:rowId xmlns:a16="http://schemas.microsoft.com/office/drawing/2014/main" val="3580118188"/>
                  </a:ext>
                </a:extLst>
              </a:tr>
            </a:tbl>
          </a:graphicData>
        </a:graphic>
      </p:graphicFrame>
      <p:sp>
        <p:nvSpPr>
          <p:cNvPr id="12" name="텍스트 개체 틀 3">
            <a:extLst>
              <a:ext uri="{FF2B5EF4-FFF2-40B4-BE49-F238E27FC236}">
                <a16:creationId xmlns:a16="http://schemas.microsoft.com/office/drawing/2014/main" id="{2C9C7A94-94A5-4772-93C4-378840DCA6DD}"/>
              </a:ext>
            </a:extLst>
          </p:cNvPr>
          <p:cNvSpPr>
            <a:spLocks noGrp="1"/>
          </p:cNvSpPr>
          <p:nvPr>
            <p:ph type="body" sz="quarter" idx="18"/>
          </p:nvPr>
        </p:nvSpPr>
        <p:spPr>
          <a:xfrm>
            <a:off x="1874110" y="306553"/>
            <a:ext cx="5395781" cy="390285"/>
          </a:xfrm>
        </p:spPr>
        <p:txBody>
          <a:bodyPr/>
          <a:lstStyle/>
          <a:p>
            <a:r>
              <a:rPr lang="en-US" altLang="ko-KR" dirty="0"/>
              <a:t>BERT </a:t>
            </a:r>
            <a:r>
              <a:rPr lang="ko-KR" altLang="en-US" dirty="0"/>
              <a:t>적용 실험 </a:t>
            </a:r>
            <a:r>
              <a:rPr lang="en-US" altLang="ko-KR" dirty="0"/>
              <a:t>– </a:t>
            </a:r>
            <a:r>
              <a:rPr lang="en-US" altLang="ko-KR" dirty="0" err="1"/>
              <a:t>QnA</a:t>
            </a:r>
            <a:r>
              <a:rPr lang="en-US" altLang="ko-KR" dirty="0"/>
              <a:t> </a:t>
            </a:r>
            <a:r>
              <a:rPr lang="ko-KR" altLang="en-US" dirty="0"/>
              <a:t>문장 유사도 </a:t>
            </a:r>
            <a:r>
              <a:rPr lang="en-US" altLang="ko-KR" dirty="0"/>
              <a:t>(</a:t>
            </a:r>
            <a:r>
              <a:rPr lang="ko-KR" altLang="en-US" dirty="0"/>
              <a:t>이진 분류 기반</a:t>
            </a:r>
            <a:r>
              <a:rPr lang="en-US" altLang="ko-KR" dirty="0"/>
              <a:t>)</a:t>
            </a:r>
            <a:endParaRPr lang="ko-KR" altLang="en-US" dirty="0"/>
          </a:p>
        </p:txBody>
      </p:sp>
      <p:sp>
        <p:nvSpPr>
          <p:cNvPr id="11" name="내용 개체 틀 10">
            <a:extLst>
              <a:ext uri="{FF2B5EF4-FFF2-40B4-BE49-F238E27FC236}">
                <a16:creationId xmlns:a16="http://schemas.microsoft.com/office/drawing/2014/main" id="{3A8BB059-8D92-4565-9D77-1F7D05B10046}"/>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3694613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BERT</a:t>
            </a:r>
            <a:endParaRPr lang="ko-KR" altLang="en-US"/>
          </a:p>
        </p:txBody>
      </p:sp>
      <p:sp>
        <p:nvSpPr>
          <p:cNvPr id="7" name="내용 개체 틀 2">
            <a:extLst>
              <a:ext uri="{FF2B5EF4-FFF2-40B4-BE49-F238E27FC236}">
                <a16:creationId xmlns:a16="http://schemas.microsoft.com/office/drawing/2014/main" id="{A1268E5B-6E37-4936-ABFC-2C0494E2352D}"/>
              </a:ext>
            </a:extLst>
          </p:cNvPr>
          <p:cNvSpPr txBox="1">
            <a:spLocks/>
          </p:cNvSpPr>
          <p:nvPr/>
        </p:nvSpPr>
        <p:spPr>
          <a:xfrm>
            <a:off x="628648" y="1342858"/>
            <a:ext cx="8439151" cy="1609725"/>
          </a:xfrm>
          <a:prstGeom prst="rect">
            <a:avLst/>
          </a:prstGeom>
        </p:spPr>
        <p:txBody>
          <a:bodyPr>
            <a:normAutofit/>
          </a:bodyPr>
          <a:lstStyle>
            <a:lvl1pPr marL="171450" indent="-171450" algn="l" defTabSz="685800" rtl="0" eaLnBrk="1" latinLnBrk="1"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20000"/>
              </a:lnSpc>
            </a:pPr>
            <a:r>
              <a:rPr lang="en-US" altLang="ko-KR" sz="1200"/>
              <a:t>ADAM </a:t>
            </a:r>
            <a:r>
              <a:rPr lang="ko-KR" altLang="en-US" sz="1200"/>
              <a:t>일반 질의 데이터 중</a:t>
            </a:r>
            <a:r>
              <a:rPr lang="en-US" altLang="ko-KR" sz="1200"/>
              <a:t>, most similar Top 10</a:t>
            </a:r>
            <a:r>
              <a:rPr lang="ko-KR" altLang="en-US" sz="1200"/>
              <a:t> 문장들을 이용해 학습 데이터 구축</a:t>
            </a:r>
            <a:endParaRPr lang="en-US" altLang="ko-KR" sz="1200"/>
          </a:p>
          <a:p>
            <a:pPr>
              <a:lnSpc>
                <a:spcPct val="120000"/>
              </a:lnSpc>
            </a:pPr>
            <a:r>
              <a:rPr lang="ko-KR" altLang="en-US" sz="1200"/>
              <a:t>학습</a:t>
            </a:r>
            <a:r>
              <a:rPr lang="en-US" altLang="ko-KR" sz="1200"/>
              <a:t>: 22,766 </a:t>
            </a:r>
            <a:r>
              <a:rPr lang="ko-KR" altLang="en-US" sz="1200"/>
              <a:t>문장 </a:t>
            </a:r>
            <a:r>
              <a:rPr lang="en-US" altLang="ko-KR" sz="1200"/>
              <a:t>/ </a:t>
            </a:r>
            <a:r>
              <a:rPr lang="ko-KR" altLang="en-US" sz="1200"/>
              <a:t>평가</a:t>
            </a:r>
            <a:r>
              <a:rPr lang="en-US" altLang="ko-KR" sz="1200"/>
              <a:t>: 5,000 </a:t>
            </a:r>
            <a:r>
              <a:rPr lang="ko-KR" altLang="en-US" sz="1200"/>
              <a:t>문장</a:t>
            </a:r>
            <a:endParaRPr lang="en-US" altLang="ko-KR" sz="1200"/>
          </a:p>
          <a:p>
            <a:pPr>
              <a:lnSpc>
                <a:spcPct val="120000"/>
              </a:lnSpc>
            </a:pPr>
            <a:endParaRPr lang="en-US" altLang="ko-KR" sz="1050"/>
          </a:p>
        </p:txBody>
      </p:sp>
      <p:graphicFrame>
        <p:nvGraphicFramePr>
          <p:cNvPr id="8" name="표 7">
            <a:extLst>
              <a:ext uri="{FF2B5EF4-FFF2-40B4-BE49-F238E27FC236}">
                <a16:creationId xmlns:a16="http://schemas.microsoft.com/office/drawing/2014/main" id="{8CC7F67F-528F-4521-9733-98FADF0CED96}"/>
              </a:ext>
            </a:extLst>
          </p:cNvPr>
          <p:cNvGraphicFramePr>
            <a:graphicFrameLocks noGrp="1"/>
          </p:cNvGraphicFramePr>
          <p:nvPr>
            <p:extLst>
              <p:ext uri="{D42A27DB-BD31-4B8C-83A1-F6EECF244321}">
                <p14:modId xmlns:p14="http://schemas.microsoft.com/office/powerpoint/2010/main" val="1768869946"/>
              </p:ext>
            </p:extLst>
          </p:nvPr>
        </p:nvGraphicFramePr>
        <p:xfrm>
          <a:off x="478871" y="2079408"/>
          <a:ext cx="8296012" cy="2234286"/>
        </p:xfrm>
        <a:graphic>
          <a:graphicData uri="http://schemas.openxmlformats.org/drawingml/2006/table">
            <a:tbl>
              <a:tblPr>
                <a:tableStyleId>{616DA210-FB5B-4158-B5E0-FEB733F419BA}</a:tableStyleId>
              </a:tblPr>
              <a:tblGrid>
                <a:gridCol w="351568">
                  <a:extLst>
                    <a:ext uri="{9D8B030D-6E8A-4147-A177-3AD203B41FA5}">
                      <a16:colId xmlns:a16="http://schemas.microsoft.com/office/drawing/2014/main" val="4251370019"/>
                    </a:ext>
                  </a:extLst>
                </a:gridCol>
                <a:gridCol w="3972222">
                  <a:extLst>
                    <a:ext uri="{9D8B030D-6E8A-4147-A177-3AD203B41FA5}">
                      <a16:colId xmlns:a16="http://schemas.microsoft.com/office/drawing/2014/main" val="1408733414"/>
                    </a:ext>
                  </a:extLst>
                </a:gridCol>
                <a:gridCol w="3972222">
                  <a:extLst>
                    <a:ext uri="{9D8B030D-6E8A-4147-A177-3AD203B41FA5}">
                      <a16:colId xmlns:a16="http://schemas.microsoft.com/office/drawing/2014/main" val="82289553"/>
                    </a:ext>
                  </a:extLst>
                </a:gridCol>
              </a:tblGrid>
              <a:tr h="372381">
                <a:tc>
                  <a:txBody>
                    <a:bodyPr/>
                    <a:lstStyle/>
                    <a:p>
                      <a:pPr algn="ctr" rtl="0" fontAlgn="ctr"/>
                      <a:r>
                        <a:rPr lang="en-US" altLang="ko-KR" sz="1100" b="1" u="none" strike="noStrike">
                          <a:effectLst/>
                        </a:rPr>
                        <a:t>label</a:t>
                      </a:r>
                      <a:endParaRPr lang="en-US" altLang="ko-KR" sz="1100" b="1" i="0" u="none" strike="noStrike">
                        <a:solidFill>
                          <a:srgbClr val="000000"/>
                        </a:solidFill>
                        <a:effectLst/>
                        <a:latin typeface="맑은 고딕" panose="020B0503020000020004" pitchFamily="50" charset="-127"/>
                        <a:ea typeface="맑은 고딕" panose="020B0503020000020004" pitchFamily="50" charset="-127"/>
                      </a:endParaRPr>
                    </a:p>
                  </a:txBody>
                  <a:tcPr marL="6621" marR="6621" marT="6621" marB="0" anchor="ctr">
                    <a:solidFill>
                      <a:schemeClr val="bg1">
                        <a:lumMod val="85000"/>
                      </a:schemeClr>
                    </a:solidFill>
                  </a:tcPr>
                </a:tc>
                <a:tc>
                  <a:txBody>
                    <a:bodyPr/>
                    <a:lstStyle/>
                    <a:p>
                      <a:pPr algn="ctr" fontAlgn="ctr"/>
                      <a:r>
                        <a:rPr lang="en-US" altLang="ko-KR" sz="1100" b="1" u="none" strike="noStrike">
                          <a:effectLst/>
                        </a:rPr>
                        <a:t>sentence 1</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6621" marR="6621" marT="6621" marB="0" anchor="ctr">
                    <a:solidFill>
                      <a:schemeClr val="bg1">
                        <a:lumMod val="85000"/>
                      </a:schemeClr>
                    </a:solidFill>
                  </a:tcPr>
                </a:tc>
                <a:tc>
                  <a:txBody>
                    <a:bodyPr/>
                    <a:lstStyle/>
                    <a:p>
                      <a:pPr algn="ctr" fontAlgn="ctr"/>
                      <a:r>
                        <a:rPr lang="en-US" altLang="ko-KR" sz="1100" b="1" i="0" u="none" strike="noStrike">
                          <a:solidFill>
                            <a:srgbClr val="000000"/>
                          </a:solidFill>
                          <a:effectLst/>
                          <a:latin typeface="맑은 고딕" panose="020B0503020000020004" pitchFamily="50" charset="-127"/>
                          <a:ea typeface="맑은 고딕" panose="020B0503020000020004" pitchFamily="50" charset="-127"/>
                        </a:rPr>
                        <a:t>sentence 2</a:t>
                      </a: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6621" marR="6621" marT="6621" marB="0" anchor="ctr">
                    <a:solidFill>
                      <a:schemeClr val="bg1">
                        <a:lumMod val="85000"/>
                      </a:schemeClr>
                    </a:solidFill>
                  </a:tcPr>
                </a:tc>
                <a:extLst>
                  <a:ext uri="{0D108BD9-81ED-4DB2-BD59-A6C34878D82A}">
                    <a16:rowId xmlns:a16="http://schemas.microsoft.com/office/drawing/2014/main" val="1786317380"/>
                  </a:ext>
                </a:extLst>
              </a:tr>
              <a:tr h="372381">
                <a:tc>
                  <a:txBody>
                    <a:bodyPr/>
                    <a:lstStyle/>
                    <a:p>
                      <a:pPr algn="ctr" rtl="0" fontAlgn="ctr"/>
                      <a:r>
                        <a:rPr lang="en-US" altLang="ko-KR" sz="1050" u="none" strike="noStrike">
                          <a:effectLst/>
                        </a:rPr>
                        <a:t>1</a:t>
                      </a:r>
                    </a:p>
                  </a:txBody>
                  <a:tcPr marL="6621" marR="6621" marT="6621" marB="0" anchor="ctr"/>
                </a:tc>
                <a:tc>
                  <a:txBody>
                    <a:bodyPr/>
                    <a:lstStyle/>
                    <a:p>
                      <a:pPr algn="l" fontAlgn="ctr"/>
                      <a:r>
                        <a:rPr lang="ko-KR" altLang="en-US" sz="1050" b="0" i="0" u="none" strike="noStrike">
                          <a:solidFill>
                            <a:srgbClr val="000000"/>
                          </a:solidFill>
                          <a:effectLst/>
                          <a:latin typeface="맑은 고딕" panose="020B0503020000020004" pitchFamily="50" charset="-127"/>
                          <a:ea typeface="맑은 고딕" panose="020B0503020000020004" pitchFamily="50" charset="-127"/>
                        </a:rPr>
                        <a:t>중고차 대출시 필요서류 알고 싶습니다</a:t>
                      </a:r>
                      <a:r>
                        <a:rPr lang="en-US" altLang="ko-KR" sz="1050" b="0" i="0" u="none" strike="noStrike">
                          <a:solidFill>
                            <a:srgbClr val="000000"/>
                          </a:solidFill>
                          <a:effectLst/>
                          <a:latin typeface="맑은 고딕" panose="020B0503020000020004" pitchFamily="50" charset="-127"/>
                          <a:ea typeface="맑은 고딕" panose="020B0503020000020004" pitchFamily="50" charset="-127"/>
                        </a:rPr>
                        <a:t>.</a:t>
                      </a:r>
                      <a:endParaRPr lang="ko-KR" altLang="en-US" sz="1050" b="0" i="0" u="none" strike="noStrike">
                        <a:solidFill>
                          <a:srgbClr val="000000"/>
                        </a:solidFill>
                        <a:effectLst/>
                        <a:latin typeface="맑은 고딕" panose="020B0503020000020004" pitchFamily="50" charset="-127"/>
                        <a:ea typeface="맑은 고딕" panose="020B0503020000020004" pitchFamily="50" charset="-127"/>
                      </a:endParaRPr>
                    </a:p>
                  </a:txBody>
                  <a:tcPr marL="6621" marR="6621" marT="6621" marB="0" anchor="ctr"/>
                </a:tc>
                <a:tc>
                  <a:txBody>
                    <a:bodyPr/>
                    <a:lstStyle/>
                    <a:p>
                      <a:pPr algn="l" fontAlgn="ctr"/>
                      <a:r>
                        <a:rPr lang="ko-KR" altLang="en-US" sz="1050" b="0" i="0" u="none" strike="noStrike">
                          <a:solidFill>
                            <a:srgbClr val="000000"/>
                          </a:solidFill>
                          <a:effectLst/>
                          <a:latin typeface="맑은 고딕" panose="020B0503020000020004" pitchFamily="50" charset="-127"/>
                          <a:ea typeface="맑은 고딕" panose="020B0503020000020004" pitchFamily="50" charset="-127"/>
                        </a:rPr>
                        <a:t>중고차 대출을 받을려고요</a:t>
                      </a:r>
                      <a:r>
                        <a:rPr lang="en-US" altLang="ko-KR" sz="105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1050" b="0" i="0" u="none" strike="noStrike">
                          <a:solidFill>
                            <a:srgbClr val="000000"/>
                          </a:solidFill>
                          <a:effectLst/>
                          <a:latin typeface="맑은 고딕" panose="020B0503020000020004" pitchFamily="50" charset="-127"/>
                          <a:ea typeface="맑은 고딕" panose="020B0503020000020004" pitchFamily="50" charset="-127"/>
                        </a:rPr>
                        <a:t>필요한 서류가 뭔가요</a:t>
                      </a:r>
                      <a:r>
                        <a:rPr lang="en-US" altLang="ko-KR" sz="1050" b="0" i="0" u="none" strike="noStrike">
                          <a:solidFill>
                            <a:srgbClr val="000000"/>
                          </a:solidFill>
                          <a:effectLst/>
                          <a:latin typeface="맑은 고딕" panose="020B0503020000020004" pitchFamily="50" charset="-127"/>
                          <a:ea typeface="맑은 고딕" panose="020B0503020000020004" pitchFamily="50" charset="-127"/>
                        </a:rPr>
                        <a:t>?</a:t>
                      </a:r>
                      <a:endParaRPr lang="ko-KR" altLang="en-US" sz="1050" b="0" i="0" u="none" strike="noStrike">
                        <a:solidFill>
                          <a:srgbClr val="000000"/>
                        </a:solidFill>
                        <a:effectLst/>
                        <a:latin typeface="맑은 고딕" panose="020B0503020000020004" pitchFamily="50" charset="-127"/>
                        <a:ea typeface="맑은 고딕" panose="020B0503020000020004" pitchFamily="50" charset="-127"/>
                      </a:endParaRPr>
                    </a:p>
                  </a:txBody>
                  <a:tcPr marL="6621" marR="6621" marT="6621" marB="0" anchor="ctr"/>
                </a:tc>
                <a:extLst>
                  <a:ext uri="{0D108BD9-81ED-4DB2-BD59-A6C34878D82A}">
                    <a16:rowId xmlns:a16="http://schemas.microsoft.com/office/drawing/2014/main" val="657778713"/>
                  </a:ext>
                </a:extLst>
              </a:tr>
              <a:tr h="372381">
                <a:tc>
                  <a:txBody>
                    <a:bodyPr/>
                    <a:lstStyle/>
                    <a:p>
                      <a:pPr algn="ctr" rtl="0" fontAlgn="ctr"/>
                      <a:r>
                        <a:rPr lang="en-US" altLang="ko-KR" sz="1050" b="0" i="0" u="none" strike="noStrike">
                          <a:solidFill>
                            <a:srgbClr val="000000"/>
                          </a:solidFill>
                          <a:effectLst/>
                          <a:latin typeface="Calibri" panose="020F0502020204030204" pitchFamily="34" charset="0"/>
                          <a:ea typeface="맑은 고딕" panose="020B0503020000020004" pitchFamily="50" charset="-127"/>
                        </a:rPr>
                        <a:t>0</a:t>
                      </a:r>
                    </a:p>
                  </a:txBody>
                  <a:tcPr marL="6621" marR="6621" marT="6621" marB="0" anchor="ctr"/>
                </a:tc>
                <a:tc>
                  <a:txBody>
                    <a:bodyPr/>
                    <a:lstStyle/>
                    <a:p>
                      <a:pPr algn="l" fontAlgn="ctr"/>
                      <a:r>
                        <a:rPr lang="ko-KR" altLang="en-US" sz="1050" b="0" i="0" u="none" strike="noStrike">
                          <a:solidFill>
                            <a:srgbClr val="000000"/>
                          </a:solidFill>
                          <a:effectLst/>
                          <a:latin typeface="맑은 고딕" panose="020B0503020000020004" pitchFamily="50" charset="-127"/>
                          <a:ea typeface="+mn-ea"/>
                        </a:rPr>
                        <a:t>전세를 살고 있는데 전세대출을 받았거든요</a:t>
                      </a:r>
                      <a:r>
                        <a:rPr lang="en-US" altLang="ko-KR" sz="1050" b="0" i="0" u="none" strike="noStrike">
                          <a:solidFill>
                            <a:srgbClr val="000000"/>
                          </a:solidFill>
                          <a:effectLst/>
                          <a:latin typeface="맑은 고딕" panose="020B0503020000020004" pitchFamily="50" charset="-127"/>
                          <a:ea typeface="+mn-ea"/>
                        </a:rPr>
                        <a:t>. </a:t>
                      </a:r>
                      <a:r>
                        <a:rPr lang="ko-KR" altLang="en-US" sz="1050" b="0" i="0" u="none" strike="noStrike">
                          <a:solidFill>
                            <a:srgbClr val="000000"/>
                          </a:solidFill>
                          <a:effectLst/>
                          <a:latin typeface="맑은 고딕" panose="020B0503020000020004" pitchFamily="50" charset="-127"/>
                          <a:ea typeface="+mn-ea"/>
                        </a:rPr>
                        <a:t>다른 곳으로 이사가면 돈을 상환해야 합니까</a:t>
                      </a:r>
                      <a:r>
                        <a:rPr lang="en-US" altLang="ko-KR" sz="1050" b="0" i="0" u="none" strike="noStrike">
                          <a:solidFill>
                            <a:srgbClr val="000000"/>
                          </a:solidFill>
                          <a:effectLst/>
                          <a:latin typeface="맑은 고딕" panose="020B0503020000020004" pitchFamily="50" charset="-127"/>
                          <a:ea typeface="+mn-ea"/>
                        </a:rPr>
                        <a:t>?</a:t>
                      </a:r>
                      <a:endParaRPr lang="en-US" altLang="ko-KR" sz="1050" b="0" i="0" u="none" strike="noStrike">
                        <a:solidFill>
                          <a:srgbClr val="000000"/>
                        </a:solidFill>
                        <a:effectLst/>
                        <a:latin typeface="맑은 고딕" panose="020B0503020000020004" pitchFamily="50" charset="-127"/>
                        <a:ea typeface="맑은 고딕" panose="020B0503020000020004" pitchFamily="50" charset="-127"/>
                      </a:endParaRPr>
                    </a:p>
                  </a:txBody>
                  <a:tcPr marL="6621" marR="6621" marT="6621" marB="0" anchor="ctr"/>
                </a:tc>
                <a:tc>
                  <a:txBody>
                    <a:bodyPr/>
                    <a:lstStyle/>
                    <a:p>
                      <a:pPr algn="l" fontAlgn="ctr"/>
                      <a:r>
                        <a:rPr lang="ko-KR" altLang="en-US" sz="1050" b="0" i="0" u="none" strike="noStrike">
                          <a:solidFill>
                            <a:srgbClr val="000000"/>
                          </a:solidFill>
                          <a:effectLst/>
                          <a:latin typeface="맑은 고딕" panose="020B0503020000020004" pitchFamily="50" charset="-127"/>
                          <a:ea typeface="+mn-ea"/>
                        </a:rPr>
                        <a:t>전세자금대출을 받았는데</a:t>
                      </a:r>
                      <a:r>
                        <a:rPr lang="en-US" altLang="ko-KR" sz="1050" b="0" i="0" u="none" strike="noStrike">
                          <a:solidFill>
                            <a:srgbClr val="000000"/>
                          </a:solidFill>
                          <a:effectLst/>
                          <a:latin typeface="맑은 고딕" panose="020B0503020000020004" pitchFamily="50" charset="-127"/>
                          <a:ea typeface="+mn-ea"/>
                        </a:rPr>
                        <a:t>, </a:t>
                      </a:r>
                      <a:r>
                        <a:rPr lang="ko-KR" altLang="en-US" sz="1050" b="0" i="0" u="none" strike="noStrike">
                          <a:solidFill>
                            <a:srgbClr val="000000"/>
                          </a:solidFill>
                          <a:effectLst/>
                          <a:latin typeface="맑은 고딕" panose="020B0503020000020004" pitchFamily="50" charset="-127"/>
                          <a:ea typeface="+mn-ea"/>
                        </a:rPr>
                        <a:t>추가로 대출을 더 받을수 있는지 궁금합니다</a:t>
                      </a:r>
                      <a:r>
                        <a:rPr lang="en-US" altLang="ko-KR" sz="1050" b="0" i="0" u="none" strike="noStrike">
                          <a:solidFill>
                            <a:srgbClr val="000000"/>
                          </a:solidFill>
                          <a:effectLst/>
                          <a:latin typeface="맑은 고딕" panose="020B0503020000020004" pitchFamily="50" charset="-127"/>
                          <a:ea typeface="+mn-ea"/>
                        </a:rPr>
                        <a:t>.</a:t>
                      </a:r>
                      <a:endParaRPr lang="en-US" altLang="ko-KR" sz="1050" b="0" i="0" u="none" strike="noStrike">
                        <a:solidFill>
                          <a:srgbClr val="000000"/>
                        </a:solidFill>
                        <a:effectLst/>
                        <a:latin typeface="맑은 고딕" panose="020B0503020000020004" pitchFamily="50" charset="-127"/>
                        <a:ea typeface="맑은 고딕" panose="020B0503020000020004" pitchFamily="50" charset="-127"/>
                      </a:endParaRPr>
                    </a:p>
                  </a:txBody>
                  <a:tcPr marL="6621" marR="6621" marT="6621" marB="0" anchor="ctr"/>
                </a:tc>
                <a:extLst>
                  <a:ext uri="{0D108BD9-81ED-4DB2-BD59-A6C34878D82A}">
                    <a16:rowId xmlns:a16="http://schemas.microsoft.com/office/drawing/2014/main" val="2682031256"/>
                  </a:ext>
                </a:extLst>
              </a:tr>
              <a:tr h="372381">
                <a:tc>
                  <a:txBody>
                    <a:bodyPr/>
                    <a:lstStyle/>
                    <a:p>
                      <a:pPr algn="ctr" fontAlgn="ctr"/>
                      <a:r>
                        <a:rPr lang="en-US" altLang="ko-KR" sz="1050" b="0" i="0" u="none" strike="noStrike">
                          <a:solidFill>
                            <a:srgbClr val="000000"/>
                          </a:solidFill>
                          <a:effectLst/>
                          <a:latin typeface="맑은 고딕" panose="020B0503020000020004" pitchFamily="50" charset="-127"/>
                          <a:ea typeface="맑은 고딕" panose="020B0503020000020004" pitchFamily="50" charset="-127"/>
                        </a:rPr>
                        <a:t>1</a:t>
                      </a:r>
                    </a:p>
                  </a:txBody>
                  <a:tcPr marL="6621" marR="6621" marT="6621" marB="0" anchor="ctr"/>
                </a:tc>
                <a:tc>
                  <a:txBody>
                    <a:bodyPr/>
                    <a:lstStyle/>
                    <a:p>
                      <a:pPr algn="l" fontAlgn="ctr"/>
                      <a:r>
                        <a:rPr lang="ko-KR" altLang="en-US" sz="1050" b="0" i="0" u="none" strike="noStrike">
                          <a:solidFill>
                            <a:srgbClr val="000000"/>
                          </a:solidFill>
                          <a:effectLst/>
                          <a:latin typeface="맑은 고딕" panose="020B0503020000020004" pitchFamily="50" charset="-127"/>
                          <a:ea typeface="+mn-ea"/>
                        </a:rPr>
                        <a:t>겨울쿨톤 이 무난하게 잘 쓸수 있는 립스틱 어떤게 있을까요</a:t>
                      </a:r>
                      <a:r>
                        <a:rPr lang="en-US" altLang="ko-KR" sz="1050" b="0" i="0" u="none" strike="noStrike">
                          <a:solidFill>
                            <a:srgbClr val="000000"/>
                          </a:solidFill>
                          <a:effectLst/>
                          <a:latin typeface="맑은 고딕" panose="020B0503020000020004" pitchFamily="50" charset="-127"/>
                          <a:ea typeface="+mn-ea"/>
                        </a:rPr>
                        <a:t>?</a:t>
                      </a:r>
                      <a:endParaRPr lang="en-US" altLang="ko-KR" sz="1050" b="0" i="0" u="none" strike="noStrike">
                        <a:solidFill>
                          <a:srgbClr val="000000"/>
                        </a:solidFill>
                        <a:effectLst/>
                        <a:latin typeface="맑은 고딕" panose="020B0503020000020004" pitchFamily="50" charset="-127"/>
                        <a:ea typeface="맑은 고딕" panose="020B0503020000020004" pitchFamily="50" charset="-127"/>
                      </a:endParaRPr>
                    </a:p>
                  </a:txBody>
                  <a:tcPr marL="6621" marR="6621" marT="6621" marB="0" anchor="ctr"/>
                </a:tc>
                <a:tc>
                  <a:txBody>
                    <a:bodyPr/>
                    <a:lstStyle/>
                    <a:p>
                      <a:pPr algn="l" fontAlgn="ctr"/>
                      <a:r>
                        <a:rPr lang="ko-KR" altLang="en-US" sz="1050" b="0" i="0" u="none" strike="noStrike">
                          <a:solidFill>
                            <a:srgbClr val="000000"/>
                          </a:solidFill>
                          <a:effectLst/>
                          <a:latin typeface="맑은 고딕" panose="020B0503020000020004" pitchFamily="50" charset="-127"/>
                          <a:ea typeface="+mn-ea"/>
                        </a:rPr>
                        <a:t>겨울쿨톤입니다</a:t>
                      </a:r>
                      <a:r>
                        <a:rPr lang="en-US" altLang="ko-KR" sz="1050" b="0" i="0" u="none" strike="noStrike">
                          <a:solidFill>
                            <a:srgbClr val="000000"/>
                          </a:solidFill>
                          <a:effectLst/>
                          <a:latin typeface="맑은 고딕" panose="020B0503020000020004" pitchFamily="50" charset="-127"/>
                          <a:ea typeface="+mn-ea"/>
                        </a:rPr>
                        <a:t>.</a:t>
                      </a:r>
                      <a:r>
                        <a:rPr lang="ko-KR" altLang="en-US" sz="1050" b="0" i="0" u="none" strike="noStrike">
                          <a:solidFill>
                            <a:srgbClr val="000000"/>
                          </a:solidFill>
                          <a:effectLst/>
                          <a:latin typeface="맑은 고딕" panose="020B0503020000020004" pitchFamily="50" charset="-127"/>
                          <a:ea typeface="+mn-ea"/>
                        </a:rPr>
                        <a:t> 겨울쿨 립스틱이 찾기어려워요 겨울 톤 가진 분들 뭐 쓰시나요</a:t>
                      </a:r>
                      <a:r>
                        <a:rPr lang="en-US" altLang="ko-KR" sz="1050" b="0" i="0" u="none" strike="noStrike">
                          <a:solidFill>
                            <a:srgbClr val="000000"/>
                          </a:solidFill>
                          <a:effectLst/>
                          <a:latin typeface="맑은 고딕" panose="020B0503020000020004" pitchFamily="50" charset="-127"/>
                          <a:ea typeface="+mn-ea"/>
                        </a:rPr>
                        <a:t>?</a:t>
                      </a:r>
                      <a:endParaRPr lang="en-US" altLang="ko-KR" sz="1050" b="0" i="0" u="none" strike="noStrike">
                        <a:solidFill>
                          <a:srgbClr val="000000"/>
                        </a:solidFill>
                        <a:effectLst/>
                        <a:latin typeface="맑은 고딕" panose="020B0503020000020004" pitchFamily="50" charset="-127"/>
                        <a:ea typeface="맑은 고딕" panose="020B0503020000020004" pitchFamily="50" charset="-127"/>
                      </a:endParaRPr>
                    </a:p>
                  </a:txBody>
                  <a:tcPr marL="6621" marR="6621" marT="6621" marB="0" anchor="ctr"/>
                </a:tc>
                <a:extLst>
                  <a:ext uri="{0D108BD9-81ED-4DB2-BD59-A6C34878D82A}">
                    <a16:rowId xmlns:a16="http://schemas.microsoft.com/office/drawing/2014/main" val="540045589"/>
                  </a:ext>
                </a:extLst>
              </a:tr>
              <a:tr h="372381">
                <a:tc>
                  <a:txBody>
                    <a:bodyPr/>
                    <a:lstStyle/>
                    <a:p>
                      <a:pPr algn="ctr" fontAlgn="ctr"/>
                      <a:r>
                        <a:rPr lang="en-US" altLang="ko-KR" sz="1050" b="0" i="0" u="none" strike="noStrike">
                          <a:solidFill>
                            <a:srgbClr val="000000"/>
                          </a:solidFill>
                          <a:effectLst/>
                          <a:latin typeface="맑은 고딕" panose="020B0503020000020004" pitchFamily="50" charset="-127"/>
                          <a:ea typeface="맑은 고딕" panose="020B0503020000020004" pitchFamily="50" charset="-127"/>
                        </a:rPr>
                        <a:t>1</a:t>
                      </a:r>
                    </a:p>
                  </a:txBody>
                  <a:tcPr marL="6621" marR="6621" marT="6621" marB="0" anchor="ctr"/>
                </a:tc>
                <a:tc>
                  <a:txBody>
                    <a:bodyPr/>
                    <a:lstStyle/>
                    <a:p>
                      <a:pPr algn="l" fontAlgn="ctr"/>
                      <a:r>
                        <a:rPr lang="ko-KR" altLang="en-US" sz="1050" b="0" i="0" u="none" strike="noStrike" dirty="0">
                          <a:solidFill>
                            <a:srgbClr val="000000"/>
                          </a:solidFill>
                          <a:effectLst/>
                          <a:latin typeface="맑은 고딕" panose="020B0503020000020004" pitchFamily="50" charset="-127"/>
                          <a:ea typeface="+mn-ea"/>
                        </a:rPr>
                        <a:t>비브리오 패혈증을 예방하는 방법이 </a:t>
                      </a:r>
                      <a:r>
                        <a:rPr lang="ko-KR" altLang="en-US" sz="1050" b="0" i="0" u="none" strike="noStrike" dirty="0" err="1">
                          <a:solidFill>
                            <a:srgbClr val="000000"/>
                          </a:solidFill>
                          <a:effectLst/>
                          <a:latin typeface="맑은 고딕" panose="020B0503020000020004" pitchFamily="50" charset="-127"/>
                          <a:ea typeface="+mn-ea"/>
                        </a:rPr>
                        <a:t>뭔가요</a:t>
                      </a:r>
                      <a:r>
                        <a:rPr lang="en-US" altLang="ko-KR" sz="1050" b="0" i="0" u="none" strike="noStrike" dirty="0">
                          <a:solidFill>
                            <a:srgbClr val="000000"/>
                          </a:solidFill>
                          <a:effectLst/>
                          <a:latin typeface="맑은 고딕" panose="020B0503020000020004" pitchFamily="50" charset="-127"/>
                          <a:ea typeface="+mn-ea"/>
                        </a:rPr>
                        <a:t>?</a:t>
                      </a:r>
                      <a:endParaRPr lang="ko-KR" altLang="en-US" sz="105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621" marR="6621" marT="6621" marB="0" anchor="ctr"/>
                </a:tc>
                <a:tc>
                  <a:txBody>
                    <a:bodyPr/>
                    <a:lstStyle/>
                    <a:p>
                      <a:pPr algn="l" fontAlgn="ctr"/>
                      <a:r>
                        <a:rPr lang="ko-KR" altLang="en-US" sz="1050" b="0" i="0" u="none" strike="noStrike">
                          <a:solidFill>
                            <a:srgbClr val="000000"/>
                          </a:solidFill>
                          <a:effectLst/>
                          <a:latin typeface="맑은 고딕" panose="020B0503020000020004" pitchFamily="50" charset="-127"/>
                          <a:ea typeface="+mn-ea"/>
                        </a:rPr>
                        <a:t>여름에 조개같은거 먹고 질병에 안 걸리려면 어떻게 해야될까요</a:t>
                      </a:r>
                      <a:r>
                        <a:rPr lang="en-US" altLang="ko-KR" sz="1050" b="0" i="0" u="none" strike="noStrike">
                          <a:solidFill>
                            <a:srgbClr val="000000"/>
                          </a:solidFill>
                          <a:effectLst/>
                          <a:latin typeface="맑은 고딕" panose="020B0503020000020004" pitchFamily="50" charset="-127"/>
                          <a:ea typeface="+mn-ea"/>
                        </a:rPr>
                        <a:t>?</a:t>
                      </a:r>
                      <a:endParaRPr lang="ko-KR" altLang="en-US" sz="1050" b="0" i="0" u="none" strike="noStrike">
                        <a:solidFill>
                          <a:srgbClr val="000000"/>
                        </a:solidFill>
                        <a:effectLst/>
                        <a:latin typeface="맑은 고딕" panose="020B0503020000020004" pitchFamily="50" charset="-127"/>
                        <a:ea typeface="맑은 고딕" panose="020B0503020000020004" pitchFamily="50" charset="-127"/>
                      </a:endParaRPr>
                    </a:p>
                  </a:txBody>
                  <a:tcPr marL="6621" marR="6621" marT="6621" marB="0" anchor="ctr"/>
                </a:tc>
                <a:extLst>
                  <a:ext uri="{0D108BD9-81ED-4DB2-BD59-A6C34878D82A}">
                    <a16:rowId xmlns:a16="http://schemas.microsoft.com/office/drawing/2014/main" val="4205402831"/>
                  </a:ext>
                </a:extLst>
              </a:tr>
              <a:tr h="372381">
                <a:tc>
                  <a:txBody>
                    <a:bodyPr/>
                    <a:lstStyle/>
                    <a:p>
                      <a:pPr algn="ctr" fontAlgn="ctr"/>
                      <a:r>
                        <a:rPr lang="en-US" altLang="ko-KR" sz="1050" b="0" i="0" u="none" strike="noStrike">
                          <a:solidFill>
                            <a:srgbClr val="000000"/>
                          </a:solidFill>
                          <a:effectLst/>
                          <a:latin typeface="맑은 고딕" panose="020B0503020000020004" pitchFamily="50" charset="-127"/>
                          <a:ea typeface="맑은 고딕" panose="020B0503020000020004" pitchFamily="50" charset="-127"/>
                        </a:rPr>
                        <a:t>0</a:t>
                      </a:r>
                    </a:p>
                  </a:txBody>
                  <a:tcPr marL="6621" marR="6621" marT="6621" marB="0" anchor="ctr"/>
                </a:tc>
                <a:tc>
                  <a:txBody>
                    <a:bodyPr/>
                    <a:lstStyle/>
                    <a:p>
                      <a:pPr algn="l" fontAlgn="ctr"/>
                      <a:r>
                        <a:rPr lang="ko-KR" altLang="en-US" sz="1050" b="0" i="0" u="none" strike="noStrike">
                          <a:solidFill>
                            <a:srgbClr val="000000"/>
                          </a:solidFill>
                          <a:effectLst/>
                          <a:latin typeface="맑은 고딕" panose="020B0503020000020004" pitchFamily="50" charset="-127"/>
                          <a:ea typeface="+mn-ea"/>
                        </a:rPr>
                        <a:t>디지털 디톡스가 뭐죠</a:t>
                      </a:r>
                      <a:r>
                        <a:rPr lang="en-US" altLang="ko-KR" sz="1050" b="0" i="0" u="none" strike="noStrike">
                          <a:solidFill>
                            <a:srgbClr val="000000"/>
                          </a:solidFill>
                          <a:effectLst/>
                          <a:latin typeface="맑은 고딕" panose="020B0503020000020004" pitchFamily="50" charset="-127"/>
                          <a:ea typeface="+mn-ea"/>
                        </a:rPr>
                        <a:t>?</a:t>
                      </a:r>
                      <a:endParaRPr lang="ko-KR" altLang="en-US" sz="1050" b="0" i="0" u="none" strike="noStrike">
                        <a:solidFill>
                          <a:srgbClr val="000000"/>
                        </a:solidFill>
                        <a:effectLst/>
                        <a:latin typeface="맑은 고딕" panose="020B0503020000020004" pitchFamily="50" charset="-127"/>
                        <a:ea typeface="맑은 고딕" panose="020B0503020000020004" pitchFamily="50" charset="-127"/>
                      </a:endParaRPr>
                    </a:p>
                  </a:txBody>
                  <a:tcPr marL="6621" marR="6621" marT="6621" marB="0" anchor="ctr"/>
                </a:tc>
                <a:tc>
                  <a:txBody>
                    <a:bodyPr/>
                    <a:lstStyle/>
                    <a:p>
                      <a:pPr algn="l" fontAlgn="ctr"/>
                      <a:r>
                        <a:rPr lang="ko-KR" altLang="en-US" sz="1050" b="0" i="0" u="none" strike="noStrike" dirty="0">
                          <a:solidFill>
                            <a:srgbClr val="000000"/>
                          </a:solidFill>
                          <a:effectLst/>
                          <a:latin typeface="맑은 고딕" panose="020B0503020000020004" pitchFamily="50" charset="-127"/>
                          <a:ea typeface="+mn-ea"/>
                        </a:rPr>
                        <a:t>세상에서 가장 </a:t>
                      </a:r>
                      <a:r>
                        <a:rPr lang="ko-KR" altLang="en-US" sz="1050" b="0" i="0" u="none" strike="noStrike" dirty="0" err="1">
                          <a:solidFill>
                            <a:srgbClr val="000000"/>
                          </a:solidFill>
                          <a:effectLst/>
                          <a:latin typeface="맑은 고딕" panose="020B0503020000020004" pitchFamily="50" charset="-127"/>
                          <a:ea typeface="+mn-ea"/>
                        </a:rPr>
                        <a:t>비싼그림이</a:t>
                      </a:r>
                      <a:r>
                        <a:rPr lang="ko-KR" altLang="en-US" sz="1050" b="0" i="0" u="none" strike="noStrike" dirty="0">
                          <a:solidFill>
                            <a:srgbClr val="000000"/>
                          </a:solidFill>
                          <a:effectLst/>
                          <a:latin typeface="맑은 고딕" panose="020B0503020000020004" pitchFamily="50" charset="-127"/>
                          <a:ea typeface="+mn-ea"/>
                        </a:rPr>
                        <a:t> </a:t>
                      </a:r>
                      <a:r>
                        <a:rPr lang="ko-KR" altLang="en-US" sz="1050" b="0" i="0" u="none" strike="noStrike" dirty="0" err="1">
                          <a:solidFill>
                            <a:srgbClr val="000000"/>
                          </a:solidFill>
                          <a:effectLst/>
                          <a:latin typeface="맑은 고딕" panose="020B0503020000020004" pitchFamily="50" charset="-127"/>
                          <a:ea typeface="+mn-ea"/>
                        </a:rPr>
                        <a:t>뭐죠</a:t>
                      </a:r>
                      <a:r>
                        <a:rPr lang="en-US" altLang="ko-KR" sz="1050" b="0" i="0" u="none" strike="noStrike" dirty="0">
                          <a:solidFill>
                            <a:srgbClr val="000000"/>
                          </a:solidFill>
                          <a:effectLst/>
                          <a:latin typeface="맑은 고딕" panose="020B0503020000020004" pitchFamily="50" charset="-127"/>
                          <a:ea typeface="+mn-ea"/>
                        </a:rPr>
                        <a:t>?</a:t>
                      </a:r>
                      <a:endParaRPr lang="ko-KR" altLang="en-US" sz="105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6621" marR="6621" marT="6621" marB="0" anchor="ctr"/>
                </a:tc>
                <a:extLst>
                  <a:ext uri="{0D108BD9-81ED-4DB2-BD59-A6C34878D82A}">
                    <a16:rowId xmlns:a16="http://schemas.microsoft.com/office/drawing/2014/main" val="1807677218"/>
                  </a:ext>
                </a:extLst>
              </a:tr>
            </a:tbl>
          </a:graphicData>
        </a:graphic>
      </p:graphicFrame>
      <p:sp>
        <p:nvSpPr>
          <p:cNvPr id="9" name="TextBox 8">
            <a:extLst>
              <a:ext uri="{FF2B5EF4-FFF2-40B4-BE49-F238E27FC236}">
                <a16:creationId xmlns:a16="http://schemas.microsoft.com/office/drawing/2014/main" id="{D6975CA3-F921-407B-BEB3-BD34F32FB1FD}"/>
              </a:ext>
            </a:extLst>
          </p:cNvPr>
          <p:cNvSpPr txBox="1"/>
          <p:nvPr/>
        </p:nvSpPr>
        <p:spPr>
          <a:xfrm rot="5400000">
            <a:off x="4390274" y="4381063"/>
            <a:ext cx="473206" cy="369332"/>
          </a:xfrm>
          <a:prstGeom prst="rect">
            <a:avLst/>
          </a:prstGeom>
          <a:noFill/>
        </p:spPr>
        <p:txBody>
          <a:bodyPr wrap="square" rtlCol="0">
            <a:spAutoFit/>
          </a:bodyPr>
          <a:lstStyle/>
          <a:p>
            <a:r>
              <a:rPr lang="en-US" altLang="ko-KR" b="1"/>
              <a:t>. . .</a:t>
            </a:r>
            <a:endParaRPr lang="ko-KR" altLang="en-US" b="1"/>
          </a:p>
        </p:txBody>
      </p:sp>
      <p:graphicFrame>
        <p:nvGraphicFramePr>
          <p:cNvPr id="10" name="표 9">
            <a:extLst>
              <a:ext uri="{FF2B5EF4-FFF2-40B4-BE49-F238E27FC236}">
                <a16:creationId xmlns:a16="http://schemas.microsoft.com/office/drawing/2014/main" id="{C7690502-F326-41BD-B502-8E8D6CDE32DE}"/>
              </a:ext>
            </a:extLst>
          </p:cNvPr>
          <p:cNvGraphicFramePr>
            <a:graphicFrameLocks noGrp="1"/>
          </p:cNvGraphicFramePr>
          <p:nvPr>
            <p:extLst>
              <p:ext uri="{D42A27DB-BD31-4B8C-83A1-F6EECF244321}">
                <p14:modId xmlns:p14="http://schemas.microsoft.com/office/powerpoint/2010/main" val="912574263"/>
              </p:ext>
            </p:extLst>
          </p:nvPr>
        </p:nvGraphicFramePr>
        <p:xfrm>
          <a:off x="1481559" y="4821385"/>
          <a:ext cx="6290636" cy="1861130"/>
        </p:xfrm>
        <a:graphic>
          <a:graphicData uri="http://schemas.openxmlformats.org/drawingml/2006/table">
            <a:tbl>
              <a:tblPr firstRow="1" bandRow="1">
                <a:tableStyleId>{5940675A-B579-460E-94D1-54222C63F5DA}</a:tableStyleId>
              </a:tblPr>
              <a:tblGrid>
                <a:gridCol w="3535799">
                  <a:extLst>
                    <a:ext uri="{9D8B030D-6E8A-4147-A177-3AD203B41FA5}">
                      <a16:colId xmlns:a16="http://schemas.microsoft.com/office/drawing/2014/main" val="569048115"/>
                    </a:ext>
                  </a:extLst>
                </a:gridCol>
                <a:gridCol w="2754837">
                  <a:extLst>
                    <a:ext uri="{9D8B030D-6E8A-4147-A177-3AD203B41FA5}">
                      <a16:colId xmlns:a16="http://schemas.microsoft.com/office/drawing/2014/main" val="4197546245"/>
                    </a:ext>
                  </a:extLst>
                </a:gridCol>
              </a:tblGrid>
              <a:tr h="318471">
                <a:tc>
                  <a:txBody>
                    <a:bodyPr/>
                    <a:lstStyle/>
                    <a:p>
                      <a:pPr algn="ctr" latinLnBrk="1"/>
                      <a:r>
                        <a:rPr lang="ko-KR" altLang="en-US" sz="1600" b="1" dirty="0"/>
                        <a:t>모델</a:t>
                      </a:r>
                    </a:p>
                  </a:txBody>
                  <a:tcPr marL="79618" marR="79618" marT="39809" marB="39809">
                    <a:solidFill>
                      <a:schemeClr val="bg1">
                        <a:lumMod val="85000"/>
                      </a:schemeClr>
                    </a:solidFill>
                  </a:tcPr>
                </a:tc>
                <a:tc>
                  <a:txBody>
                    <a:bodyPr/>
                    <a:lstStyle/>
                    <a:p>
                      <a:pPr algn="ctr" latinLnBrk="1"/>
                      <a:r>
                        <a:rPr lang="en-US" altLang="ko-KR" sz="1600" b="1"/>
                        <a:t>Top1 Accuracy</a:t>
                      </a:r>
                      <a:endParaRPr lang="ko-KR" altLang="en-US" sz="1600" b="1"/>
                    </a:p>
                  </a:txBody>
                  <a:tcPr marL="79618" marR="79618" marT="39809" marB="39809">
                    <a:solidFill>
                      <a:schemeClr val="bg1">
                        <a:lumMod val="85000"/>
                      </a:schemeClr>
                    </a:solidFill>
                  </a:tcPr>
                </a:tc>
                <a:extLst>
                  <a:ext uri="{0D108BD9-81ED-4DB2-BD59-A6C34878D82A}">
                    <a16:rowId xmlns:a16="http://schemas.microsoft.com/office/drawing/2014/main" val="3247296526"/>
                  </a:ext>
                </a:extLst>
              </a:tr>
              <a:tr h="318471">
                <a:tc>
                  <a:txBody>
                    <a:bodyPr/>
                    <a:lstStyle/>
                    <a:p>
                      <a:pPr latinLnBrk="1"/>
                      <a:r>
                        <a:rPr lang="en-US" altLang="ko-KR" sz="1600"/>
                        <a:t>ADAM IRQA algorithm</a:t>
                      </a:r>
                      <a:endParaRPr lang="ko-KR" altLang="en-US" sz="1600"/>
                    </a:p>
                  </a:txBody>
                  <a:tcPr marL="79618" marR="79618" marT="39809" marB="39809">
                    <a:solidFill>
                      <a:schemeClr val="bg1"/>
                    </a:solidFill>
                  </a:tcPr>
                </a:tc>
                <a:tc>
                  <a:txBody>
                    <a:bodyPr/>
                    <a:lstStyle/>
                    <a:p>
                      <a:pPr algn="ctr" latinLnBrk="1"/>
                      <a:r>
                        <a:rPr lang="en-US" altLang="ko-KR" sz="1600"/>
                        <a:t>80.0</a:t>
                      </a:r>
                      <a:endParaRPr lang="ko-KR" altLang="en-US" sz="1600"/>
                    </a:p>
                  </a:txBody>
                  <a:tcPr marL="79618" marR="79618" marT="39809" marB="39809">
                    <a:solidFill>
                      <a:schemeClr val="bg1"/>
                    </a:solidFill>
                  </a:tcPr>
                </a:tc>
                <a:extLst>
                  <a:ext uri="{0D108BD9-81ED-4DB2-BD59-A6C34878D82A}">
                    <a16:rowId xmlns:a16="http://schemas.microsoft.com/office/drawing/2014/main" val="2549212319"/>
                  </a:ext>
                </a:extLst>
              </a:tr>
              <a:tr h="318471">
                <a:tc>
                  <a:txBody>
                    <a:bodyPr/>
                    <a:lstStyle/>
                    <a:p>
                      <a:pPr marL="0" marR="0" lvl="0" indent="0" algn="l" defTabSz="685800" rtl="0" eaLnBrk="1" fontAlgn="auto" latinLnBrk="1" hangingPunct="1">
                        <a:lnSpc>
                          <a:spcPct val="100000"/>
                        </a:lnSpc>
                        <a:spcBef>
                          <a:spcPts val="0"/>
                        </a:spcBef>
                        <a:spcAft>
                          <a:spcPts val="0"/>
                        </a:spcAft>
                        <a:buClrTx/>
                        <a:buSzTx/>
                        <a:buFontTx/>
                        <a:buNone/>
                        <a:tabLst/>
                        <a:defRPr/>
                      </a:pPr>
                      <a:r>
                        <a:rPr lang="en-US" altLang="ko-KR" sz="1600"/>
                        <a:t>Sent2Vec </a:t>
                      </a:r>
                      <a:r>
                        <a:rPr lang="en-US" altLang="ko-KR" sz="900"/>
                        <a:t>(</a:t>
                      </a:r>
                      <a:r>
                        <a:rPr lang="en-US" altLang="ko-KR" sz="900">
                          <a:hlinkClick r:id="rId2"/>
                        </a:rPr>
                        <a:t>https://arxiv.org/abs/1703.02507</a:t>
                      </a:r>
                      <a:r>
                        <a:rPr lang="en-US" altLang="ko-KR" sz="900"/>
                        <a:t>)</a:t>
                      </a:r>
                      <a:endParaRPr lang="ko-KR" altLang="en-US" sz="1600"/>
                    </a:p>
                  </a:txBody>
                  <a:tcPr marL="79618" marR="79618" marT="39809" marB="39809">
                    <a:solidFill>
                      <a:schemeClr val="bg1"/>
                    </a:solidFill>
                  </a:tcPr>
                </a:tc>
                <a:tc>
                  <a:txBody>
                    <a:bodyPr/>
                    <a:lstStyle/>
                    <a:p>
                      <a:pPr algn="ctr" latinLnBrk="1"/>
                      <a:r>
                        <a:rPr lang="en-US" altLang="ko-KR" sz="1600"/>
                        <a:t>82.7</a:t>
                      </a:r>
                      <a:endParaRPr lang="ko-KR" altLang="en-US" sz="1600"/>
                    </a:p>
                  </a:txBody>
                  <a:tcPr marL="79618" marR="79618" marT="39809" marB="39809">
                    <a:solidFill>
                      <a:schemeClr val="bg1"/>
                    </a:solidFill>
                  </a:tcPr>
                </a:tc>
                <a:extLst>
                  <a:ext uri="{0D108BD9-81ED-4DB2-BD59-A6C34878D82A}">
                    <a16:rowId xmlns:a16="http://schemas.microsoft.com/office/drawing/2014/main" val="708038530"/>
                  </a:ext>
                </a:extLst>
              </a:tr>
              <a:tr h="31847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a:t>BERT Multi-lingual pretrained model</a:t>
                      </a:r>
                    </a:p>
                  </a:txBody>
                  <a:tcPr marL="79618" marR="79618" marT="39809" marB="39809">
                    <a:solidFill>
                      <a:schemeClr val="bg1"/>
                    </a:solidFill>
                  </a:tcPr>
                </a:tc>
                <a:tc>
                  <a:txBody>
                    <a:bodyPr/>
                    <a:lstStyle/>
                    <a:p>
                      <a:pPr algn="ctr" latinLnBrk="1"/>
                      <a:r>
                        <a:rPr lang="en-US" altLang="ko-KR" sz="1600"/>
                        <a:t>58.4</a:t>
                      </a:r>
                      <a:endParaRPr lang="ko-KR" altLang="en-US" sz="1600"/>
                    </a:p>
                  </a:txBody>
                  <a:tcPr marL="79618" marR="79618" marT="39809" marB="39809">
                    <a:solidFill>
                      <a:schemeClr val="bg1"/>
                    </a:solidFill>
                  </a:tcPr>
                </a:tc>
                <a:extLst>
                  <a:ext uri="{0D108BD9-81ED-4DB2-BD59-A6C34878D82A}">
                    <a16:rowId xmlns:a16="http://schemas.microsoft.com/office/drawing/2014/main" val="868934505"/>
                  </a:ext>
                </a:extLst>
              </a:tr>
              <a:tr h="557325">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dirty="0"/>
                        <a:t>Sent2Vec + BERT Multi-lingual pretrained model</a:t>
                      </a:r>
                    </a:p>
                  </a:txBody>
                  <a:tcPr marL="79618" marR="79618" marT="39809" marB="39809">
                    <a:solidFill>
                      <a:schemeClr val="bg1"/>
                    </a:solidFill>
                  </a:tcPr>
                </a:tc>
                <a:tc>
                  <a:txBody>
                    <a:bodyPr/>
                    <a:lstStyle/>
                    <a:p>
                      <a:pPr algn="ctr" latinLnBrk="1"/>
                      <a:r>
                        <a:rPr lang="en-US" altLang="ko-KR" sz="1600" dirty="0"/>
                        <a:t>90.0</a:t>
                      </a:r>
                      <a:endParaRPr lang="ko-KR" altLang="en-US" sz="1600" dirty="0"/>
                    </a:p>
                  </a:txBody>
                  <a:tcPr marL="79618" marR="79618" marT="39809" marB="39809">
                    <a:solidFill>
                      <a:schemeClr val="bg1"/>
                    </a:solidFill>
                  </a:tcPr>
                </a:tc>
                <a:extLst>
                  <a:ext uri="{0D108BD9-81ED-4DB2-BD59-A6C34878D82A}">
                    <a16:rowId xmlns:a16="http://schemas.microsoft.com/office/drawing/2014/main" val="4283822517"/>
                  </a:ext>
                </a:extLst>
              </a:tr>
            </a:tbl>
          </a:graphicData>
        </a:graphic>
      </p:graphicFrame>
      <p:sp>
        <p:nvSpPr>
          <p:cNvPr id="14" name="텍스트 개체 틀 3">
            <a:extLst>
              <a:ext uri="{FF2B5EF4-FFF2-40B4-BE49-F238E27FC236}">
                <a16:creationId xmlns:a16="http://schemas.microsoft.com/office/drawing/2014/main" id="{3C2B622C-A649-4F5E-810F-E8B78FA55A27}"/>
              </a:ext>
            </a:extLst>
          </p:cNvPr>
          <p:cNvSpPr>
            <a:spLocks noGrp="1"/>
          </p:cNvSpPr>
          <p:nvPr>
            <p:ph type="body" sz="quarter" idx="18"/>
          </p:nvPr>
        </p:nvSpPr>
        <p:spPr>
          <a:xfrm>
            <a:off x="1874110" y="306553"/>
            <a:ext cx="5395781" cy="390285"/>
          </a:xfrm>
        </p:spPr>
        <p:txBody>
          <a:bodyPr/>
          <a:lstStyle/>
          <a:p>
            <a:r>
              <a:rPr lang="en-US" altLang="ko-KR" dirty="0"/>
              <a:t>BERT </a:t>
            </a:r>
            <a:r>
              <a:rPr lang="ko-KR" altLang="en-US" dirty="0"/>
              <a:t>적용 실험 </a:t>
            </a:r>
            <a:r>
              <a:rPr lang="en-US" altLang="ko-KR" dirty="0"/>
              <a:t>– </a:t>
            </a:r>
            <a:r>
              <a:rPr lang="en-US" altLang="ko-KR" dirty="0" err="1"/>
              <a:t>QnA</a:t>
            </a:r>
            <a:r>
              <a:rPr lang="en-US" altLang="ko-KR" dirty="0"/>
              <a:t> </a:t>
            </a:r>
            <a:r>
              <a:rPr lang="ko-KR" altLang="en-US" dirty="0"/>
              <a:t>문장 유사도 </a:t>
            </a:r>
            <a:r>
              <a:rPr lang="en-US" altLang="ko-KR" dirty="0"/>
              <a:t>(</a:t>
            </a:r>
            <a:r>
              <a:rPr lang="ko-KR" altLang="en-US" dirty="0"/>
              <a:t>이진 분류 기반</a:t>
            </a:r>
            <a:r>
              <a:rPr lang="en-US" altLang="ko-KR" dirty="0"/>
              <a:t>)</a:t>
            </a:r>
            <a:endParaRPr lang="ko-KR" altLang="en-US" dirty="0"/>
          </a:p>
        </p:txBody>
      </p:sp>
      <p:sp>
        <p:nvSpPr>
          <p:cNvPr id="16" name="내용 개체 틀 15">
            <a:extLst>
              <a:ext uri="{FF2B5EF4-FFF2-40B4-BE49-F238E27FC236}">
                <a16:creationId xmlns:a16="http://schemas.microsoft.com/office/drawing/2014/main" id="{243C564C-849A-48E6-881C-85C12814B6CE}"/>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34293555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BERT</a:t>
            </a:r>
            <a:endParaRPr lang="ko-KR" altLang="en-US"/>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BERT </a:t>
            </a:r>
            <a:r>
              <a:rPr lang="ko-KR" altLang="en-US"/>
              <a:t>적용 실험 </a:t>
            </a:r>
            <a:r>
              <a:rPr lang="en-US" altLang="ko-KR"/>
              <a:t>– </a:t>
            </a:r>
            <a:r>
              <a:rPr lang="ko-KR" altLang="en-US"/>
              <a:t>관계 추출 실험</a:t>
            </a:r>
          </a:p>
        </p:txBody>
      </p:sp>
      <p:sp>
        <p:nvSpPr>
          <p:cNvPr id="12" name="내용 개체 틀 2">
            <a:extLst>
              <a:ext uri="{FF2B5EF4-FFF2-40B4-BE49-F238E27FC236}">
                <a16:creationId xmlns:a16="http://schemas.microsoft.com/office/drawing/2014/main" id="{81B2F2FD-84B0-4E32-A2FB-B3F1006FA1FC}"/>
              </a:ext>
            </a:extLst>
          </p:cNvPr>
          <p:cNvSpPr txBox="1">
            <a:spLocks/>
          </p:cNvSpPr>
          <p:nvPr/>
        </p:nvSpPr>
        <p:spPr>
          <a:xfrm>
            <a:off x="628649" y="1381919"/>
            <a:ext cx="8353425" cy="1609725"/>
          </a:xfrm>
          <a:prstGeom prst="rect">
            <a:avLst/>
          </a:prstGeom>
        </p:spPr>
        <p:txBody>
          <a:bodyPr>
            <a:normAutofit/>
          </a:bodyPr>
          <a:lstStyle>
            <a:lvl1pPr marL="171450" indent="-171450" algn="l" defTabSz="685800" rtl="0" eaLnBrk="1" latinLnBrk="1"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20000"/>
              </a:lnSpc>
            </a:pPr>
            <a:r>
              <a:rPr lang="en-US" altLang="ko-KR" sz="1400"/>
              <a:t>KAIST</a:t>
            </a:r>
            <a:r>
              <a:rPr lang="ko-KR" altLang="en-US" sz="1400"/>
              <a:t>가 구축한 </a:t>
            </a:r>
            <a:r>
              <a:rPr lang="en-US" altLang="ko-KR" sz="1400"/>
              <a:t>Silver data </a:t>
            </a:r>
            <a:r>
              <a:rPr lang="ko-KR" altLang="en-US" sz="1400"/>
              <a:t>사용 </a:t>
            </a:r>
            <a:r>
              <a:rPr lang="en-US" altLang="ko-KR" sz="1400"/>
              <a:t>(1</a:t>
            </a:r>
            <a:r>
              <a:rPr lang="ko-KR" altLang="en-US" sz="1400"/>
              <a:t>명의 전문가가 </a:t>
            </a:r>
            <a:r>
              <a:rPr lang="en-US" altLang="ko-KR" sz="1400"/>
              <a:t>annotation)</a:t>
            </a:r>
          </a:p>
          <a:p>
            <a:pPr>
              <a:lnSpc>
                <a:spcPct val="120000"/>
              </a:lnSpc>
            </a:pPr>
            <a:r>
              <a:rPr lang="ko-KR" altLang="en-US" sz="1400"/>
              <a:t>학습</a:t>
            </a:r>
            <a:r>
              <a:rPr lang="en-US" altLang="ko-KR" sz="1400"/>
              <a:t>: 985,806 </a:t>
            </a:r>
            <a:r>
              <a:rPr lang="ko-KR" altLang="en-US" sz="1400"/>
              <a:t>문장 </a:t>
            </a:r>
            <a:r>
              <a:rPr lang="en-US" altLang="ko-KR" sz="1400"/>
              <a:t>/ </a:t>
            </a:r>
            <a:r>
              <a:rPr lang="ko-KR" altLang="en-US" sz="1400"/>
              <a:t>평가</a:t>
            </a:r>
            <a:r>
              <a:rPr lang="en-US" altLang="ko-KR" sz="1400"/>
              <a:t>: 100,001 </a:t>
            </a:r>
            <a:r>
              <a:rPr lang="ko-KR" altLang="en-US" sz="1400"/>
              <a:t>문장</a:t>
            </a:r>
            <a:endParaRPr lang="en-US" altLang="ko-KR" sz="1400"/>
          </a:p>
          <a:p>
            <a:pPr>
              <a:lnSpc>
                <a:spcPct val="120000"/>
              </a:lnSpc>
            </a:pPr>
            <a:r>
              <a:rPr lang="ko-KR" altLang="en-US" sz="1400"/>
              <a:t>총 </a:t>
            </a:r>
            <a:r>
              <a:rPr lang="en-US" altLang="ko-KR" sz="1400"/>
              <a:t>81</a:t>
            </a:r>
            <a:r>
              <a:rPr lang="ko-KR" altLang="en-US" sz="1400"/>
              <a:t>개 </a:t>
            </a:r>
            <a:r>
              <a:rPr lang="en-US" altLang="ko-KR" sz="1400"/>
              <a:t>label (</a:t>
            </a:r>
            <a:r>
              <a:rPr lang="ko-KR" altLang="en-US" sz="1400"/>
              <a:t>관계 없음 포함</a:t>
            </a:r>
            <a:r>
              <a:rPr lang="en-US" altLang="ko-KR" sz="1400"/>
              <a:t>)</a:t>
            </a:r>
            <a:endParaRPr lang="en-US" altLang="ko-KR" sz="1100"/>
          </a:p>
          <a:p>
            <a:pPr lvl="1">
              <a:lnSpc>
                <a:spcPct val="120000"/>
              </a:lnSpc>
            </a:pPr>
            <a:endParaRPr lang="en-US" altLang="ko-KR" sz="1100"/>
          </a:p>
        </p:txBody>
      </p:sp>
      <p:graphicFrame>
        <p:nvGraphicFramePr>
          <p:cNvPr id="13" name="표 12">
            <a:extLst>
              <a:ext uri="{FF2B5EF4-FFF2-40B4-BE49-F238E27FC236}">
                <a16:creationId xmlns:a16="http://schemas.microsoft.com/office/drawing/2014/main" id="{D64081DE-C904-464E-AA12-FC9B9BD23881}"/>
              </a:ext>
            </a:extLst>
          </p:cNvPr>
          <p:cNvGraphicFramePr>
            <a:graphicFrameLocks noGrp="1"/>
          </p:cNvGraphicFramePr>
          <p:nvPr>
            <p:extLst>
              <p:ext uri="{D42A27DB-BD31-4B8C-83A1-F6EECF244321}">
                <p14:modId xmlns:p14="http://schemas.microsoft.com/office/powerpoint/2010/main" val="2437587932"/>
              </p:ext>
            </p:extLst>
          </p:nvPr>
        </p:nvGraphicFramePr>
        <p:xfrm>
          <a:off x="395287" y="2535435"/>
          <a:ext cx="8353425" cy="1825284"/>
        </p:xfrm>
        <a:graphic>
          <a:graphicData uri="http://schemas.openxmlformats.org/drawingml/2006/table">
            <a:tbl>
              <a:tblPr>
                <a:tableStyleId>{616DA210-FB5B-4158-B5E0-FEB733F419BA}</a:tableStyleId>
              </a:tblPr>
              <a:tblGrid>
                <a:gridCol w="811887">
                  <a:extLst>
                    <a:ext uri="{9D8B030D-6E8A-4147-A177-3AD203B41FA5}">
                      <a16:colId xmlns:a16="http://schemas.microsoft.com/office/drawing/2014/main" val="4251370019"/>
                    </a:ext>
                  </a:extLst>
                </a:gridCol>
                <a:gridCol w="893077">
                  <a:extLst>
                    <a:ext uri="{9D8B030D-6E8A-4147-A177-3AD203B41FA5}">
                      <a16:colId xmlns:a16="http://schemas.microsoft.com/office/drawing/2014/main" val="3445587642"/>
                    </a:ext>
                  </a:extLst>
                </a:gridCol>
                <a:gridCol w="1109580">
                  <a:extLst>
                    <a:ext uri="{9D8B030D-6E8A-4147-A177-3AD203B41FA5}">
                      <a16:colId xmlns:a16="http://schemas.microsoft.com/office/drawing/2014/main" val="1591445908"/>
                    </a:ext>
                  </a:extLst>
                </a:gridCol>
                <a:gridCol w="5538881">
                  <a:extLst>
                    <a:ext uri="{9D8B030D-6E8A-4147-A177-3AD203B41FA5}">
                      <a16:colId xmlns:a16="http://schemas.microsoft.com/office/drawing/2014/main" val="1408733414"/>
                    </a:ext>
                  </a:extLst>
                </a:gridCol>
              </a:tblGrid>
              <a:tr h="456321">
                <a:tc>
                  <a:txBody>
                    <a:bodyPr/>
                    <a:lstStyle/>
                    <a:p>
                      <a:pPr algn="ctr" rtl="0" fontAlgn="ctr"/>
                      <a:r>
                        <a:rPr lang="en-US" altLang="ko-KR" sz="1400" b="1" i="0" u="none" strike="noStrike">
                          <a:solidFill>
                            <a:srgbClr val="000000"/>
                          </a:solidFill>
                          <a:effectLst/>
                          <a:latin typeface="맑은 고딕" panose="020B0503020000020004" pitchFamily="50" charset="-127"/>
                          <a:ea typeface="맑은 고딕" panose="020B0503020000020004" pitchFamily="50" charset="-127"/>
                        </a:rPr>
                        <a:t>Sbj</a:t>
                      </a:r>
                    </a:p>
                  </a:txBody>
                  <a:tcPr marL="6621" marR="6621" marT="6621" marB="0" anchor="ctr">
                    <a:solidFill>
                      <a:schemeClr val="bg1">
                        <a:lumMod val="85000"/>
                      </a:schemeClr>
                    </a:solidFill>
                  </a:tcPr>
                </a:tc>
                <a:tc>
                  <a:txBody>
                    <a:bodyPr/>
                    <a:lstStyle/>
                    <a:p>
                      <a:pPr algn="ctr" fontAlgn="ctr"/>
                      <a:r>
                        <a:rPr lang="en-US" altLang="ko-KR" sz="1400" b="1" u="none" strike="noStrike">
                          <a:effectLst/>
                        </a:rPr>
                        <a:t>label</a:t>
                      </a:r>
                      <a:endParaRPr lang="en-US" altLang="ko-KR" sz="1400" b="1" i="0" u="none" strike="noStrike">
                        <a:solidFill>
                          <a:srgbClr val="000000"/>
                        </a:solidFill>
                        <a:effectLst/>
                        <a:latin typeface="맑은 고딕" panose="020B0503020000020004" pitchFamily="50" charset="-127"/>
                        <a:ea typeface="맑은 고딕" panose="020B0503020000020004" pitchFamily="50" charset="-127"/>
                      </a:endParaRPr>
                    </a:p>
                  </a:txBody>
                  <a:tcPr marL="6621" marR="6621" marT="6621" marB="0" anchor="ctr">
                    <a:solidFill>
                      <a:schemeClr val="bg1">
                        <a:lumMod val="85000"/>
                      </a:schemeClr>
                    </a:solidFill>
                  </a:tcPr>
                </a:tc>
                <a:tc>
                  <a:txBody>
                    <a:bodyPr/>
                    <a:lstStyle/>
                    <a:p>
                      <a:pPr algn="ctr" fontAlgn="ctr"/>
                      <a:r>
                        <a:rPr lang="en-US" altLang="ko-KR" sz="1400" b="1" i="0" u="none" strike="noStrike">
                          <a:solidFill>
                            <a:srgbClr val="000000"/>
                          </a:solidFill>
                          <a:effectLst/>
                          <a:latin typeface="맑은 고딕" panose="020B0503020000020004" pitchFamily="50" charset="-127"/>
                          <a:ea typeface="맑은 고딕" panose="020B0503020000020004" pitchFamily="50" charset="-127"/>
                        </a:rPr>
                        <a:t>Obj</a:t>
                      </a:r>
                    </a:p>
                  </a:txBody>
                  <a:tcPr marL="6621" marR="6621" marT="6621" marB="0" anchor="ctr">
                    <a:solidFill>
                      <a:schemeClr val="bg1">
                        <a:lumMod val="85000"/>
                      </a:schemeClr>
                    </a:solidFill>
                  </a:tcPr>
                </a:tc>
                <a:tc>
                  <a:txBody>
                    <a:bodyPr/>
                    <a:lstStyle/>
                    <a:p>
                      <a:pPr algn="ctr" fontAlgn="ctr"/>
                      <a:r>
                        <a:rPr lang="en-US" altLang="ko-KR" sz="1400" b="1" u="none" strike="noStrike">
                          <a:effectLst/>
                        </a:rPr>
                        <a:t>sentence</a:t>
                      </a:r>
                      <a:endParaRPr lang="ko-KR" altLang="en-US" sz="1400" b="1" i="0" u="none" strike="noStrike">
                        <a:solidFill>
                          <a:srgbClr val="000000"/>
                        </a:solidFill>
                        <a:effectLst/>
                        <a:latin typeface="맑은 고딕" panose="020B0503020000020004" pitchFamily="50" charset="-127"/>
                        <a:ea typeface="맑은 고딕" panose="020B0503020000020004" pitchFamily="50" charset="-127"/>
                      </a:endParaRPr>
                    </a:p>
                  </a:txBody>
                  <a:tcPr marL="6621" marR="6621" marT="6621" marB="0" anchor="ctr">
                    <a:solidFill>
                      <a:schemeClr val="bg1">
                        <a:lumMod val="85000"/>
                      </a:schemeClr>
                    </a:solidFill>
                  </a:tcPr>
                </a:tc>
                <a:extLst>
                  <a:ext uri="{0D108BD9-81ED-4DB2-BD59-A6C34878D82A}">
                    <a16:rowId xmlns:a16="http://schemas.microsoft.com/office/drawing/2014/main" val="1786317380"/>
                  </a:ext>
                </a:extLst>
              </a:tr>
              <a:tr h="456321">
                <a:tc>
                  <a:txBody>
                    <a:bodyPr/>
                    <a:lstStyle/>
                    <a:p>
                      <a:pPr algn="ctr" rtl="0" fontAlgn="ctr"/>
                      <a:r>
                        <a:rPr lang="ko-KR" altLang="en-US" sz="1200" b="0" i="0" u="none" strike="noStrike">
                          <a:solidFill>
                            <a:srgbClr val="000000"/>
                          </a:solidFill>
                          <a:effectLst/>
                          <a:latin typeface="맑은 고딕" panose="020B0503020000020004" pitchFamily="50" charset="-127"/>
                          <a:ea typeface="맑은 고딕" panose="020B0503020000020004" pitchFamily="50" charset="-127"/>
                        </a:rPr>
                        <a:t>미겔 데 세르반테스</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6621" marR="6621" marT="6621" marB="0" anchor="ctr"/>
                </a:tc>
                <a:tc>
                  <a:txBody>
                    <a:bodyPr/>
                    <a:lstStyle/>
                    <a:p>
                      <a:pPr algn="ctr" fontAlgn="ctr"/>
                      <a:r>
                        <a:rPr lang="en-US" altLang="ko-KR" sz="1200" b="0" i="0" u="none" strike="noStrike">
                          <a:solidFill>
                            <a:srgbClr val="000000"/>
                          </a:solidFill>
                          <a:effectLst/>
                          <a:latin typeface="맑은 고딕" panose="020B0503020000020004" pitchFamily="50" charset="-127"/>
                          <a:ea typeface="맑은 고딕" panose="020B0503020000020004" pitchFamily="50" charset="-127"/>
                        </a:rPr>
                        <a:t>majorWork</a:t>
                      </a:r>
                    </a:p>
                  </a:txBody>
                  <a:tcPr marL="6621" marR="6621" marT="6621" marB="0" anchor="ctr"/>
                </a:tc>
                <a:tc>
                  <a:txBody>
                    <a:bodyPr/>
                    <a:lstStyle/>
                    <a:p>
                      <a:pPr algn="ctr" fontAlgn="ctr"/>
                      <a:r>
                        <a:rPr lang="ko-KR" altLang="en-US" sz="1200" b="0" i="0" u="none" strike="noStrike">
                          <a:solidFill>
                            <a:srgbClr val="000000"/>
                          </a:solidFill>
                          <a:effectLst/>
                          <a:latin typeface="맑은 고딕" panose="020B0503020000020004" pitchFamily="50" charset="-127"/>
                          <a:ea typeface="맑은 고딕" panose="020B0503020000020004" pitchFamily="50" charset="-127"/>
                        </a:rPr>
                        <a:t>돈 키호테</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6621" marR="6621" marT="6621" marB="0" anchor="ctr"/>
                </a:tc>
                <a:tc>
                  <a:txBody>
                    <a:bodyPr/>
                    <a:lstStyle/>
                    <a:p>
                      <a:pPr algn="l" fontAlgn="ctr"/>
                      <a:r>
                        <a:rPr lang="en-US" altLang="ko-KR" sz="1200" u="none" strike="noStrike">
                          <a:effectLst/>
                        </a:rPr>
                        <a:t>1570</a:t>
                      </a:r>
                      <a:r>
                        <a:rPr lang="ko-KR" altLang="en-US" sz="1200" u="none" strike="noStrike">
                          <a:effectLst/>
                        </a:rPr>
                        <a:t>년에 기사도 로망스 소설 돈</a:t>
                      </a:r>
                      <a:r>
                        <a:rPr lang="en-US" altLang="ko-KR" sz="1200" u="none" strike="noStrike">
                          <a:effectLst/>
                        </a:rPr>
                        <a:t> </a:t>
                      </a:r>
                      <a:r>
                        <a:rPr lang="ko-KR" altLang="en-US" sz="1200" u="none" strike="noStrike">
                          <a:effectLst/>
                        </a:rPr>
                        <a:t>키호테를 쓴 스페인 작가 미겔</a:t>
                      </a:r>
                      <a:r>
                        <a:rPr lang="en-US" altLang="ko-KR" sz="1200" u="none" strike="noStrike">
                          <a:effectLst/>
                        </a:rPr>
                        <a:t> </a:t>
                      </a:r>
                      <a:r>
                        <a:rPr lang="ko-KR" altLang="en-US" sz="1200" u="none" strike="noStrike">
                          <a:effectLst/>
                        </a:rPr>
                        <a:t>데</a:t>
                      </a:r>
                      <a:r>
                        <a:rPr lang="en-US" altLang="ko-KR" sz="1200" u="none" strike="noStrike">
                          <a:effectLst/>
                        </a:rPr>
                        <a:t> </a:t>
                      </a:r>
                      <a:r>
                        <a:rPr lang="ko-KR" altLang="en-US" sz="1200" u="none" strike="noStrike">
                          <a:effectLst/>
                        </a:rPr>
                        <a:t>세르반테스가 나폴리에서 스페인 병사로 복무했었다</a:t>
                      </a:r>
                      <a:r>
                        <a:rPr lang="en-US" altLang="ko-KR" sz="1200" u="none" strike="noStrike">
                          <a:effectLst/>
                        </a:rPr>
                        <a:t>.</a:t>
                      </a:r>
                      <a:endParaRPr lang="ko-KR" alt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6621" marR="6621" marT="6621" marB="0" anchor="ctr"/>
                </a:tc>
                <a:extLst>
                  <a:ext uri="{0D108BD9-81ED-4DB2-BD59-A6C34878D82A}">
                    <a16:rowId xmlns:a16="http://schemas.microsoft.com/office/drawing/2014/main" val="657778713"/>
                  </a:ext>
                </a:extLst>
              </a:tr>
              <a:tr h="456321">
                <a:tc>
                  <a:txBody>
                    <a:bodyPr/>
                    <a:lstStyle/>
                    <a:p>
                      <a:pPr algn="ctr" rtl="0" fontAlgn="ctr"/>
                      <a:r>
                        <a:rPr lang="ko-KR" altLang="en-US" sz="1200" u="none" strike="noStrike">
                          <a:effectLst/>
                        </a:rPr>
                        <a:t>겨울연가</a:t>
                      </a:r>
                      <a:endParaRPr lang="en-US" altLang="ko-KR" sz="1200" b="0" i="0" u="none" strike="noStrike">
                        <a:solidFill>
                          <a:srgbClr val="000000"/>
                        </a:solidFill>
                        <a:effectLst/>
                        <a:latin typeface="Calibri" panose="020F0502020204030204" pitchFamily="34" charset="0"/>
                        <a:ea typeface="맑은 고딕" panose="020B0503020000020004" pitchFamily="50" charset="-127"/>
                      </a:endParaRPr>
                    </a:p>
                  </a:txBody>
                  <a:tcPr marL="6621" marR="6621" marT="6621" marB="0" anchor="ctr"/>
                </a:tc>
                <a:tc>
                  <a:txBody>
                    <a:bodyPr/>
                    <a:lstStyle/>
                    <a:p>
                      <a:pPr algn="ctr" fontAlgn="ctr"/>
                      <a:r>
                        <a:rPr lang="en-US" altLang="ko-KR" sz="1200" b="0" i="0" u="none" strike="noStrike">
                          <a:solidFill>
                            <a:srgbClr val="000000"/>
                          </a:solidFill>
                          <a:effectLst/>
                          <a:latin typeface="맑은 고딕" panose="020B0503020000020004" pitchFamily="50" charset="-127"/>
                          <a:ea typeface="맑은 고딕" panose="020B0503020000020004" pitchFamily="50" charset="-127"/>
                        </a:rPr>
                        <a:t>NA</a:t>
                      </a:r>
                    </a:p>
                  </a:txBody>
                  <a:tcPr marL="6621" marR="6621" marT="6621" marB="0" anchor="ctr"/>
                </a:tc>
                <a:tc>
                  <a:txBody>
                    <a:bodyPr/>
                    <a:lstStyle/>
                    <a:p>
                      <a:pPr algn="ctr" fontAlgn="ctr"/>
                      <a:r>
                        <a:rPr lang="ko-KR" altLang="en-US" sz="1200" b="0" i="0" u="none" strike="noStrike">
                          <a:solidFill>
                            <a:srgbClr val="000000"/>
                          </a:solidFill>
                          <a:effectLst/>
                          <a:latin typeface="맑은 고딕" panose="020B0503020000020004" pitchFamily="50" charset="-127"/>
                          <a:ea typeface="맑은 고딕" panose="020B0503020000020004" pitchFamily="50" charset="-127"/>
                        </a:rPr>
                        <a:t>배용준</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6621" marR="6621" marT="6621" marB="0" anchor="ctr"/>
                </a:tc>
                <a:tc>
                  <a:txBody>
                    <a:bodyPr/>
                    <a:lstStyle/>
                    <a:p>
                      <a:pPr algn="l" fontAlgn="ctr"/>
                      <a:r>
                        <a:rPr lang="ko-KR" altLang="en-US" sz="1200" u="none" strike="noStrike">
                          <a:effectLst/>
                        </a:rPr>
                        <a:t>대한민국의 드라마인 겨울연가에서 배용준의 차량으로 등장해 인지도를 얻었으나</a:t>
                      </a:r>
                      <a:r>
                        <a:rPr lang="en-US" altLang="ko-KR" sz="1200" u="none" strike="noStrike">
                          <a:effectLst/>
                        </a:rPr>
                        <a:t>, </a:t>
                      </a:r>
                      <a:r>
                        <a:rPr lang="ko-KR" altLang="en-US" sz="1200" u="none" strike="noStrike">
                          <a:effectLst/>
                        </a:rPr>
                        <a:t>실제로는 판매가 부진하였다</a:t>
                      </a:r>
                      <a:r>
                        <a:rPr lang="en-US" altLang="ko-KR" sz="1200" u="none" strike="noStrike">
                          <a:effectLst/>
                        </a:rPr>
                        <a:t>.</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6621" marR="6621" marT="6621" marB="0" anchor="ctr"/>
                </a:tc>
                <a:extLst>
                  <a:ext uri="{0D108BD9-81ED-4DB2-BD59-A6C34878D82A}">
                    <a16:rowId xmlns:a16="http://schemas.microsoft.com/office/drawing/2014/main" val="2682031256"/>
                  </a:ext>
                </a:extLst>
              </a:tr>
              <a:tr h="456321">
                <a:tc>
                  <a:txBody>
                    <a:bodyPr/>
                    <a:lstStyle/>
                    <a:p>
                      <a:pPr algn="ctr" fontAlgn="ctr"/>
                      <a:r>
                        <a:rPr lang="ko-KR" altLang="en-US" sz="1200" b="0" i="0" u="none" strike="noStrike">
                          <a:solidFill>
                            <a:srgbClr val="000000"/>
                          </a:solidFill>
                          <a:effectLst/>
                          <a:latin typeface="맑은 고딕" panose="020B0503020000020004" pitchFamily="50" charset="-127"/>
                          <a:ea typeface="맑은 고딕" panose="020B0503020000020004" pitchFamily="50" charset="-127"/>
                        </a:rPr>
                        <a:t>라타쿵가</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6621" marR="6621" marT="6621" marB="0" anchor="ctr"/>
                </a:tc>
                <a:tc>
                  <a:txBody>
                    <a:bodyPr/>
                    <a:lstStyle/>
                    <a:p>
                      <a:pPr algn="ctr" fontAlgn="ctr"/>
                      <a:r>
                        <a:rPr lang="en-US" altLang="ko-KR" sz="1200" b="0" i="0" u="none" strike="noStrike">
                          <a:solidFill>
                            <a:srgbClr val="000000"/>
                          </a:solidFill>
                          <a:effectLst/>
                          <a:latin typeface="맑은 고딕" panose="020B0503020000020004" pitchFamily="50" charset="-127"/>
                          <a:ea typeface="맑은 고딕" panose="020B0503020000020004" pitchFamily="50" charset="-127"/>
                        </a:rPr>
                        <a:t>locatedIn</a:t>
                      </a:r>
                    </a:p>
                  </a:txBody>
                  <a:tcPr marL="6621" marR="6621" marT="6621" marB="0" anchor="ctr"/>
                </a:tc>
                <a:tc>
                  <a:txBody>
                    <a:bodyPr/>
                    <a:lstStyle/>
                    <a:p>
                      <a:pPr algn="ctr" fontAlgn="ctr"/>
                      <a:r>
                        <a:rPr lang="ko-KR" altLang="en-US" sz="1200" b="0" i="0" u="none" strike="noStrike">
                          <a:solidFill>
                            <a:srgbClr val="000000"/>
                          </a:solidFill>
                          <a:effectLst/>
                          <a:latin typeface="맑은 고딕" panose="020B0503020000020004" pitchFamily="50" charset="-127"/>
                          <a:ea typeface="맑은 고딕" panose="020B0503020000020004" pitchFamily="50" charset="-127"/>
                        </a:rPr>
                        <a:t>에콰도르</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6621" marR="6621" marT="6621" marB="0" anchor="ctr"/>
                </a:tc>
                <a:tc>
                  <a:txBody>
                    <a:bodyPr/>
                    <a:lstStyle/>
                    <a:p>
                      <a:pPr algn="l" fontAlgn="ctr"/>
                      <a:r>
                        <a:rPr lang="ko-KR" altLang="en-US" sz="1200" u="none" strike="noStrike">
                          <a:effectLst/>
                        </a:rPr>
                        <a:t>코토팍시 국제공항은 에콰도르 코토팍시</a:t>
                      </a:r>
                      <a:r>
                        <a:rPr lang="en-US" altLang="ko-KR" sz="1200" u="none" strike="noStrike">
                          <a:effectLst/>
                        </a:rPr>
                        <a:t> </a:t>
                      </a:r>
                      <a:r>
                        <a:rPr lang="ko-KR" altLang="en-US" sz="1200" u="none" strike="noStrike">
                          <a:effectLst/>
                        </a:rPr>
                        <a:t>주 라타쿵가에 있는 국제공항이다</a:t>
                      </a:r>
                      <a:r>
                        <a:rPr lang="en-US" altLang="ko-KR" sz="1200" u="none" strike="noStrike">
                          <a:effectLst/>
                        </a:rPr>
                        <a:t>.</a:t>
                      </a:r>
                      <a:endParaRPr lang="en-US" altLang="ko-KR" sz="1200" b="0" i="0" u="none" strike="noStrike">
                        <a:solidFill>
                          <a:srgbClr val="000000"/>
                        </a:solidFill>
                        <a:effectLst/>
                        <a:latin typeface="맑은 고딕" panose="020B0503020000020004" pitchFamily="50" charset="-127"/>
                        <a:ea typeface="맑은 고딕" panose="020B0503020000020004" pitchFamily="50" charset="-127"/>
                      </a:endParaRPr>
                    </a:p>
                  </a:txBody>
                  <a:tcPr marL="6621" marR="6621" marT="6621" marB="0" anchor="ctr"/>
                </a:tc>
                <a:extLst>
                  <a:ext uri="{0D108BD9-81ED-4DB2-BD59-A6C34878D82A}">
                    <a16:rowId xmlns:a16="http://schemas.microsoft.com/office/drawing/2014/main" val="540045589"/>
                  </a:ext>
                </a:extLst>
              </a:tr>
            </a:tbl>
          </a:graphicData>
        </a:graphic>
      </p:graphicFrame>
      <p:sp>
        <p:nvSpPr>
          <p:cNvPr id="14" name="TextBox 13">
            <a:extLst>
              <a:ext uri="{FF2B5EF4-FFF2-40B4-BE49-F238E27FC236}">
                <a16:creationId xmlns:a16="http://schemas.microsoft.com/office/drawing/2014/main" id="{4EC893F3-E4A3-4A00-B8AA-2F5F3E0BB70B}"/>
              </a:ext>
            </a:extLst>
          </p:cNvPr>
          <p:cNvSpPr txBox="1"/>
          <p:nvPr/>
        </p:nvSpPr>
        <p:spPr>
          <a:xfrm rot="5400000">
            <a:off x="4457700" y="4600575"/>
            <a:ext cx="473206" cy="369332"/>
          </a:xfrm>
          <a:prstGeom prst="rect">
            <a:avLst/>
          </a:prstGeom>
          <a:noFill/>
        </p:spPr>
        <p:txBody>
          <a:bodyPr wrap="none" rtlCol="0">
            <a:spAutoFit/>
          </a:bodyPr>
          <a:lstStyle/>
          <a:p>
            <a:r>
              <a:rPr lang="en-US" altLang="ko-KR" b="1"/>
              <a:t>. . .</a:t>
            </a:r>
            <a:endParaRPr lang="ko-KR" altLang="en-US" b="1"/>
          </a:p>
        </p:txBody>
      </p:sp>
      <p:graphicFrame>
        <p:nvGraphicFramePr>
          <p:cNvPr id="15" name="표 14">
            <a:extLst>
              <a:ext uri="{FF2B5EF4-FFF2-40B4-BE49-F238E27FC236}">
                <a16:creationId xmlns:a16="http://schemas.microsoft.com/office/drawing/2014/main" id="{57675C25-31D4-42E9-9C33-EF5D5CD661B8}"/>
              </a:ext>
            </a:extLst>
          </p:cNvPr>
          <p:cNvGraphicFramePr>
            <a:graphicFrameLocks noGrp="1"/>
          </p:cNvGraphicFramePr>
          <p:nvPr>
            <p:extLst>
              <p:ext uri="{D42A27DB-BD31-4B8C-83A1-F6EECF244321}">
                <p14:modId xmlns:p14="http://schemas.microsoft.com/office/powerpoint/2010/main" val="1704391169"/>
              </p:ext>
            </p:extLst>
          </p:nvPr>
        </p:nvGraphicFramePr>
        <p:xfrm>
          <a:off x="959644" y="5168900"/>
          <a:ext cx="7224712" cy="1112520"/>
        </p:xfrm>
        <a:graphic>
          <a:graphicData uri="http://schemas.openxmlformats.org/drawingml/2006/table">
            <a:tbl>
              <a:tblPr firstRow="1" bandRow="1">
                <a:tableStyleId>{5940675A-B579-460E-94D1-54222C63F5DA}</a:tableStyleId>
              </a:tblPr>
              <a:tblGrid>
                <a:gridCol w="3612356">
                  <a:extLst>
                    <a:ext uri="{9D8B030D-6E8A-4147-A177-3AD203B41FA5}">
                      <a16:colId xmlns:a16="http://schemas.microsoft.com/office/drawing/2014/main" val="569048115"/>
                    </a:ext>
                  </a:extLst>
                </a:gridCol>
                <a:gridCol w="3612356">
                  <a:extLst>
                    <a:ext uri="{9D8B030D-6E8A-4147-A177-3AD203B41FA5}">
                      <a16:colId xmlns:a16="http://schemas.microsoft.com/office/drawing/2014/main" val="4197546245"/>
                    </a:ext>
                  </a:extLst>
                </a:gridCol>
              </a:tblGrid>
              <a:tr h="370840">
                <a:tc>
                  <a:txBody>
                    <a:bodyPr/>
                    <a:lstStyle/>
                    <a:p>
                      <a:pPr algn="ctr" latinLnBrk="1"/>
                      <a:r>
                        <a:rPr lang="ko-KR" altLang="en-US" b="1"/>
                        <a:t>모델</a:t>
                      </a:r>
                    </a:p>
                  </a:txBody>
                  <a:tcPr>
                    <a:solidFill>
                      <a:schemeClr val="bg1">
                        <a:lumMod val="85000"/>
                      </a:schemeClr>
                    </a:solidFill>
                  </a:tcPr>
                </a:tc>
                <a:tc>
                  <a:txBody>
                    <a:bodyPr/>
                    <a:lstStyle/>
                    <a:p>
                      <a:pPr algn="ctr" latinLnBrk="1"/>
                      <a:r>
                        <a:rPr lang="en-US" altLang="ko-KR" b="1"/>
                        <a:t>Accuracy</a:t>
                      </a:r>
                      <a:endParaRPr lang="ko-KR" altLang="en-US" b="1"/>
                    </a:p>
                  </a:txBody>
                  <a:tcPr>
                    <a:solidFill>
                      <a:schemeClr val="bg1">
                        <a:lumMod val="85000"/>
                      </a:schemeClr>
                    </a:solidFill>
                  </a:tcPr>
                </a:tc>
                <a:extLst>
                  <a:ext uri="{0D108BD9-81ED-4DB2-BD59-A6C34878D82A}">
                    <a16:rowId xmlns:a16="http://schemas.microsoft.com/office/drawing/2014/main" val="3247296526"/>
                  </a:ext>
                </a:extLst>
              </a:tr>
              <a:tr h="370840">
                <a:tc>
                  <a:txBody>
                    <a:bodyPr/>
                    <a:lstStyle/>
                    <a:p>
                      <a:pPr latinLnBrk="1"/>
                      <a:r>
                        <a:rPr lang="en-US" altLang="ko-KR"/>
                        <a:t>PCNN + Attention + RL (2018 SOTA)</a:t>
                      </a:r>
                      <a:endParaRPr lang="ko-KR" altLang="en-US"/>
                    </a:p>
                  </a:txBody>
                  <a:tcPr>
                    <a:solidFill>
                      <a:schemeClr val="bg1"/>
                    </a:solidFill>
                  </a:tcPr>
                </a:tc>
                <a:tc>
                  <a:txBody>
                    <a:bodyPr/>
                    <a:lstStyle/>
                    <a:p>
                      <a:pPr algn="ctr" latinLnBrk="1"/>
                      <a:r>
                        <a:rPr lang="en-US" altLang="ko-KR"/>
                        <a:t>69.5</a:t>
                      </a:r>
                      <a:endParaRPr lang="ko-KR" altLang="en-US"/>
                    </a:p>
                  </a:txBody>
                  <a:tcPr>
                    <a:solidFill>
                      <a:schemeClr val="bg1"/>
                    </a:solidFill>
                  </a:tcPr>
                </a:tc>
                <a:extLst>
                  <a:ext uri="{0D108BD9-81ED-4DB2-BD59-A6C34878D82A}">
                    <a16:rowId xmlns:a16="http://schemas.microsoft.com/office/drawing/2014/main" val="708038530"/>
                  </a:ext>
                </a:extLst>
              </a:tr>
              <a:tr h="37084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a:t>BERT Multi-lingual pretrained model</a:t>
                      </a:r>
                    </a:p>
                  </a:txBody>
                  <a:tcPr>
                    <a:solidFill>
                      <a:schemeClr val="bg1"/>
                    </a:solidFill>
                  </a:tcPr>
                </a:tc>
                <a:tc>
                  <a:txBody>
                    <a:bodyPr/>
                    <a:lstStyle/>
                    <a:p>
                      <a:pPr algn="ctr" latinLnBrk="1"/>
                      <a:r>
                        <a:rPr lang="en-US" altLang="ko-KR" b="1"/>
                        <a:t>85.7</a:t>
                      </a:r>
                      <a:endParaRPr lang="ko-KR" altLang="en-US" b="1"/>
                    </a:p>
                  </a:txBody>
                  <a:tcPr>
                    <a:solidFill>
                      <a:schemeClr val="bg1"/>
                    </a:solidFill>
                  </a:tcPr>
                </a:tc>
                <a:extLst>
                  <a:ext uri="{0D108BD9-81ED-4DB2-BD59-A6C34878D82A}">
                    <a16:rowId xmlns:a16="http://schemas.microsoft.com/office/drawing/2014/main" val="868934505"/>
                  </a:ext>
                </a:extLst>
              </a:tr>
            </a:tbl>
          </a:graphicData>
        </a:graphic>
      </p:graphicFrame>
      <p:sp>
        <p:nvSpPr>
          <p:cNvPr id="9" name="내용 개체 틀 8">
            <a:extLst>
              <a:ext uri="{FF2B5EF4-FFF2-40B4-BE49-F238E27FC236}">
                <a16:creationId xmlns:a16="http://schemas.microsoft.com/office/drawing/2014/main" id="{97071C41-F3FF-4C5B-BDEB-A7A4BA755B31}"/>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24927491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BERT</a:t>
            </a:r>
            <a:endParaRPr lang="ko-KR" altLang="en-US"/>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BERT </a:t>
            </a:r>
            <a:r>
              <a:rPr lang="ko-KR" altLang="en-US"/>
              <a:t>적용 실험 </a:t>
            </a:r>
            <a:r>
              <a:rPr lang="en-US" altLang="ko-KR"/>
              <a:t>– </a:t>
            </a:r>
            <a:r>
              <a:rPr lang="ko-KR" altLang="en-US"/>
              <a:t>개체명 인식</a:t>
            </a:r>
          </a:p>
        </p:txBody>
      </p:sp>
      <p:sp>
        <p:nvSpPr>
          <p:cNvPr id="9" name="내용 개체 틀 2">
            <a:extLst>
              <a:ext uri="{FF2B5EF4-FFF2-40B4-BE49-F238E27FC236}">
                <a16:creationId xmlns:a16="http://schemas.microsoft.com/office/drawing/2014/main" id="{BBCEF598-ADE0-45FC-BE9E-F9981E8256F6}"/>
              </a:ext>
            </a:extLst>
          </p:cNvPr>
          <p:cNvSpPr txBox="1">
            <a:spLocks/>
          </p:cNvSpPr>
          <p:nvPr/>
        </p:nvSpPr>
        <p:spPr>
          <a:xfrm>
            <a:off x="628650" y="1353344"/>
            <a:ext cx="7886700" cy="1609725"/>
          </a:xfrm>
          <a:prstGeom prst="rect">
            <a:avLst/>
          </a:prstGeom>
        </p:spPr>
        <p:txBody>
          <a:bodyPr>
            <a:normAutofit/>
          </a:bodyPr>
          <a:lstStyle>
            <a:lvl1pPr marL="171450" indent="-171450" algn="l" defTabSz="685800" rtl="0" eaLnBrk="1" latinLnBrk="1"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20000"/>
              </a:lnSpc>
            </a:pPr>
            <a:r>
              <a:rPr lang="ko-KR" altLang="en-US" sz="1400"/>
              <a:t>버트 모델에서 맨 마지막에 </a:t>
            </a:r>
            <a:r>
              <a:rPr lang="en-US" altLang="ko-KR" sz="1400"/>
              <a:t>sequence tagging</a:t>
            </a:r>
            <a:r>
              <a:rPr lang="ko-KR" altLang="en-US" sz="1400"/>
              <a:t>을 위한 </a:t>
            </a:r>
            <a:r>
              <a:rPr lang="en-US" altLang="ko-KR" sz="1400"/>
              <a:t>layer</a:t>
            </a:r>
            <a:r>
              <a:rPr lang="ko-KR" altLang="en-US" sz="1400"/>
              <a:t>를 쌓아서 구현</a:t>
            </a:r>
          </a:p>
          <a:p>
            <a:pPr>
              <a:lnSpc>
                <a:spcPct val="120000"/>
              </a:lnSpc>
            </a:pPr>
            <a:r>
              <a:rPr lang="ko-KR" altLang="en-US" sz="1400"/>
              <a:t>공개된 다국어 모델 활용</a:t>
            </a:r>
            <a:r>
              <a:rPr lang="en-US" altLang="ko-KR" sz="1400"/>
              <a:t>, </a:t>
            </a:r>
            <a:r>
              <a:rPr lang="ko-KR" altLang="en-US" sz="1400"/>
              <a:t>음절 단위로 입력을 하도록 구현 </a:t>
            </a:r>
            <a:r>
              <a:rPr lang="en-US" altLang="ko-KR" sz="1050"/>
              <a:t>(</a:t>
            </a:r>
            <a:r>
              <a:rPr lang="en-US" altLang="ko-KR" sz="1050">
                <a:hlinkClick r:id="rId2"/>
              </a:rPr>
              <a:t>https://github.com/kyzhouhzau/BERT-NER</a:t>
            </a:r>
            <a:r>
              <a:rPr lang="en-US" altLang="ko-KR" sz="1050"/>
              <a:t>)</a:t>
            </a:r>
            <a:endParaRPr lang="en-US" altLang="ko-KR" sz="1400"/>
          </a:p>
          <a:p>
            <a:pPr>
              <a:lnSpc>
                <a:spcPct val="120000"/>
              </a:lnSpc>
            </a:pPr>
            <a:endParaRPr lang="en-US" altLang="ko-KR" sz="1800"/>
          </a:p>
          <a:p>
            <a:pPr lvl="1">
              <a:lnSpc>
                <a:spcPct val="120000"/>
              </a:lnSpc>
            </a:pPr>
            <a:endParaRPr lang="en-US" altLang="ko-KR" sz="1400"/>
          </a:p>
          <a:p>
            <a:pPr lvl="1">
              <a:lnSpc>
                <a:spcPct val="120000"/>
              </a:lnSpc>
            </a:pPr>
            <a:endParaRPr lang="en-US" altLang="ko-KR" sz="1400"/>
          </a:p>
        </p:txBody>
      </p:sp>
      <p:sp>
        <p:nvSpPr>
          <p:cNvPr id="10" name="직사각형 9">
            <a:extLst>
              <a:ext uri="{FF2B5EF4-FFF2-40B4-BE49-F238E27FC236}">
                <a16:creationId xmlns:a16="http://schemas.microsoft.com/office/drawing/2014/main" id="{95ED7255-3603-4557-8EBB-25FF2A55EA6F}"/>
              </a:ext>
            </a:extLst>
          </p:cNvPr>
          <p:cNvSpPr/>
          <p:nvPr/>
        </p:nvSpPr>
        <p:spPr>
          <a:xfrm>
            <a:off x="1590677" y="2273855"/>
            <a:ext cx="6096000" cy="738664"/>
          </a:xfrm>
          <a:prstGeom prst="rect">
            <a:avLst/>
          </a:prstGeom>
        </p:spPr>
        <p:txBody>
          <a:bodyPr>
            <a:spAutoFit/>
          </a:bodyPr>
          <a:lstStyle/>
          <a:p>
            <a:pPr algn="ctr"/>
            <a:r>
              <a:rPr lang="en-US" altLang="ko-KR" sz="1400"/>
              <a:t>&lt;</a:t>
            </a:r>
            <a:r>
              <a:rPr lang="ko-KR" altLang="en-US" sz="1400"/>
              <a:t>증권거래소</a:t>
            </a:r>
            <a:r>
              <a:rPr lang="en-US" altLang="ko-KR" sz="1400"/>
              <a:t>:OG&gt;</a:t>
            </a:r>
            <a:r>
              <a:rPr lang="ko-KR" altLang="en-US" sz="1400"/>
              <a:t>에 주식을 상장하였다</a:t>
            </a:r>
            <a:endParaRPr lang="en-US" altLang="ko-KR" sz="1400"/>
          </a:p>
          <a:p>
            <a:pPr algn="ctr"/>
            <a:endParaRPr lang="en-US" altLang="ko-KR" sz="1400"/>
          </a:p>
          <a:p>
            <a:pPr algn="ctr"/>
            <a:endParaRPr lang="en-US" altLang="ko-KR" sz="1400"/>
          </a:p>
        </p:txBody>
      </p:sp>
      <p:sp>
        <p:nvSpPr>
          <p:cNvPr id="11" name="화살표: 아래쪽 10">
            <a:extLst>
              <a:ext uri="{FF2B5EF4-FFF2-40B4-BE49-F238E27FC236}">
                <a16:creationId xmlns:a16="http://schemas.microsoft.com/office/drawing/2014/main" id="{F544E2A5-6AAC-4A07-983D-54CD19AFFD64}"/>
              </a:ext>
            </a:extLst>
          </p:cNvPr>
          <p:cNvSpPr/>
          <p:nvPr/>
        </p:nvSpPr>
        <p:spPr>
          <a:xfrm>
            <a:off x="4345062" y="2720214"/>
            <a:ext cx="587230" cy="1761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그림 16">
            <a:extLst>
              <a:ext uri="{FF2B5EF4-FFF2-40B4-BE49-F238E27FC236}">
                <a16:creationId xmlns:a16="http://schemas.microsoft.com/office/drawing/2014/main" id="{C3C9601F-C1CC-4155-85A2-E10E3C90E108}"/>
              </a:ext>
            </a:extLst>
          </p:cNvPr>
          <p:cNvPicPr>
            <a:picLocks noChangeAspect="1"/>
          </p:cNvPicPr>
          <p:nvPr/>
        </p:nvPicPr>
        <p:blipFill>
          <a:blip r:embed="rId3"/>
          <a:stretch>
            <a:fillRect/>
          </a:stretch>
        </p:blipFill>
        <p:spPr>
          <a:xfrm>
            <a:off x="2888061" y="3440589"/>
            <a:ext cx="3367878" cy="2980305"/>
          </a:xfrm>
          <a:prstGeom prst="rect">
            <a:avLst/>
          </a:prstGeom>
        </p:spPr>
      </p:pic>
      <p:graphicFrame>
        <p:nvGraphicFramePr>
          <p:cNvPr id="16" name="표 15">
            <a:extLst>
              <a:ext uri="{FF2B5EF4-FFF2-40B4-BE49-F238E27FC236}">
                <a16:creationId xmlns:a16="http://schemas.microsoft.com/office/drawing/2014/main" id="{2B66124D-E28A-44F0-87A1-D072AB9D8C3E}"/>
              </a:ext>
            </a:extLst>
          </p:cNvPr>
          <p:cNvGraphicFramePr>
            <a:graphicFrameLocks noGrp="1"/>
          </p:cNvGraphicFramePr>
          <p:nvPr>
            <p:extLst>
              <p:ext uri="{D42A27DB-BD31-4B8C-83A1-F6EECF244321}">
                <p14:modId xmlns:p14="http://schemas.microsoft.com/office/powerpoint/2010/main" val="2100514242"/>
              </p:ext>
            </p:extLst>
          </p:nvPr>
        </p:nvGraphicFramePr>
        <p:xfrm>
          <a:off x="682625" y="2968625"/>
          <a:ext cx="7886704" cy="442368"/>
        </p:xfrm>
        <a:graphic>
          <a:graphicData uri="http://schemas.openxmlformats.org/drawingml/2006/table">
            <a:tbl>
              <a:tblPr>
                <a:tableStyleId>{793D81CF-94F2-401A-BA57-92F5A7B2D0C5}</a:tableStyleId>
              </a:tblPr>
              <a:tblGrid>
                <a:gridCol w="563336">
                  <a:extLst>
                    <a:ext uri="{9D8B030D-6E8A-4147-A177-3AD203B41FA5}">
                      <a16:colId xmlns:a16="http://schemas.microsoft.com/office/drawing/2014/main" val="4011647012"/>
                    </a:ext>
                  </a:extLst>
                </a:gridCol>
                <a:gridCol w="563336">
                  <a:extLst>
                    <a:ext uri="{9D8B030D-6E8A-4147-A177-3AD203B41FA5}">
                      <a16:colId xmlns:a16="http://schemas.microsoft.com/office/drawing/2014/main" val="1895704026"/>
                    </a:ext>
                  </a:extLst>
                </a:gridCol>
                <a:gridCol w="563336">
                  <a:extLst>
                    <a:ext uri="{9D8B030D-6E8A-4147-A177-3AD203B41FA5}">
                      <a16:colId xmlns:a16="http://schemas.microsoft.com/office/drawing/2014/main" val="1015279892"/>
                    </a:ext>
                  </a:extLst>
                </a:gridCol>
                <a:gridCol w="563336">
                  <a:extLst>
                    <a:ext uri="{9D8B030D-6E8A-4147-A177-3AD203B41FA5}">
                      <a16:colId xmlns:a16="http://schemas.microsoft.com/office/drawing/2014/main" val="3956376405"/>
                    </a:ext>
                  </a:extLst>
                </a:gridCol>
                <a:gridCol w="563336">
                  <a:extLst>
                    <a:ext uri="{9D8B030D-6E8A-4147-A177-3AD203B41FA5}">
                      <a16:colId xmlns:a16="http://schemas.microsoft.com/office/drawing/2014/main" val="3546719811"/>
                    </a:ext>
                  </a:extLst>
                </a:gridCol>
                <a:gridCol w="563336">
                  <a:extLst>
                    <a:ext uri="{9D8B030D-6E8A-4147-A177-3AD203B41FA5}">
                      <a16:colId xmlns:a16="http://schemas.microsoft.com/office/drawing/2014/main" val="955952305"/>
                    </a:ext>
                  </a:extLst>
                </a:gridCol>
                <a:gridCol w="563336">
                  <a:extLst>
                    <a:ext uri="{9D8B030D-6E8A-4147-A177-3AD203B41FA5}">
                      <a16:colId xmlns:a16="http://schemas.microsoft.com/office/drawing/2014/main" val="2165384903"/>
                    </a:ext>
                  </a:extLst>
                </a:gridCol>
                <a:gridCol w="563336">
                  <a:extLst>
                    <a:ext uri="{9D8B030D-6E8A-4147-A177-3AD203B41FA5}">
                      <a16:colId xmlns:a16="http://schemas.microsoft.com/office/drawing/2014/main" val="4111433023"/>
                    </a:ext>
                  </a:extLst>
                </a:gridCol>
                <a:gridCol w="563336">
                  <a:extLst>
                    <a:ext uri="{9D8B030D-6E8A-4147-A177-3AD203B41FA5}">
                      <a16:colId xmlns:a16="http://schemas.microsoft.com/office/drawing/2014/main" val="1381179417"/>
                    </a:ext>
                  </a:extLst>
                </a:gridCol>
                <a:gridCol w="563336">
                  <a:extLst>
                    <a:ext uri="{9D8B030D-6E8A-4147-A177-3AD203B41FA5}">
                      <a16:colId xmlns:a16="http://schemas.microsoft.com/office/drawing/2014/main" val="3926305855"/>
                    </a:ext>
                  </a:extLst>
                </a:gridCol>
                <a:gridCol w="563336">
                  <a:extLst>
                    <a:ext uri="{9D8B030D-6E8A-4147-A177-3AD203B41FA5}">
                      <a16:colId xmlns:a16="http://schemas.microsoft.com/office/drawing/2014/main" val="582559839"/>
                    </a:ext>
                  </a:extLst>
                </a:gridCol>
                <a:gridCol w="563336">
                  <a:extLst>
                    <a:ext uri="{9D8B030D-6E8A-4147-A177-3AD203B41FA5}">
                      <a16:colId xmlns:a16="http://schemas.microsoft.com/office/drawing/2014/main" val="790402372"/>
                    </a:ext>
                  </a:extLst>
                </a:gridCol>
                <a:gridCol w="563336">
                  <a:extLst>
                    <a:ext uri="{9D8B030D-6E8A-4147-A177-3AD203B41FA5}">
                      <a16:colId xmlns:a16="http://schemas.microsoft.com/office/drawing/2014/main" val="1919912343"/>
                    </a:ext>
                  </a:extLst>
                </a:gridCol>
                <a:gridCol w="563336">
                  <a:extLst>
                    <a:ext uri="{9D8B030D-6E8A-4147-A177-3AD203B41FA5}">
                      <a16:colId xmlns:a16="http://schemas.microsoft.com/office/drawing/2014/main" val="3899993204"/>
                    </a:ext>
                  </a:extLst>
                </a:gridCol>
              </a:tblGrid>
              <a:tr h="179954">
                <a:tc>
                  <a:txBody>
                    <a:bodyPr/>
                    <a:lstStyle/>
                    <a:p>
                      <a:pPr algn="ctr" rtl="0" fontAlgn="ctr"/>
                      <a:r>
                        <a:rPr lang="ko-KR" altLang="en-US" sz="1400" u="none" strike="noStrike">
                          <a:effectLst/>
                        </a:rPr>
                        <a:t>증</a:t>
                      </a:r>
                      <a:endParaRPr lang="ko-KR" alt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824" marR="7824" marT="7824"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altLang="ko-KR" sz="1400" u="none" strike="noStrike">
                          <a:effectLst/>
                        </a:rPr>
                        <a:t>##</a:t>
                      </a:r>
                      <a:r>
                        <a:rPr lang="ko-KR" altLang="en-US" sz="1400" u="none" strike="noStrike">
                          <a:effectLst/>
                        </a:rPr>
                        <a:t>권</a:t>
                      </a:r>
                      <a:endParaRPr lang="ko-KR" alt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824" marR="7824" marT="7824"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altLang="ko-KR" sz="1400" u="none" strike="noStrike">
                          <a:effectLst/>
                        </a:rPr>
                        <a:t>##</a:t>
                      </a:r>
                      <a:r>
                        <a:rPr lang="ko-KR" altLang="en-US" sz="1400" u="none" strike="noStrike">
                          <a:effectLst/>
                        </a:rPr>
                        <a:t>거</a:t>
                      </a:r>
                      <a:endParaRPr lang="ko-KR" alt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824" marR="7824" marT="7824"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altLang="ko-KR" sz="1400" u="none" strike="noStrike">
                          <a:effectLst/>
                        </a:rPr>
                        <a:t>##</a:t>
                      </a:r>
                      <a:r>
                        <a:rPr lang="ko-KR" altLang="en-US" sz="1400" u="none" strike="noStrike">
                          <a:effectLst/>
                        </a:rPr>
                        <a:t>래</a:t>
                      </a:r>
                      <a:endParaRPr lang="ko-KR" alt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824" marR="7824" marT="7824"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altLang="ko-KR" sz="1400" u="none" strike="noStrike">
                          <a:effectLst/>
                        </a:rPr>
                        <a:t>##</a:t>
                      </a:r>
                      <a:r>
                        <a:rPr lang="ko-KR" altLang="en-US" sz="1400" u="none" strike="noStrike">
                          <a:effectLst/>
                        </a:rPr>
                        <a:t>소</a:t>
                      </a:r>
                      <a:endParaRPr lang="ko-KR" alt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824" marR="7824" marT="7824"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altLang="ko-KR" sz="1400" u="none" strike="noStrike">
                          <a:effectLst/>
                        </a:rPr>
                        <a:t>##</a:t>
                      </a:r>
                      <a:r>
                        <a:rPr lang="ko-KR" altLang="en-US" sz="1400" u="none" strike="noStrike">
                          <a:effectLst/>
                        </a:rPr>
                        <a:t>에</a:t>
                      </a:r>
                      <a:endParaRPr lang="ko-KR" alt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824" marR="7824" marT="7824"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ko-KR" altLang="en-US" sz="1400" u="none" strike="noStrike">
                          <a:effectLst/>
                        </a:rPr>
                        <a:t>주</a:t>
                      </a:r>
                      <a:endParaRPr lang="ko-KR" alt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824" marR="7824" marT="7824"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altLang="ko-KR" sz="1400" u="none" strike="noStrike">
                          <a:effectLst/>
                        </a:rPr>
                        <a:t>##</a:t>
                      </a:r>
                      <a:r>
                        <a:rPr lang="ko-KR" altLang="en-US" sz="1400" u="none" strike="noStrike">
                          <a:effectLst/>
                        </a:rPr>
                        <a:t>식</a:t>
                      </a:r>
                      <a:endParaRPr lang="ko-KR" alt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824" marR="7824" marT="7824"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altLang="ko-KR" sz="1400" u="none" strike="noStrike">
                          <a:effectLst/>
                        </a:rPr>
                        <a:t>##</a:t>
                      </a:r>
                      <a:r>
                        <a:rPr lang="ko-KR" altLang="en-US" sz="1400" u="none" strike="noStrike">
                          <a:effectLst/>
                        </a:rPr>
                        <a:t>을</a:t>
                      </a:r>
                      <a:endParaRPr lang="ko-KR" alt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824" marR="7824" marT="7824"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ko-KR" altLang="en-US" sz="1400" u="none" strike="noStrike">
                          <a:effectLst/>
                        </a:rPr>
                        <a:t>상</a:t>
                      </a:r>
                      <a:endParaRPr lang="ko-KR" alt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824" marR="7824" marT="7824"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altLang="ko-KR" sz="1400" u="none" strike="noStrike">
                          <a:effectLst/>
                        </a:rPr>
                        <a:t>##</a:t>
                      </a:r>
                      <a:r>
                        <a:rPr lang="ko-KR" altLang="en-US" sz="1400" u="none" strike="noStrike">
                          <a:effectLst/>
                        </a:rPr>
                        <a:t>장</a:t>
                      </a:r>
                      <a:endParaRPr lang="ko-KR" alt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824" marR="7824" marT="7824"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altLang="ko-KR" sz="1400" u="none" strike="noStrike">
                          <a:effectLst/>
                        </a:rPr>
                        <a:t>##</a:t>
                      </a:r>
                      <a:r>
                        <a:rPr lang="ko-KR" altLang="en-US" sz="1400" u="none" strike="noStrike">
                          <a:effectLst/>
                        </a:rPr>
                        <a:t>하</a:t>
                      </a:r>
                      <a:endParaRPr lang="ko-KR" alt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824" marR="7824" marT="7824"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altLang="ko-KR" sz="1400" u="none" strike="noStrike">
                          <a:effectLst/>
                        </a:rPr>
                        <a:t>##</a:t>
                      </a:r>
                      <a:r>
                        <a:rPr lang="ko-KR" altLang="en-US" sz="1400" u="none" strike="noStrike">
                          <a:effectLst/>
                        </a:rPr>
                        <a:t>였</a:t>
                      </a:r>
                      <a:endParaRPr lang="ko-KR" alt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824" marR="7824" marT="7824"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altLang="ko-KR" sz="1400" u="none" strike="noStrike">
                          <a:effectLst/>
                        </a:rPr>
                        <a:t>##</a:t>
                      </a:r>
                      <a:r>
                        <a:rPr lang="ko-KR" altLang="en-US" sz="1400" u="none" strike="noStrike">
                          <a:effectLst/>
                        </a:rPr>
                        <a:t>다</a:t>
                      </a:r>
                      <a:endParaRPr lang="ko-KR" alt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824" marR="7824" marT="7824"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46371010"/>
                  </a:ext>
                </a:extLst>
              </a:tr>
              <a:tr h="172130">
                <a:tc>
                  <a:txBody>
                    <a:bodyPr/>
                    <a:lstStyle/>
                    <a:p>
                      <a:pPr algn="ctr" rtl="0" fontAlgn="ctr"/>
                      <a:r>
                        <a:rPr lang="en-US" sz="1400" u="none" strike="noStrike">
                          <a:effectLst/>
                        </a:rPr>
                        <a:t>B-OG</a:t>
                      </a:r>
                      <a:endParaRPr lang="en-US" sz="1400" b="0" i="0" u="none" strike="noStrike">
                        <a:solidFill>
                          <a:srgbClr val="000000"/>
                        </a:solidFill>
                        <a:effectLst/>
                        <a:latin typeface="Calibri" panose="020F0502020204030204" pitchFamily="34" charset="0"/>
                        <a:ea typeface="맑은 고딕" panose="020B0503020000020004" pitchFamily="50" charset="-127"/>
                      </a:endParaRPr>
                    </a:p>
                  </a:txBody>
                  <a:tcPr marL="7824" marR="7824" marT="7824"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sz="1400" u="none" strike="noStrike">
                          <a:effectLst/>
                        </a:rPr>
                        <a:t>I-OG</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824" marR="7824" marT="7824"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sz="1400" u="none" strike="noStrike">
                          <a:effectLst/>
                        </a:rPr>
                        <a:t>I-OG</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824" marR="7824" marT="7824"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sz="1400" u="none" strike="noStrike">
                          <a:effectLst/>
                        </a:rPr>
                        <a:t>I-OG</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824" marR="7824" marT="7824"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sz="1400" u="none" strike="noStrike">
                          <a:effectLst/>
                        </a:rPr>
                        <a:t>I-OG</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824" marR="7824" marT="7824"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sz="1400" u="none" strike="noStrike">
                          <a:effectLst/>
                        </a:rPr>
                        <a:t>O</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824" marR="7824" marT="7824"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sz="1400" u="none" strike="noStrike">
                          <a:effectLst/>
                        </a:rPr>
                        <a:t>O</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824" marR="7824" marT="7824"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sz="1400" u="none" strike="noStrike">
                          <a:effectLst/>
                        </a:rPr>
                        <a:t>O</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824" marR="7824" marT="7824"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sz="1400" u="none" strike="noStrike">
                          <a:effectLst/>
                        </a:rPr>
                        <a:t>O</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824" marR="7824" marT="7824"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sz="1400" u="none" strike="noStrike">
                          <a:effectLst/>
                        </a:rPr>
                        <a:t>O</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824" marR="7824" marT="7824"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sz="1400" u="none" strike="noStrike">
                          <a:effectLst/>
                        </a:rPr>
                        <a:t>O</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824" marR="7824" marT="7824"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sz="1400" u="none" strike="noStrike">
                          <a:effectLst/>
                        </a:rPr>
                        <a:t>O</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824" marR="7824" marT="7824"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sz="1400" u="none" strike="noStrike">
                          <a:effectLst/>
                        </a:rPr>
                        <a:t>O</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824" marR="7824" marT="7824"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sz="1400" u="none" strike="noStrike">
                          <a:effectLst/>
                        </a:rPr>
                        <a:t>O</a:t>
                      </a:r>
                      <a:endParaRPr lang="en-US" sz="1400" b="0" i="0" u="none" strike="noStrike">
                        <a:solidFill>
                          <a:srgbClr val="000000"/>
                        </a:solidFill>
                        <a:effectLst/>
                        <a:latin typeface="맑은 고딕" panose="020B0503020000020004" pitchFamily="50" charset="-127"/>
                        <a:ea typeface="맑은 고딕" panose="020B0503020000020004" pitchFamily="50" charset="-127"/>
                      </a:endParaRPr>
                    </a:p>
                  </a:txBody>
                  <a:tcPr marL="7824" marR="7824" marT="7824"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55317364"/>
                  </a:ext>
                </a:extLst>
              </a:tr>
            </a:tbl>
          </a:graphicData>
        </a:graphic>
      </p:graphicFrame>
      <p:sp>
        <p:nvSpPr>
          <p:cNvPr id="12" name="내용 개체 틀 11">
            <a:extLst>
              <a:ext uri="{FF2B5EF4-FFF2-40B4-BE49-F238E27FC236}">
                <a16:creationId xmlns:a16="http://schemas.microsoft.com/office/drawing/2014/main" id="{BB639BA0-5ACC-40FD-9ADC-EDAFC5AAC73D}"/>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34688252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BERT</a:t>
            </a:r>
            <a:endParaRPr lang="ko-KR" altLang="en-US"/>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BERT </a:t>
            </a:r>
            <a:r>
              <a:rPr lang="ko-KR" altLang="en-US"/>
              <a:t>적용 실험 </a:t>
            </a:r>
            <a:r>
              <a:rPr lang="en-US" altLang="ko-KR"/>
              <a:t>– </a:t>
            </a:r>
            <a:r>
              <a:rPr lang="ko-KR" altLang="en-US"/>
              <a:t>개체명 인식</a:t>
            </a:r>
          </a:p>
        </p:txBody>
      </p:sp>
      <p:sp>
        <p:nvSpPr>
          <p:cNvPr id="12" name="내용 개체 틀 2">
            <a:extLst>
              <a:ext uri="{FF2B5EF4-FFF2-40B4-BE49-F238E27FC236}">
                <a16:creationId xmlns:a16="http://schemas.microsoft.com/office/drawing/2014/main" id="{F3AEBB4E-6DDE-439B-964D-7351A55F1406}"/>
              </a:ext>
            </a:extLst>
          </p:cNvPr>
          <p:cNvSpPr txBox="1">
            <a:spLocks/>
          </p:cNvSpPr>
          <p:nvPr/>
        </p:nvSpPr>
        <p:spPr>
          <a:xfrm>
            <a:off x="628649" y="1344257"/>
            <a:ext cx="8353425" cy="742156"/>
          </a:xfrm>
          <a:prstGeom prst="rect">
            <a:avLst/>
          </a:prstGeom>
        </p:spPr>
        <p:txBody>
          <a:bodyPr>
            <a:normAutofit/>
          </a:bodyPr>
          <a:lstStyle>
            <a:lvl1pPr marL="171450" indent="-171450" algn="l" defTabSz="685800" rtl="0" eaLnBrk="1" latinLnBrk="1"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20000"/>
              </a:lnSpc>
            </a:pPr>
            <a:r>
              <a:rPr lang="en-US" altLang="ko-KR" sz="1200"/>
              <a:t>Saltlux</a:t>
            </a:r>
            <a:r>
              <a:rPr lang="ko-KR" altLang="en-US" sz="1200"/>
              <a:t> </a:t>
            </a:r>
            <a:r>
              <a:rPr lang="en-US" altLang="ko-KR" sz="1200"/>
              <a:t>ADAM </a:t>
            </a:r>
            <a:r>
              <a:rPr lang="ko-KR" altLang="en-US" sz="1200"/>
              <a:t>개체명 인식 데이터를 활용하여 학습 및 평가 진행 </a:t>
            </a:r>
            <a:r>
              <a:rPr lang="en-US" altLang="ko-KR" sz="1000"/>
              <a:t>(</a:t>
            </a:r>
            <a:r>
              <a:rPr lang="ko-KR" altLang="en-US" sz="1000"/>
              <a:t>정보통신단체표준 </a:t>
            </a:r>
            <a:r>
              <a:rPr lang="en-US" altLang="ko-KR" sz="1000"/>
              <a:t>TTA.KO-10.0852)</a:t>
            </a:r>
            <a:endParaRPr lang="en-US" altLang="ko-KR" sz="1200"/>
          </a:p>
          <a:p>
            <a:pPr>
              <a:lnSpc>
                <a:spcPct val="120000"/>
              </a:lnSpc>
            </a:pPr>
            <a:r>
              <a:rPr lang="ko-KR" altLang="en-US" sz="1200"/>
              <a:t>학습</a:t>
            </a:r>
            <a:r>
              <a:rPr lang="en-US" altLang="ko-KR" sz="1200"/>
              <a:t>: 95,787 </a:t>
            </a:r>
            <a:r>
              <a:rPr lang="ko-KR" altLang="en-US" sz="1200"/>
              <a:t>문장</a:t>
            </a:r>
            <a:r>
              <a:rPr lang="en-US" altLang="ko-KR" sz="1200"/>
              <a:t> / </a:t>
            </a:r>
            <a:r>
              <a:rPr lang="ko-KR" altLang="en-US" sz="1200"/>
              <a:t>평가</a:t>
            </a:r>
            <a:r>
              <a:rPr lang="en-US" altLang="ko-KR" sz="1200"/>
              <a:t>: 10,503 </a:t>
            </a:r>
            <a:r>
              <a:rPr lang="ko-KR" altLang="en-US" sz="1200"/>
              <a:t>문장</a:t>
            </a:r>
            <a:endParaRPr lang="en-US" altLang="ko-KR" sz="1200"/>
          </a:p>
          <a:p>
            <a:pPr>
              <a:lnSpc>
                <a:spcPct val="120000"/>
              </a:lnSpc>
            </a:pPr>
            <a:endParaRPr lang="en-US" altLang="ko-KR" sz="1200"/>
          </a:p>
          <a:p>
            <a:pPr lvl="1">
              <a:lnSpc>
                <a:spcPct val="120000"/>
              </a:lnSpc>
            </a:pPr>
            <a:endParaRPr lang="en-US" altLang="ko-KR" sz="1050"/>
          </a:p>
          <a:p>
            <a:pPr lvl="1">
              <a:lnSpc>
                <a:spcPct val="120000"/>
              </a:lnSpc>
            </a:pPr>
            <a:endParaRPr lang="en-US" altLang="ko-KR" sz="1050"/>
          </a:p>
        </p:txBody>
      </p:sp>
      <p:graphicFrame>
        <p:nvGraphicFramePr>
          <p:cNvPr id="13" name="표 12">
            <a:extLst>
              <a:ext uri="{FF2B5EF4-FFF2-40B4-BE49-F238E27FC236}">
                <a16:creationId xmlns:a16="http://schemas.microsoft.com/office/drawing/2014/main" id="{3F7D1C3D-6934-432D-A9C1-A18C91932D40}"/>
              </a:ext>
            </a:extLst>
          </p:cNvPr>
          <p:cNvGraphicFramePr>
            <a:graphicFrameLocks noGrp="1"/>
          </p:cNvGraphicFramePr>
          <p:nvPr>
            <p:extLst>
              <p:ext uri="{D42A27DB-BD31-4B8C-83A1-F6EECF244321}">
                <p14:modId xmlns:p14="http://schemas.microsoft.com/office/powerpoint/2010/main" val="668668066"/>
              </p:ext>
            </p:extLst>
          </p:nvPr>
        </p:nvGraphicFramePr>
        <p:xfrm>
          <a:off x="1428379" y="2308369"/>
          <a:ext cx="3168688" cy="3949824"/>
        </p:xfrm>
        <a:graphic>
          <a:graphicData uri="http://schemas.openxmlformats.org/drawingml/2006/table">
            <a:tbl>
              <a:tblPr>
                <a:tableStyleId>{616DA210-FB5B-4158-B5E0-FEB733F419BA}</a:tableStyleId>
              </a:tblPr>
              <a:tblGrid>
                <a:gridCol w="792172">
                  <a:extLst>
                    <a:ext uri="{9D8B030D-6E8A-4147-A177-3AD203B41FA5}">
                      <a16:colId xmlns:a16="http://schemas.microsoft.com/office/drawing/2014/main" val="2233232275"/>
                    </a:ext>
                  </a:extLst>
                </a:gridCol>
                <a:gridCol w="792172">
                  <a:extLst>
                    <a:ext uri="{9D8B030D-6E8A-4147-A177-3AD203B41FA5}">
                      <a16:colId xmlns:a16="http://schemas.microsoft.com/office/drawing/2014/main" val="4096614546"/>
                    </a:ext>
                  </a:extLst>
                </a:gridCol>
                <a:gridCol w="792172">
                  <a:extLst>
                    <a:ext uri="{9D8B030D-6E8A-4147-A177-3AD203B41FA5}">
                      <a16:colId xmlns:a16="http://schemas.microsoft.com/office/drawing/2014/main" val="3096435628"/>
                    </a:ext>
                  </a:extLst>
                </a:gridCol>
                <a:gridCol w="792172">
                  <a:extLst>
                    <a:ext uri="{9D8B030D-6E8A-4147-A177-3AD203B41FA5}">
                      <a16:colId xmlns:a16="http://schemas.microsoft.com/office/drawing/2014/main" val="986919516"/>
                    </a:ext>
                  </a:extLst>
                </a:gridCol>
              </a:tblGrid>
              <a:tr h="246864">
                <a:tc>
                  <a:txBody>
                    <a:bodyPr/>
                    <a:lstStyle/>
                    <a:p>
                      <a:pPr algn="ctr" rtl="0" fontAlgn="ctr"/>
                      <a:r>
                        <a:rPr lang="ko-KR" altLang="en-US" sz="1300" b="1" u="none" strike="noStrike" err="1">
                          <a:effectLst/>
                        </a:rPr>
                        <a:t>개체명</a:t>
                      </a:r>
                      <a:endParaRPr lang="en-US" sz="1300" b="1" i="0" u="none" strike="noStrike">
                        <a:solidFill>
                          <a:srgbClr val="000000"/>
                        </a:solidFill>
                        <a:effectLst/>
                        <a:latin typeface="Calibri" panose="020F0502020204030204" pitchFamily="34" charset="0"/>
                        <a:ea typeface="맑은 고딕" panose="020B0503020000020004" pitchFamily="50" charset="-127"/>
                      </a:endParaRPr>
                    </a:p>
                  </a:txBody>
                  <a:tcPr marL="7617" marR="7617" marT="7617" marB="0" anchor="ctr">
                    <a:solidFill>
                      <a:schemeClr val="bg1">
                        <a:lumMod val="85000"/>
                      </a:schemeClr>
                    </a:solidFill>
                  </a:tcPr>
                </a:tc>
                <a:tc>
                  <a:txBody>
                    <a:bodyPr/>
                    <a:lstStyle/>
                    <a:p>
                      <a:pPr algn="ctr" rtl="0" fontAlgn="ctr"/>
                      <a:r>
                        <a:rPr lang="en-US" altLang="ko-KR" sz="1300" b="1" u="none" strike="noStrike">
                          <a:effectLst/>
                        </a:rPr>
                        <a:t>Precision</a:t>
                      </a:r>
                      <a:endParaRPr lang="en-US" altLang="ko-KR" sz="1300" b="1" i="0" u="none" strike="noStrike">
                        <a:solidFill>
                          <a:srgbClr val="000000"/>
                        </a:solidFill>
                        <a:effectLst/>
                        <a:latin typeface="Calibri" panose="020F0502020204030204" pitchFamily="34" charset="0"/>
                        <a:ea typeface="맑은 고딕" panose="020B0503020000020004" pitchFamily="50" charset="-127"/>
                      </a:endParaRPr>
                    </a:p>
                  </a:txBody>
                  <a:tcPr marL="7617" marR="7617" marT="7617" marB="0" anchor="ctr">
                    <a:solidFill>
                      <a:schemeClr val="bg1">
                        <a:lumMod val="85000"/>
                      </a:schemeClr>
                    </a:solidFill>
                  </a:tcPr>
                </a:tc>
                <a:tc>
                  <a:txBody>
                    <a:bodyPr/>
                    <a:lstStyle/>
                    <a:p>
                      <a:pPr algn="ctr" rtl="0" fontAlgn="ctr"/>
                      <a:r>
                        <a:rPr lang="en-US" altLang="ko-KR" sz="1300" b="1" u="none" strike="noStrike">
                          <a:effectLst/>
                        </a:rPr>
                        <a:t>Recall</a:t>
                      </a:r>
                      <a:endParaRPr lang="en-US" altLang="ko-KR" sz="1300" b="1" i="0" u="none" strike="noStrike">
                        <a:solidFill>
                          <a:srgbClr val="000000"/>
                        </a:solidFill>
                        <a:effectLst/>
                        <a:latin typeface="Calibri" panose="020F0502020204030204" pitchFamily="34" charset="0"/>
                        <a:ea typeface="맑은 고딕" panose="020B0503020000020004" pitchFamily="50" charset="-127"/>
                      </a:endParaRPr>
                    </a:p>
                  </a:txBody>
                  <a:tcPr marL="7617" marR="7617" marT="7617" marB="0" anchor="ctr">
                    <a:solidFill>
                      <a:schemeClr val="bg1">
                        <a:lumMod val="85000"/>
                      </a:schemeClr>
                    </a:solidFill>
                  </a:tcPr>
                </a:tc>
                <a:tc>
                  <a:txBody>
                    <a:bodyPr/>
                    <a:lstStyle/>
                    <a:p>
                      <a:pPr algn="ctr" rtl="0" fontAlgn="ctr"/>
                      <a:r>
                        <a:rPr lang="en-US" altLang="ko-KR" sz="1300" b="1" u="none" strike="noStrike">
                          <a:effectLst/>
                        </a:rPr>
                        <a:t>F1 score</a:t>
                      </a:r>
                      <a:endParaRPr lang="en-US" altLang="ko-KR" sz="1300" b="1" i="0" u="none" strike="noStrike">
                        <a:solidFill>
                          <a:srgbClr val="000000"/>
                        </a:solidFill>
                        <a:effectLst/>
                        <a:latin typeface="Calibri" panose="020F0502020204030204" pitchFamily="34" charset="0"/>
                        <a:ea typeface="맑은 고딕" panose="020B0503020000020004" pitchFamily="50" charset="-127"/>
                      </a:endParaRPr>
                    </a:p>
                  </a:txBody>
                  <a:tcPr marL="7617" marR="7617" marT="7617" marB="0" anchor="ctr">
                    <a:solidFill>
                      <a:schemeClr val="bg1">
                        <a:lumMod val="85000"/>
                      </a:schemeClr>
                    </a:solidFill>
                  </a:tcPr>
                </a:tc>
                <a:extLst>
                  <a:ext uri="{0D108BD9-81ED-4DB2-BD59-A6C34878D82A}">
                    <a16:rowId xmlns:a16="http://schemas.microsoft.com/office/drawing/2014/main" val="3006594174"/>
                  </a:ext>
                </a:extLst>
              </a:tr>
              <a:tr h="246864">
                <a:tc>
                  <a:txBody>
                    <a:bodyPr/>
                    <a:lstStyle/>
                    <a:p>
                      <a:pPr algn="ctr" rtl="0" fontAlgn="ctr"/>
                      <a:r>
                        <a:rPr lang="en-US" sz="1300" b="1" u="none" strike="noStrike">
                          <a:effectLst/>
                        </a:rPr>
                        <a:t>AF</a:t>
                      </a:r>
                      <a:endParaRPr lang="en-US" sz="1300" b="1" i="0" u="none" strike="noStrike">
                        <a:solidFill>
                          <a:srgbClr val="000000"/>
                        </a:solidFill>
                        <a:effectLst/>
                        <a:latin typeface="Calibri" panose="020F0502020204030204" pitchFamily="34" charset="0"/>
                        <a:ea typeface="맑은 고딕" panose="020B0503020000020004" pitchFamily="50" charset="-127"/>
                      </a:endParaRPr>
                    </a:p>
                  </a:txBody>
                  <a:tcPr marL="7617" marR="7617" marT="7617" marB="0" anchor="ctr"/>
                </a:tc>
                <a:tc>
                  <a:txBody>
                    <a:bodyPr/>
                    <a:lstStyle/>
                    <a:p>
                      <a:pPr algn="r" rtl="0" fontAlgn="ctr"/>
                      <a:r>
                        <a:rPr lang="en-US" altLang="ko-KR" sz="1300" u="none" strike="noStrike">
                          <a:effectLst/>
                        </a:rPr>
                        <a:t>88.87</a:t>
                      </a:r>
                      <a:endParaRPr lang="en-US" altLang="ko-KR" sz="1300" b="0" i="0" u="none" strike="noStrike">
                        <a:solidFill>
                          <a:srgbClr val="000000"/>
                        </a:solidFill>
                        <a:effectLst/>
                        <a:latin typeface="Calibri" panose="020F0502020204030204" pitchFamily="34" charset="0"/>
                        <a:ea typeface="맑은 고딕" panose="020B0503020000020004" pitchFamily="50" charset="-127"/>
                      </a:endParaRPr>
                    </a:p>
                  </a:txBody>
                  <a:tcPr marL="7617" marR="7617" marT="7617" marB="0" anchor="ctr"/>
                </a:tc>
                <a:tc>
                  <a:txBody>
                    <a:bodyPr/>
                    <a:lstStyle/>
                    <a:p>
                      <a:pPr algn="r" rtl="0" fontAlgn="ctr"/>
                      <a:r>
                        <a:rPr lang="en-US" altLang="ko-KR" sz="1300" u="none" strike="noStrike">
                          <a:effectLst/>
                        </a:rPr>
                        <a:t>76.05</a:t>
                      </a:r>
                      <a:endParaRPr lang="en-US" altLang="ko-KR" sz="1300" b="0" i="0" u="none" strike="noStrike">
                        <a:solidFill>
                          <a:srgbClr val="000000"/>
                        </a:solidFill>
                        <a:effectLst/>
                        <a:latin typeface="Calibri" panose="020F0502020204030204" pitchFamily="34" charset="0"/>
                        <a:ea typeface="맑은 고딕" panose="020B0503020000020004" pitchFamily="50" charset="-127"/>
                      </a:endParaRPr>
                    </a:p>
                  </a:txBody>
                  <a:tcPr marL="7617" marR="7617" marT="7617" marB="0" anchor="ctr"/>
                </a:tc>
                <a:tc>
                  <a:txBody>
                    <a:bodyPr/>
                    <a:lstStyle/>
                    <a:p>
                      <a:pPr algn="r" rtl="0" fontAlgn="ctr"/>
                      <a:r>
                        <a:rPr lang="en-US" altLang="ko-KR" sz="1300" u="none" strike="noStrike">
                          <a:effectLst/>
                        </a:rPr>
                        <a:t>81.96</a:t>
                      </a:r>
                      <a:endParaRPr lang="en-US" altLang="ko-KR" sz="1300" b="1" i="0" u="none" strike="noStrike">
                        <a:solidFill>
                          <a:srgbClr val="000000"/>
                        </a:solidFill>
                        <a:effectLst/>
                        <a:latin typeface="Calibri" panose="020F0502020204030204" pitchFamily="34" charset="0"/>
                        <a:ea typeface="맑은 고딕" panose="020B0503020000020004" pitchFamily="50" charset="-127"/>
                      </a:endParaRPr>
                    </a:p>
                  </a:txBody>
                  <a:tcPr marL="7617" marR="7617" marT="7617" marB="0" anchor="ctr"/>
                </a:tc>
                <a:extLst>
                  <a:ext uri="{0D108BD9-81ED-4DB2-BD59-A6C34878D82A}">
                    <a16:rowId xmlns:a16="http://schemas.microsoft.com/office/drawing/2014/main" val="1908934473"/>
                  </a:ext>
                </a:extLst>
              </a:tr>
              <a:tr h="246864">
                <a:tc>
                  <a:txBody>
                    <a:bodyPr/>
                    <a:lstStyle/>
                    <a:p>
                      <a:pPr algn="ctr" rtl="0" fontAlgn="ctr"/>
                      <a:r>
                        <a:rPr lang="en-US" sz="1300" b="1" u="none" strike="noStrike">
                          <a:effectLst/>
                        </a:rPr>
                        <a:t>AM</a:t>
                      </a:r>
                      <a:endParaRPr lang="en-US" sz="1300" b="1" i="0" u="none" strike="noStrike">
                        <a:solidFill>
                          <a:srgbClr val="000000"/>
                        </a:solidFill>
                        <a:effectLst/>
                        <a:latin typeface="Calibri" panose="020F0502020204030204" pitchFamily="34" charset="0"/>
                        <a:ea typeface="맑은 고딕" panose="020B0503020000020004" pitchFamily="50" charset="-127"/>
                      </a:endParaRPr>
                    </a:p>
                  </a:txBody>
                  <a:tcPr marL="7617" marR="7617" marT="7617" marB="0" anchor="ctr"/>
                </a:tc>
                <a:tc>
                  <a:txBody>
                    <a:bodyPr/>
                    <a:lstStyle/>
                    <a:p>
                      <a:pPr algn="r" rtl="0" fontAlgn="ctr"/>
                      <a:r>
                        <a:rPr lang="en-US" altLang="ko-KR" sz="1300" u="none" strike="noStrike">
                          <a:effectLst/>
                        </a:rPr>
                        <a:t>92.76</a:t>
                      </a:r>
                      <a:endParaRPr lang="en-US" altLang="ko-KR" sz="1300" b="0" i="0" u="none" strike="noStrike">
                        <a:solidFill>
                          <a:srgbClr val="000000"/>
                        </a:solidFill>
                        <a:effectLst/>
                        <a:latin typeface="Calibri" panose="020F0502020204030204" pitchFamily="34" charset="0"/>
                        <a:ea typeface="맑은 고딕" panose="020B0503020000020004" pitchFamily="50" charset="-127"/>
                      </a:endParaRPr>
                    </a:p>
                  </a:txBody>
                  <a:tcPr marL="7617" marR="7617" marT="7617" marB="0" anchor="ctr"/>
                </a:tc>
                <a:tc>
                  <a:txBody>
                    <a:bodyPr/>
                    <a:lstStyle/>
                    <a:p>
                      <a:pPr algn="r" rtl="0" fontAlgn="ctr"/>
                      <a:r>
                        <a:rPr lang="en-US" altLang="ko-KR" sz="1300" u="none" strike="noStrike">
                          <a:effectLst/>
                        </a:rPr>
                        <a:t>78.21</a:t>
                      </a:r>
                      <a:endParaRPr lang="en-US" altLang="ko-KR" sz="1300" b="0" i="0" u="none" strike="noStrike">
                        <a:solidFill>
                          <a:srgbClr val="000000"/>
                        </a:solidFill>
                        <a:effectLst/>
                        <a:latin typeface="Calibri" panose="020F0502020204030204" pitchFamily="34" charset="0"/>
                        <a:ea typeface="맑은 고딕" panose="020B0503020000020004" pitchFamily="50" charset="-127"/>
                      </a:endParaRPr>
                    </a:p>
                  </a:txBody>
                  <a:tcPr marL="7617" marR="7617" marT="7617" marB="0" anchor="ctr"/>
                </a:tc>
                <a:tc>
                  <a:txBody>
                    <a:bodyPr/>
                    <a:lstStyle/>
                    <a:p>
                      <a:pPr algn="r" rtl="0" fontAlgn="ctr"/>
                      <a:r>
                        <a:rPr lang="en-US" altLang="ko-KR" sz="1300" u="none" strike="noStrike">
                          <a:effectLst/>
                        </a:rPr>
                        <a:t>84.82</a:t>
                      </a:r>
                      <a:endParaRPr lang="en-US" altLang="ko-KR" sz="1300" b="1" i="0" u="none" strike="noStrike">
                        <a:solidFill>
                          <a:srgbClr val="000000"/>
                        </a:solidFill>
                        <a:effectLst/>
                        <a:latin typeface="Calibri" panose="020F0502020204030204" pitchFamily="34" charset="0"/>
                        <a:ea typeface="맑은 고딕" panose="020B0503020000020004" pitchFamily="50" charset="-127"/>
                      </a:endParaRPr>
                    </a:p>
                  </a:txBody>
                  <a:tcPr marL="7617" marR="7617" marT="7617" marB="0" anchor="ctr"/>
                </a:tc>
                <a:extLst>
                  <a:ext uri="{0D108BD9-81ED-4DB2-BD59-A6C34878D82A}">
                    <a16:rowId xmlns:a16="http://schemas.microsoft.com/office/drawing/2014/main" val="757533229"/>
                  </a:ext>
                </a:extLst>
              </a:tr>
              <a:tr h="246864">
                <a:tc>
                  <a:txBody>
                    <a:bodyPr/>
                    <a:lstStyle/>
                    <a:p>
                      <a:pPr algn="ctr" rtl="0" fontAlgn="ctr"/>
                      <a:r>
                        <a:rPr lang="en-US" sz="1300" b="1" u="none" strike="noStrike">
                          <a:effectLst/>
                        </a:rPr>
                        <a:t>CV</a:t>
                      </a:r>
                      <a:endParaRPr lang="en-US" sz="1300" b="1" i="0" u="none" strike="noStrike">
                        <a:solidFill>
                          <a:srgbClr val="000000"/>
                        </a:solidFill>
                        <a:effectLst/>
                        <a:latin typeface="Calibri" panose="020F0502020204030204" pitchFamily="34" charset="0"/>
                        <a:ea typeface="맑은 고딕" panose="020B0503020000020004" pitchFamily="50" charset="-127"/>
                      </a:endParaRPr>
                    </a:p>
                  </a:txBody>
                  <a:tcPr marL="7617" marR="7617" marT="7617" marB="0" anchor="ctr"/>
                </a:tc>
                <a:tc>
                  <a:txBody>
                    <a:bodyPr/>
                    <a:lstStyle/>
                    <a:p>
                      <a:pPr algn="r" rtl="0" fontAlgn="ctr"/>
                      <a:r>
                        <a:rPr lang="en-US" altLang="ko-KR" sz="1300" u="none" strike="noStrike">
                          <a:effectLst/>
                        </a:rPr>
                        <a:t>88.1</a:t>
                      </a:r>
                      <a:endParaRPr lang="en-US" altLang="ko-KR" sz="1300" b="0" i="0" u="none" strike="noStrike">
                        <a:solidFill>
                          <a:srgbClr val="000000"/>
                        </a:solidFill>
                        <a:effectLst/>
                        <a:latin typeface="Calibri" panose="020F0502020204030204" pitchFamily="34" charset="0"/>
                        <a:ea typeface="맑은 고딕" panose="020B0503020000020004" pitchFamily="50" charset="-127"/>
                      </a:endParaRPr>
                    </a:p>
                  </a:txBody>
                  <a:tcPr marL="7617" marR="7617" marT="7617" marB="0" anchor="ctr"/>
                </a:tc>
                <a:tc>
                  <a:txBody>
                    <a:bodyPr/>
                    <a:lstStyle/>
                    <a:p>
                      <a:pPr algn="r" rtl="0" fontAlgn="ctr"/>
                      <a:r>
                        <a:rPr lang="en-US" altLang="ko-KR" sz="1300" u="none" strike="noStrike">
                          <a:effectLst/>
                        </a:rPr>
                        <a:t>71.07</a:t>
                      </a:r>
                      <a:endParaRPr lang="en-US" altLang="ko-KR" sz="1300" b="0" i="0" u="none" strike="noStrike">
                        <a:solidFill>
                          <a:srgbClr val="000000"/>
                        </a:solidFill>
                        <a:effectLst/>
                        <a:latin typeface="Calibri" panose="020F0502020204030204" pitchFamily="34" charset="0"/>
                        <a:ea typeface="맑은 고딕" panose="020B0503020000020004" pitchFamily="50" charset="-127"/>
                      </a:endParaRPr>
                    </a:p>
                  </a:txBody>
                  <a:tcPr marL="7617" marR="7617" marT="7617" marB="0" anchor="ctr"/>
                </a:tc>
                <a:tc>
                  <a:txBody>
                    <a:bodyPr/>
                    <a:lstStyle/>
                    <a:p>
                      <a:pPr algn="r" rtl="0" fontAlgn="ctr"/>
                      <a:r>
                        <a:rPr lang="en-US" altLang="ko-KR" sz="1300" u="none" strike="noStrike">
                          <a:effectLst/>
                        </a:rPr>
                        <a:t>78.67</a:t>
                      </a:r>
                      <a:endParaRPr lang="en-US" altLang="ko-KR" sz="1300" b="1" i="0" u="none" strike="noStrike">
                        <a:solidFill>
                          <a:srgbClr val="000000"/>
                        </a:solidFill>
                        <a:effectLst/>
                        <a:latin typeface="Calibri" panose="020F0502020204030204" pitchFamily="34" charset="0"/>
                        <a:ea typeface="맑은 고딕" panose="020B0503020000020004" pitchFamily="50" charset="-127"/>
                      </a:endParaRPr>
                    </a:p>
                  </a:txBody>
                  <a:tcPr marL="7617" marR="7617" marT="7617" marB="0" anchor="ctr"/>
                </a:tc>
                <a:extLst>
                  <a:ext uri="{0D108BD9-81ED-4DB2-BD59-A6C34878D82A}">
                    <a16:rowId xmlns:a16="http://schemas.microsoft.com/office/drawing/2014/main" val="664302257"/>
                  </a:ext>
                </a:extLst>
              </a:tr>
              <a:tr h="246864">
                <a:tc>
                  <a:txBody>
                    <a:bodyPr/>
                    <a:lstStyle/>
                    <a:p>
                      <a:pPr algn="ctr" rtl="0" fontAlgn="ctr"/>
                      <a:r>
                        <a:rPr lang="en-US" sz="1300" b="1" u="none" strike="noStrike">
                          <a:effectLst/>
                        </a:rPr>
                        <a:t>DT</a:t>
                      </a:r>
                      <a:endParaRPr lang="en-US" sz="1300" b="1" i="0" u="none" strike="noStrike">
                        <a:solidFill>
                          <a:srgbClr val="000000"/>
                        </a:solidFill>
                        <a:effectLst/>
                        <a:latin typeface="Calibri" panose="020F0502020204030204" pitchFamily="34" charset="0"/>
                        <a:ea typeface="맑은 고딕" panose="020B0503020000020004" pitchFamily="50" charset="-127"/>
                      </a:endParaRPr>
                    </a:p>
                  </a:txBody>
                  <a:tcPr marL="7617" marR="7617" marT="7617" marB="0" anchor="ctr"/>
                </a:tc>
                <a:tc>
                  <a:txBody>
                    <a:bodyPr/>
                    <a:lstStyle/>
                    <a:p>
                      <a:pPr algn="r" rtl="0" fontAlgn="ctr"/>
                      <a:r>
                        <a:rPr lang="en-US" altLang="ko-KR" sz="1300" u="none" strike="noStrike">
                          <a:effectLst/>
                        </a:rPr>
                        <a:t>93.8</a:t>
                      </a:r>
                      <a:endParaRPr lang="en-US" altLang="ko-KR" sz="1300" b="0" i="0" u="none" strike="noStrike">
                        <a:solidFill>
                          <a:srgbClr val="000000"/>
                        </a:solidFill>
                        <a:effectLst/>
                        <a:latin typeface="Calibri" panose="020F0502020204030204" pitchFamily="34" charset="0"/>
                        <a:ea typeface="맑은 고딕" panose="020B0503020000020004" pitchFamily="50" charset="-127"/>
                      </a:endParaRPr>
                    </a:p>
                  </a:txBody>
                  <a:tcPr marL="7617" marR="7617" marT="7617" marB="0" anchor="ctr"/>
                </a:tc>
                <a:tc>
                  <a:txBody>
                    <a:bodyPr/>
                    <a:lstStyle/>
                    <a:p>
                      <a:pPr algn="r" rtl="0" fontAlgn="ctr"/>
                      <a:r>
                        <a:rPr lang="en-US" altLang="ko-KR" sz="1300" u="none" strike="noStrike">
                          <a:effectLst/>
                        </a:rPr>
                        <a:t>92.95</a:t>
                      </a:r>
                      <a:endParaRPr lang="en-US" altLang="ko-KR" sz="1300" b="0" i="0" u="none" strike="noStrike">
                        <a:solidFill>
                          <a:srgbClr val="000000"/>
                        </a:solidFill>
                        <a:effectLst/>
                        <a:latin typeface="Calibri" panose="020F0502020204030204" pitchFamily="34" charset="0"/>
                        <a:ea typeface="맑은 고딕" panose="020B0503020000020004" pitchFamily="50" charset="-127"/>
                      </a:endParaRPr>
                    </a:p>
                  </a:txBody>
                  <a:tcPr marL="7617" marR="7617" marT="7617" marB="0" anchor="ctr"/>
                </a:tc>
                <a:tc>
                  <a:txBody>
                    <a:bodyPr/>
                    <a:lstStyle/>
                    <a:p>
                      <a:pPr algn="r" rtl="0" fontAlgn="ctr"/>
                      <a:r>
                        <a:rPr lang="en-US" altLang="ko-KR" sz="1300" u="none" strike="noStrike">
                          <a:effectLst/>
                        </a:rPr>
                        <a:t>93.38</a:t>
                      </a:r>
                      <a:endParaRPr lang="en-US" altLang="ko-KR" sz="1300" b="1" i="0" u="none" strike="noStrike">
                        <a:solidFill>
                          <a:srgbClr val="000000"/>
                        </a:solidFill>
                        <a:effectLst/>
                        <a:latin typeface="Calibri" panose="020F0502020204030204" pitchFamily="34" charset="0"/>
                        <a:ea typeface="맑은 고딕" panose="020B0503020000020004" pitchFamily="50" charset="-127"/>
                      </a:endParaRPr>
                    </a:p>
                  </a:txBody>
                  <a:tcPr marL="7617" marR="7617" marT="7617" marB="0" anchor="ctr"/>
                </a:tc>
                <a:extLst>
                  <a:ext uri="{0D108BD9-81ED-4DB2-BD59-A6C34878D82A}">
                    <a16:rowId xmlns:a16="http://schemas.microsoft.com/office/drawing/2014/main" val="1316537313"/>
                  </a:ext>
                </a:extLst>
              </a:tr>
              <a:tr h="246864">
                <a:tc>
                  <a:txBody>
                    <a:bodyPr/>
                    <a:lstStyle/>
                    <a:p>
                      <a:pPr algn="ctr" rtl="0" fontAlgn="ctr"/>
                      <a:r>
                        <a:rPr lang="en-US" sz="1300" b="1" u="none" strike="noStrike">
                          <a:effectLst/>
                        </a:rPr>
                        <a:t>EV</a:t>
                      </a:r>
                      <a:endParaRPr lang="en-US" sz="1300" b="1" i="0" u="none" strike="noStrike">
                        <a:solidFill>
                          <a:srgbClr val="000000"/>
                        </a:solidFill>
                        <a:effectLst/>
                        <a:latin typeface="Calibri" panose="020F0502020204030204" pitchFamily="34" charset="0"/>
                        <a:ea typeface="맑은 고딕" panose="020B0503020000020004" pitchFamily="50" charset="-127"/>
                      </a:endParaRPr>
                    </a:p>
                  </a:txBody>
                  <a:tcPr marL="7617" marR="7617" marT="7617" marB="0" anchor="ctr"/>
                </a:tc>
                <a:tc>
                  <a:txBody>
                    <a:bodyPr/>
                    <a:lstStyle/>
                    <a:p>
                      <a:pPr algn="r" rtl="0" fontAlgn="ctr"/>
                      <a:r>
                        <a:rPr lang="en-US" altLang="ko-KR" sz="1300" u="none" strike="noStrike">
                          <a:effectLst/>
                        </a:rPr>
                        <a:t>67.53</a:t>
                      </a:r>
                      <a:endParaRPr lang="en-US" altLang="ko-KR" sz="1300" b="0" i="0" u="none" strike="noStrike">
                        <a:solidFill>
                          <a:srgbClr val="000000"/>
                        </a:solidFill>
                        <a:effectLst/>
                        <a:latin typeface="Calibri" panose="020F0502020204030204" pitchFamily="34" charset="0"/>
                        <a:ea typeface="맑은 고딕" panose="020B0503020000020004" pitchFamily="50" charset="-127"/>
                      </a:endParaRPr>
                    </a:p>
                  </a:txBody>
                  <a:tcPr marL="7617" marR="7617" marT="7617" marB="0" anchor="ctr"/>
                </a:tc>
                <a:tc>
                  <a:txBody>
                    <a:bodyPr/>
                    <a:lstStyle/>
                    <a:p>
                      <a:pPr algn="r" rtl="0" fontAlgn="ctr"/>
                      <a:r>
                        <a:rPr lang="en-US" altLang="ko-KR" sz="1300" u="none" strike="noStrike">
                          <a:effectLst/>
                        </a:rPr>
                        <a:t>60.09</a:t>
                      </a:r>
                      <a:endParaRPr lang="en-US" altLang="ko-KR" sz="1300" b="0" i="0" u="none" strike="noStrike">
                        <a:solidFill>
                          <a:srgbClr val="000000"/>
                        </a:solidFill>
                        <a:effectLst/>
                        <a:latin typeface="Calibri" panose="020F0502020204030204" pitchFamily="34" charset="0"/>
                        <a:ea typeface="맑은 고딕" panose="020B0503020000020004" pitchFamily="50" charset="-127"/>
                      </a:endParaRPr>
                    </a:p>
                  </a:txBody>
                  <a:tcPr marL="7617" marR="7617" marT="7617" marB="0" anchor="ctr"/>
                </a:tc>
                <a:tc>
                  <a:txBody>
                    <a:bodyPr/>
                    <a:lstStyle/>
                    <a:p>
                      <a:pPr algn="r" rtl="0" fontAlgn="ctr"/>
                      <a:r>
                        <a:rPr lang="en-US" altLang="ko-KR" sz="1300" u="none" strike="noStrike">
                          <a:effectLst/>
                        </a:rPr>
                        <a:t>63.59</a:t>
                      </a:r>
                      <a:endParaRPr lang="en-US" altLang="ko-KR" sz="1300" b="1" i="0" u="none" strike="noStrike">
                        <a:solidFill>
                          <a:srgbClr val="000000"/>
                        </a:solidFill>
                        <a:effectLst/>
                        <a:latin typeface="Calibri" panose="020F0502020204030204" pitchFamily="34" charset="0"/>
                        <a:ea typeface="맑은 고딕" panose="020B0503020000020004" pitchFamily="50" charset="-127"/>
                      </a:endParaRPr>
                    </a:p>
                  </a:txBody>
                  <a:tcPr marL="7617" marR="7617" marT="7617" marB="0" anchor="ctr"/>
                </a:tc>
                <a:extLst>
                  <a:ext uri="{0D108BD9-81ED-4DB2-BD59-A6C34878D82A}">
                    <a16:rowId xmlns:a16="http://schemas.microsoft.com/office/drawing/2014/main" val="200956527"/>
                  </a:ext>
                </a:extLst>
              </a:tr>
              <a:tr h="246864">
                <a:tc>
                  <a:txBody>
                    <a:bodyPr/>
                    <a:lstStyle/>
                    <a:p>
                      <a:pPr algn="ctr" rtl="0" fontAlgn="ctr"/>
                      <a:r>
                        <a:rPr lang="en-US" sz="1300" b="1" u="none" strike="noStrike">
                          <a:effectLst/>
                        </a:rPr>
                        <a:t>FD</a:t>
                      </a:r>
                      <a:endParaRPr lang="en-US" sz="1300" b="1" i="0" u="none" strike="noStrike">
                        <a:solidFill>
                          <a:srgbClr val="000000"/>
                        </a:solidFill>
                        <a:effectLst/>
                        <a:latin typeface="Calibri" panose="020F0502020204030204" pitchFamily="34" charset="0"/>
                        <a:ea typeface="맑은 고딕" panose="020B0503020000020004" pitchFamily="50" charset="-127"/>
                      </a:endParaRPr>
                    </a:p>
                  </a:txBody>
                  <a:tcPr marL="7617" marR="7617" marT="7617" marB="0" anchor="ctr"/>
                </a:tc>
                <a:tc>
                  <a:txBody>
                    <a:bodyPr/>
                    <a:lstStyle/>
                    <a:p>
                      <a:pPr algn="r" rtl="0" fontAlgn="ctr"/>
                      <a:r>
                        <a:rPr lang="en-US" altLang="ko-KR" sz="1300" u="none" strike="noStrike">
                          <a:effectLst/>
                        </a:rPr>
                        <a:t>84.6</a:t>
                      </a:r>
                      <a:endParaRPr lang="en-US" altLang="ko-KR" sz="1300" b="0" i="0" u="none" strike="noStrike">
                        <a:solidFill>
                          <a:srgbClr val="000000"/>
                        </a:solidFill>
                        <a:effectLst/>
                        <a:latin typeface="Calibri" panose="020F0502020204030204" pitchFamily="34" charset="0"/>
                        <a:ea typeface="맑은 고딕" panose="020B0503020000020004" pitchFamily="50" charset="-127"/>
                      </a:endParaRPr>
                    </a:p>
                  </a:txBody>
                  <a:tcPr marL="7617" marR="7617" marT="7617" marB="0" anchor="ctr"/>
                </a:tc>
                <a:tc>
                  <a:txBody>
                    <a:bodyPr/>
                    <a:lstStyle/>
                    <a:p>
                      <a:pPr algn="r" rtl="0" fontAlgn="ctr"/>
                      <a:r>
                        <a:rPr lang="en-US" altLang="ko-KR" sz="1300" u="none" strike="noStrike">
                          <a:effectLst/>
                        </a:rPr>
                        <a:t>73.73</a:t>
                      </a:r>
                      <a:endParaRPr lang="en-US" altLang="ko-KR" sz="1300" b="0" i="0" u="none" strike="noStrike">
                        <a:solidFill>
                          <a:srgbClr val="000000"/>
                        </a:solidFill>
                        <a:effectLst/>
                        <a:latin typeface="Calibri" panose="020F0502020204030204" pitchFamily="34" charset="0"/>
                        <a:ea typeface="맑은 고딕" panose="020B0503020000020004" pitchFamily="50" charset="-127"/>
                      </a:endParaRPr>
                    </a:p>
                  </a:txBody>
                  <a:tcPr marL="7617" marR="7617" marT="7617" marB="0" anchor="ctr"/>
                </a:tc>
                <a:tc>
                  <a:txBody>
                    <a:bodyPr/>
                    <a:lstStyle/>
                    <a:p>
                      <a:pPr algn="r" rtl="0" fontAlgn="ctr"/>
                      <a:r>
                        <a:rPr lang="en-US" altLang="ko-KR" sz="1300" u="none" strike="noStrike">
                          <a:effectLst/>
                        </a:rPr>
                        <a:t>78.79</a:t>
                      </a:r>
                      <a:endParaRPr lang="en-US" altLang="ko-KR" sz="1300" b="1" i="0" u="none" strike="noStrike">
                        <a:solidFill>
                          <a:srgbClr val="000000"/>
                        </a:solidFill>
                        <a:effectLst/>
                        <a:latin typeface="Calibri" panose="020F0502020204030204" pitchFamily="34" charset="0"/>
                        <a:ea typeface="맑은 고딕" panose="020B0503020000020004" pitchFamily="50" charset="-127"/>
                      </a:endParaRPr>
                    </a:p>
                  </a:txBody>
                  <a:tcPr marL="7617" marR="7617" marT="7617" marB="0" anchor="ctr"/>
                </a:tc>
                <a:extLst>
                  <a:ext uri="{0D108BD9-81ED-4DB2-BD59-A6C34878D82A}">
                    <a16:rowId xmlns:a16="http://schemas.microsoft.com/office/drawing/2014/main" val="570882557"/>
                  </a:ext>
                </a:extLst>
              </a:tr>
              <a:tr h="246864">
                <a:tc>
                  <a:txBody>
                    <a:bodyPr/>
                    <a:lstStyle/>
                    <a:p>
                      <a:pPr algn="ctr" rtl="0" fontAlgn="ctr"/>
                      <a:r>
                        <a:rPr lang="en-US" sz="1300" b="1" u="none" strike="noStrike">
                          <a:effectLst/>
                        </a:rPr>
                        <a:t>LC</a:t>
                      </a:r>
                      <a:endParaRPr lang="en-US" sz="1300" b="1" i="0" u="none" strike="noStrike">
                        <a:solidFill>
                          <a:srgbClr val="000000"/>
                        </a:solidFill>
                        <a:effectLst/>
                        <a:latin typeface="Calibri" panose="020F0502020204030204" pitchFamily="34" charset="0"/>
                        <a:ea typeface="맑은 고딕" panose="020B0503020000020004" pitchFamily="50" charset="-127"/>
                      </a:endParaRPr>
                    </a:p>
                  </a:txBody>
                  <a:tcPr marL="7617" marR="7617" marT="7617" marB="0" anchor="ctr"/>
                </a:tc>
                <a:tc>
                  <a:txBody>
                    <a:bodyPr/>
                    <a:lstStyle/>
                    <a:p>
                      <a:pPr algn="r" rtl="0" fontAlgn="ctr"/>
                      <a:r>
                        <a:rPr lang="en-US" altLang="ko-KR" sz="1300" u="none" strike="noStrike">
                          <a:effectLst/>
                        </a:rPr>
                        <a:t>95.71</a:t>
                      </a:r>
                      <a:endParaRPr lang="en-US" altLang="ko-KR" sz="1300" b="0" i="0" u="none" strike="noStrike">
                        <a:solidFill>
                          <a:srgbClr val="000000"/>
                        </a:solidFill>
                        <a:effectLst/>
                        <a:latin typeface="Calibri" panose="020F0502020204030204" pitchFamily="34" charset="0"/>
                        <a:ea typeface="맑은 고딕" panose="020B0503020000020004" pitchFamily="50" charset="-127"/>
                      </a:endParaRPr>
                    </a:p>
                  </a:txBody>
                  <a:tcPr marL="7617" marR="7617" marT="7617" marB="0" anchor="ctr"/>
                </a:tc>
                <a:tc>
                  <a:txBody>
                    <a:bodyPr/>
                    <a:lstStyle/>
                    <a:p>
                      <a:pPr algn="r" rtl="0" fontAlgn="ctr"/>
                      <a:r>
                        <a:rPr lang="en-US" altLang="ko-KR" sz="1300" u="none" strike="noStrike">
                          <a:effectLst/>
                        </a:rPr>
                        <a:t>92.15</a:t>
                      </a:r>
                      <a:endParaRPr lang="en-US" altLang="ko-KR" sz="1300" b="0" i="0" u="none" strike="noStrike">
                        <a:solidFill>
                          <a:srgbClr val="000000"/>
                        </a:solidFill>
                        <a:effectLst/>
                        <a:latin typeface="Calibri" panose="020F0502020204030204" pitchFamily="34" charset="0"/>
                        <a:ea typeface="맑은 고딕" panose="020B0503020000020004" pitchFamily="50" charset="-127"/>
                      </a:endParaRPr>
                    </a:p>
                  </a:txBody>
                  <a:tcPr marL="7617" marR="7617" marT="7617" marB="0" anchor="ctr"/>
                </a:tc>
                <a:tc>
                  <a:txBody>
                    <a:bodyPr/>
                    <a:lstStyle/>
                    <a:p>
                      <a:pPr algn="r" rtl="0" fontAlgn="ctr"/>
                      <a:r>
                        <a:rPr lang="en-US" altLang="ko-KR" sz="1300" u="none" strike="noStrike">
                          <a:effectLst/>
                        </a:rPr>
                        <a:t>93.9</a:t>
                      </a:r>
                      <a:endParaRPr lang="en-US" altLang="ko-KR" sz="1300" b="1" i="0" u="none" strike="noStrike">
                        <a:solidFill>
                          <a:srgbClr val="000000"/>
                        </a:solidFill>
                        <a:effectLst/>
                        <a:latin typeface="Calibri" panose="020F0502020204030204" pitchFamily="34" charset="0"/>
                        <a:ea typeface="맑은 고딕" panose="020B0503020000020004" pitchFamily="50" charset="-127"/>
                      </a:endParaRPr>
                    </a:p>
                  </a:txBody>
                  <a:tcPr marL="7617" marR="7617" marT="7617" marB="0" anchor="ctr"/>
                </a:tc>
                <a:extLst>
                  <a:ext uri="{0D108BD9-81ED-4DB2-BD59-A6C34878D82A}">
                    <a16:rowId xmlns:a16="http://schemas.microsoft.com/office/drawing/2014/main" val="3638486680"/>
                  </a:ext>
                </a:extLst>
              </a:tr>
              <a:tr h="246864">
                <a:tc>
                  <a:txBody>
                    <a:bodyPr/>
                    <a:lstStyle/>
                    <a:p>
                      <a:pPr algn="ctr" rtl="0" fontAlgn="ctr"/>
                      <a:r>
                        <a:rPr lang="en-US" sz="1300" b="1" u="none" strike="noStrike">
                          <a:effectLst/>
                        </a:rPr>
                        <a:t>MT</a:t>
                      </a:r>
                      <a:endParaRPr lang="en-US" sz="1300" b="1" i="0" u="none" strike="noStrike">
                        <a:solidFill>
                          <a:srgbClr val="000000"/>
                        </a:solidFill>
                        <a:effectLst/>
                        <a:latin typeface="Calibri" panose="020F0502020204030204" pitchFamily="34" charset="0"/>
                        <a:ea typeface="맑은 고딕" panose="020B0503020000020004" pitchFamily="50" charset="-127"/>
                      </a:endParaRPr>
                    </a:p>
                  </a:txBody>
                  <a:tcPr marL="7617" marR="7617" marT="7617" marB="0" anchor="ctr"/>
                </a:tc>
                <a:tc>
                  <a:txBody>
                    <a:bodyPr/>
                    <a:lstStyle/>
                    <a:p>
                      <a:pPr algn="r" rtl="0" fontAlgn="ctr"/>
                      <a:r>
                        <a:rPr lang="en-US" altLang="ko-KR" sz="1300" u="none" strike="noStrike">
                          <a:effectLst/>
                        </a:rPr>
                        <a:t>87.04</a:t>
                      </a:r>
                      <a:endParaRPr lang="en-US" altLang="ko-KR" sz="1300" b="0" i="0" u="none" strike="noStrike">
                        <a:solidFill>
                          <a:srgbClr val="000000"/>
                        </a:solidFill>
                        <a:effectLst/>
                        <a:latin typeface="Calibri" panose="020F0502020204030204" pitchFamily="34" charset="0"/>
                        <a:ea typeface="맑은 고딕" panose="020B0503020000020004" pitchFamily="50" charset="-127"/>
                      </a:endParaRPr>
                    </a:p>
                  </a:txBody>
                  <a:tcPr marL="7617" marR="7617" marT="7617" marB="0" anchor="ctr"/>
                </a:tc>
                <a:tc>
                  <a:txBody>
                    <a:bodyPr/>
                    <a:lstStyle/>
                    <a:p>
                      <a:pPr algn="r" rtl="0" fontAlgn="ctr"/>
                      <a:r>
                        <a:rPr lang="en-US" altLang="ko-KR" sz="1300" u="none" strike="noStrike">
                          <a:effectLst/>
                        </a:rPr>
                        <a:t>81.07</a:t>
                      </a:r>
                      <a:endParaRPr lang="en-US" altLang="ko-KR" sz="1300" b="0" i="0" u="none" strike="noStrike">
                        <a:solidFill>
                          <a:srgbClr val="000000"/>
                        </a:solidFill>
                        <a:effectLst/>
                        <a:latin typeface="Calibri" panose="020F0502020204030204" pitchFamily="34" charset="0"/>
                        <a:ea typeface="맑은 고딕" panose="020B0503020000020004" pitchFamily="50" charset="-127"/>
                      </a:endParaRPr>
                    </a:p>
                  </a:txBody>
                  <a:tcPr marL="7617" marR="7617" marT="7617" marB="0" anchor="ctr"/>
                </a:tc>
                <a:tc>
                  <a:txBody>
                    <a:bodyPr/>
                    <a:lstStyle/>
                    <a:p>
                      <a:pPr algn="r" rtl="0" fontAlgn="ctr"/>
                      <a:r>
                        <a:rPr lang="en-US" altLang="ko-KR" sz="1300" u="none" strike="noStrike">
                          <a:effectLst/>
                        </a:rPr>
                        <a:t>83.95</a:t>
                      </a:r>
                      <a:endParaRPr lang="en-US" altLang="ko-KR" sz="1300" b="1" i="0" u="none" strike="noStrike">
                        <a:solidFill>
                          <a:srgbClr val="000000"/>
                        </a:solidFill>
                        <a:effectLst/>
                        <a:latin typeface="Calibri" panose="020F0502020204030204" pitchFamily="34" charset="0"/>
                        <a:ea typeface="맑은 고딕" panose="020B0503020000020004" pitchFamily="50" charset="-127"/>
                      </a:endParaRPr>
                    </a:p>
                  </a:txBody>
                  <a:tcPr marL="7617" marR="7617" marT="7617" marB="0" anchor="ctr"/>
                </a:tc>
                <a:extLst>
                  <a:ext uri="{0D108BD9-81ED-4DB2-BD59-A6C34878D82A}">
                    <a16:rowId xmlns:a16="http://schemas.microsoft.com/office/drawing/2014/main" val="2124283797"/>
                  </a:ext>
                </a:extLst>
              </a:tr>
              <a:tr h="246864">
                <a:tc>
                  <a:txBody>
                    <a:bodyPr/>
                    <a:lstStyle/>
                    <a:p>
                      <a:pPr algn="ctr" rtl="0" fontAlgn="ctr"/>
                      <a:r>
                        <a:rPr lang="en-US" sz="1300" b="1" u="none" strike="noStrike">
                          <a:effectLst/>
                        </a:rPr>
                        <a:t>OG</a:t>
                      </a:r>
                      <a:endParaRPr lang="en-US" sz="1300" b="1" i="0" u="none" strike="noStrike">
                        <a:solidFill>
                          <a:srgbClr val="000000"/>
                        </a:solidFill>
                        <a:effectLst/>
                        <a:latin typeface="Calibri" panose="020F0502020204030204" pitchFamily="34" charset="0"/>
                        <a:ea typeface="맑은 고딕" panose="020B0503020000020004" pitchFamily="50" charset="-127"/>
                      </a:endParaRPr>
                    </a:p>
                  </a:txBody>
                  <a:tcPr marL="7617" marR="7617" marT="7617" marB="0" anchor="ctr"/>
                </a:tc>
                <a:tc>
                  <a:txBody>
                    <a:bodyPr/>
                    <a:lstStyle/>
                    <a:p>
                      <a:pPr algn="r" rtl="0" fontAlgn="ctr"/>
                      <a:r>
                        <a:rPr lang="en-US" altLang="ko-KR" sz="1300" u="none" strike="noStrike">
                          <a:effectLst/>
                        </a:rPr>
                        <a:t>79.37</a:t>
                      </a:r>
                      <a:endParaRPr lang="en-US" altLang="ko-KR" sz="1300" b="0" i="0" u="none" strike="noStrike">
                        <a:solidFill>
                          <a:srgbClr val="000000"/>
                        </a:solidFill>
                        <a:effectLst/>
                        <a:latin typeface="Calibri" panose="020F0502020204030204" pitchFamily="34" charset="0"/>
                        <a:ea typeface="맑은 고딕" panose="020B0503020000020004" pitchFamily="50" charset="-127"/>
                      </a:endParaRPr>
                    </a:p>
                  </a:txBody>
                  <a:tcPr marL="7617" marR="7617" marT="7617" marB="0" anchor="ctr"/>
                </a:tc>
                <a:tc>
                  <a:txBody>
                    <a:bodyPr/>
                    <a:lstStyle/>
                    <a:p>
                      <a:pPr algn="r" rtl="0" fontAlgn="ctr"/>
                      <a:r>
                        <a:rPr lang="en-US" altLang="ko-KR" sz="1300" u="none" strike="noStrike">
                          <a:effectLst/>
                        </a:rPr>
                        <a:t>85.17</a:t>
                      </a:r>
                      <a:endParaRPr lang="en-US" altLang="ko-KR" sz="1300" b="0" i="0" u="none" strike="noStrike">
                        <a:solidFill>
                          <a:srgbClr val="000000"/>
                        </a:solidFill>
                        <a:effectLst/>
                        <a:latin typeface="Calibri" panose="020F0502020204030204" pitchFamily="34" charset="0"/>
                        <a:ea typeface="맑은 고딕" panose="020B0503020000020004" pitchFamily="50" charset="-127"/>
                      </a:endParaRPr>
                    </a:p>
                  </a:txBody>
                  <a:tcPr marL="7617" marR="7617" marT="7617" marB="0" anchor="ctr"/>
                </a:tc>
                <a:tc>
                  <a:txBody>
                    <a:bodyPr/>
                    <a:lstStyle/>
                    <a:p>
                      <a:pPr algn="r" rtl="0" fontAlgn="ctr"/>
                      <a:r>
                        <a:rPr lang="en-US" altLang="ko-KR" sz="1300" u="none" strike="noStrike">
                          <a:effectLst/>
                        </a:rPr>
                        <a:t>82.17</a:t>
                      </a:r>
                      <a:endParaRPr lang="en-US" altLang="ko-KR" sz="1300" b="1" i="0" u="none" strike="noStrike">
                        <a:solidFill>
                          <a:srgbClr val="000000"/>
                        </a:solidFill>
                        <a:effectLst/>
                        <a:latin typeface="Calibri" panose="020F0502020204030204" pitchFamily="34" charset="0"/>
                        <a:ea typeface="맑은 고딕" panose="020B0503020000020004" pitchFamily="50" charset="-127"/>
                      </a:endParaRPr>
                    </a:p>
                  </a:txBody>
                  <a:tcPr marL="7617" marR="7617" marT="7617" marB="0" anchor="ctr"/>
                </a:tc>
                <a:extLst>
                  <a:ext uri="{0D108BD9-81ED-4DB2-BD59-A6C34878D82A}">
                    <a16:rowId xmlns:a16="http://schemas.microsoft.com/office/drawing/2014/main" val="1202128926"/>
                  </a:ext>
                </a:extLst>
              </a:tr>
              <a:tr h="246864">
                <a:tc>
                  <a:txBody>
                    <a:bodyPr/>
                    <a:lstStyle/>
                    <a:p>
                      <a:pPr algn="ctr" rtl="0" fontAlgn="ctr"/>
                      <a:r>
                        <a:rPr lang="en-US" sz="1300" b="1" u="none" strike="noStrike">
                          <a:effectLst/>
                        </a:rPr>
                        <a:t>PS</a:t>
                      </a:r>
                      <a:endParaRPr lang="en-US" sz="1300" b="1" i="0" u="none" strike="noStrike">
                        <a:solidFill>
                          <a:srgbClr val="000000"/>
                        </a:solidFill>
                        <a:effectLst/>
                        <a:latin typeface="Calibri" panose="020F0502020204030204" pitchFamily="34" charset="0"/>
                        <a:ea typeface="맑은 고딕" panose="020B0503020000020004" pitchFamily="50" charset="-127"/>
                      </a:endParaRPr>
                    </a:p>
                  </a:txBody>
                  <a:tcPr marL="7617" marR="7617" marT="7617" marB="0" anchor="ctr"/>
                </a:tc>
                <a:tc>
                  <a:txBody>
                    <a:bodyPr/>
                    <a:lstStyle/>
                    <a:p>
                      <a:pPr algn="r" rtl="0" fontAlgn="ctr"/>
                      <a:r>
                        <a:rPr lang="en-US" altLang="ko-KR" sz="1300" u="none" strike="noStrike">
                          <a:effectLst/>
                        </a:rPr>
                        <a:t>86.32</a:t>
                      </a:r>
                      <a:endParaRPr lang="en-US" altLang="ko-KR" sz="1300" b="0" i="0" u="none" strike="noStrike">
                        <a:solidFill>
                          <a:srgbClr val="000000"/>
                        </a:solidFill>
                        <a:effectLst/>
                        <a:latin typeface="Calibri" panose="020F0502020204030204" pitchFamily="34" charset="0"/>
                        <a:ea typeface="맑은 고딕" panose="020B0503020000020004" pitchFamily="50" charset="-127"/>
                      </a:endParaRPr>
                    </a:p>
                  </a:txBody>
                  <a:tcPr marL="7617" marR="7617" marT="7617" marB="0" anchor="ctr"/>
                </a:tc>
                <a:tc>
                  <a:txBody>
                    <a:bodyPr/>
                    <a:lstStyle/>
                    <a:p>
                      <a:pPr algn="r" rtl="0" fontAlgn="ctr"/>
                      <a:r>
                        <a:rPr lang="en-US" altLang="ko-KR" sz="1300" u="none" strike="noStrike">
                          <a:effectLst/>
                        </a:rPr>
                        <a:t>83.15</a:t>
                      </a:r>
                      <a:endParaRPr lang="en-US" altLang="ko-KR" sz="1300" b="0" i="0" u="none" strike="noStrike">
                        <a:solidFill>
                          <a:srgbClr val="000000"/>
                        </a:solidFill>
                        <a:effectLst/>
                        <a:latin typeface="Calibri" panose="020F0502020204030204" pitchFamily="34" charset="0"/>
                        <a:ea typeface="맑은 고딕" panose="020B0503020000020004" pitchFamily="50" charset="-127"/>
                      </a:endParaRPr>
                    </a:p>
                  </a:txBody>
                  <a:tcPr marL="7617" marR="7617" marT="7617" marB="0" anchor="ctr"/>
                </a:tc>
                <a:tc>
                  <a:txBody>
                    <a:bodyPr/>
                    <a:lstStyle/>
                    <a:p>
                      <a:pPr algn="r" rtl="0" fontAlgn="ctr"/>
                      <a:r>
                        <a:rPr lang="en-US" altLang="ko-KR" sz="1300" u="none" strike="noStrike">
                          <a:effectLst/>
                        </a:rPr>
                        <a:t>84.7</a:t>
                      </a:r>
                      <a:endParaRPr lang="en-US" altLang="ko-KR" sz="1300" b="1" i="0" u="none" strike="noStrike">
                        <a:solidFill>
                          <a:srgbClr val="000000"/>
                        </a:solidFill>
                        <a:effectLst/>
                        <a:latin typeface="Calibri" panose="020F0502020204030204" pitchFamily="34" charset="0"/>
                        <a:ea typeface="맑은 고딕" panose="020B0503020000020004" pitchFamily="50" charset="-127"/>
                      </a:endParaRPr>
                    </a:p>
                  </a:txBody>
                  <a:tcPr marL="7617" marR="7617" marT="7617" marB="0" anchor="ctr"/>
                </a:tc>
                <a:extLst>
                  <a:ext uri="{0D108BD9-81ED-4DB2-BD59-A6C34878D82A}">
                    <a16:rowId xmlns:a16="http://schemas.microsoft.com/office/drawing/2014/main" val="3507955461"/>
                  </a:ext>
                </a:extLst>
              </a:tr>
              <a:tr h="246864">
                <a:tc>
                  <a:txBody>
                    <a:bodyPr/>
                    <a:lstStyle/>
                    <a:p>
                      <a:pPr algn="ctr" rtl="0" fontAlgn="ctr"/>
                      <a:r>
                        <a:rPr lang="en-US" sz="1300" b="1" u="none" strike="noStrike">
                          <a:effectLst/>
                        </a:rPr>
                        <a:t>PT</a:t>
                      </a:r>
                      <a:endParaRPr lang="en-US" sz="1300" b="1" i="0" u="none" strike="noStrike">
                        <a:solidFill>
                          <a:srgbClr val="000000"/>
                        </a:solidFill>
                        <a:effectLst/>
                        <a:latin typeface="Calibri" panose="020F0502020204030204" pitchFamily="34" charset="0"/>
                        <a:ea typeface="맑은 고딕" panose="020B0503020000020004" pitchFamily="50" charset="-127"/>
                      </a:endParaRPr>
                    </a:p>
                  </a:txBody>
                  <a:tcPr marL="7617" marR="7617" marT="7617" marB="0" anchor="ctr"/>
                </a:tc>
                <a:tc>
                  <a:txBody>
                    <a:bodyPr/>
                    <a:lstStyle/>
                    <a:p>
                      <a:pPr algn="r" rtl="0" fontAlgn="ctr"/>
                      <a:r>
                        <a:rPr lang="en-US" altLang="ko-KR" sz="1300" u="none" strike="noStrike">
                          <a:effectLst/>
                        </a:rPr>
                        <a:t>95.86</a:t>
                      </a:r>
                      <a:endParaRPr lang="en-US" altLang="ko-KR" sz="1300" b="0" i="0" u="none" strike="noStrike">
                        <a:solidFill>
                          <a:srgbClr val="000000"/>
                        </a:solidFill>
                        <a:effectLst/>
                        <a:latin typeface="Calibri" panose="020F0502020204030204" pitchFamily="34" charset="0"/>
                        <a:ea typeface="맑은 고딕" panose="020B0503020000020004" pitchFamily="50" charset="-127"/>
                      </a:endParaRPr>
                    </a:p>
                  </a:txBody>
                  <a:tcPr marL="7617" marR="7617" marT="7617" marB="0" anchor="ctr"/>
                </a:tc>
                <a:tc>
                  <a:txBody>
                    <a:bodyPr/>
                    <a:lstStyle/>
                    <a:p>
                      <a:pPr algn="r" rtl="0" fontAlgn="ctr"/>
                      <a:r>
                        <a:rPr lang="en-US" altLang="ko-KR" sz="1300" u="none" strike="noStrike">
                          <a:effectLst/>
                        </a:rPr>
                        <a:t>82.47</a:t>
                      </a:r>
                      <a:endParaRPr lang="en-US" altLang="ko-KR" sz="1300" b="0" i="0" u="none" strike="noStrike">
                        <a:solidFill>
                          <a:srgbClr val="000000"/>
                        </a:solidFill>
                        <a:effectLst/>
                        <a:latin typeface="Calibri" panose="020F0502020204030204" pitchFamily="34" charset="0"/>
                        <a:ea typeface="맑은 고딕" panose="020B0503020000020004" pitchFamily="50" charset="-127"/>
                      </a:endParaRPr>
                    </a:p>
                  </a:txBody>
                  <a:tcPr marL="7617" marR="7617" marT="7617" marB="0" anchor="ctr"/>
                </a:tc>
                <a:tc>
                  <a:txBody>
                    <a:bodyPr/>
                    <a:lstStyle/>
                    <a:p>
                      <a:pPr algn="r" rtl="0" fontAlgn="ctr"/>
                      <a:r>
                        <a:rPr lang="en-US" altLang="ko-KR" sz="1300" u="none" strike="noStrike">
                          <a:effectLst/>
                        </a:rPr>
                        <a:t>88.66</a:t>
                      </a:r>
                      <a:endParaRPr lang="en-US" altLang="ko-KR" sz="1300" b="1" i="0" u="none" strike="noStrike">
                        <a:solidFill>
                          <a:srgbClr val="000000"/>
                        </a:solidFill>
                        <a:effectLst/>
                        <a:latin typeface="Calibri" panose="020F0502020204030204" pitchFamily="34" charset="0"/>
                        <a:ea typeface="맑은 고딕" panose="020B0503020000020004" pitchFamily="50" charset="-127"/>
                      </a:endParaRPr>
                    </a:p>
                  </a:txBody>
                  <a:tcPr marL="7617" marR="7617" marT="7617" marB="0" anchor="ctr"/>
                </a:tc>
                <a:extLst>
                  <a:ext uri="{0D108BD9-81ED-4DB2-BD59-A6C34878D82A}">
                    <a16:rowId xmlns:a16="http://schemas.microsoft.com/office/drawing/2014/main" val="461691501"/>
                  </a:ext>
                </a:extLst>
              </a:tr>
              <a:tr h="246864">
                <a:tc>
                  <a:txBody>
                    <a:bodyPr/>
                    <a:lstStyle/>
                    <a:p>
                      <a:pPr algn="ctr" rtl="0" fontAlgn="ctr"/>
                      <a:r>
                        <a:rPr lang="en-US" sz="1300" b="1" u="none" strike="noStrike">
                          <a:effectLst/>
                        </a:rPr>
                        <a:t>QT</a:t>
                      </a:r>
                      <a:endParaRPr lang="en-US" sz="1300" b="1" i="0" u="none" strike="noStrike">
                        <a:solidFill>
                          <a:srgbClr val="000000"/>
                        </a:solidFill>
                        <a:effectLst/>
                        <a:latin typeface="Calibri" panose="020F0502020204030204" pitchFamily="34" charset="0"/>
                        <a:ea typeface="맑은 고딕" panose="020B0503020000020004" pitchFamily="50" charset="-127"/>
                      </a:endParaRPr>
                    </a:p>
                  </a:txBody>
                  <a:tcPr marL="7617" marR="7617" marT="7617" marB="0" anchor="ctr"/>
                </a:tc>
                <a:tc>
                  <a:txBody>
                    <a:bodyPr/>
                    <a:lstStyle/>
                    <a:p>
                      <a:pPr algn="r" rtl="0" fontAlgn="ctr"/>
                      <a:r>
                        <a:rPr lang="en-US" altLang="ko-KR" sz="1300" u="none" strike="noStrike">
                          <a:effectLst/>
                        </a:rPr>
                        <a:t>91.1</a:t>
                      </a:r>
                      <a:endParaRPr lang="en-US" altLang="ko-KR" sz="1300" b="0" i="0" u="none" strike="noStrike">
                        <a:solidFill>
                          <a:srgbClr val="000000"/>
                        </a:solidFill>
                        <a:effectLst/>
                        <a:latin typeface="Calibri" panose="020F0502020204030204" pitchFamily="34" charset="0"/>
                        <a:ea typeface="맑은 고딕" panose="020B0503020000020004" pitchFamily="50" charset="-127"/>
                      </a:endParaRPr>
                    </a:p>
                  </a:txBody>
                  <a:tcPr marL="7617" marR="7617" marT="7617" marB="0" anchor="ctr"/>
                </a:tc>
                <a:tc>
                  <a:txBody>
                    <a:bodyPr/>
                    <a:lstStyle/>
                    <a:p>
                      <a:pPr algn="r" rtl="0" fontAlgn="ctr"/>
                      <a:r>
                        <a:rPr lang="en-US" altLang="ko-KR" sz="1300" u="none" strike="noStrike">
                          <a:effectLst/>
                        </a:rPr>
                        <a:t>93.24</a:t>
                      </a:r>
                      <a:endParaRPr lang="en-US" altLang="ko-KR" sz="1300" b="0" i="0" u="none" strike="noStrike">
                        <a:solidFill>
                          <a:srgbClr val="000000"/>
                        </a:solidFill>
                        <a:effectLst/>
                        <a:latin typeface="Calibri" panose="020F0502020204030204" pitchFamily="34" charset="0"/>
                        <a:ea typeface="맑은 고딕" panose="020B0503020000020004" pitchFamily="50" charset="-127"/>
                      </a:endParaRPr>
                    </a:p>
                  </a:txBody>
                  <a:tcPr marL="7617" marR="7617" marT="7617" marB="0" anchor="ctr"/>
                </a:tc>
                <a:tc>
                  <a:txBody>
                    <a:bodyPr/>
                    <a:lstStyle/>
                    <a:p>
                      <a:pPr algn="r" rtl="0" fontAlgn="ctr"/>
                      <a:r>
                        <a:rPr lang="en-US" altLang="ko-KR" sz="1300" u="none" strike="noStrike">
                          <a:effectLst/>
                        </a:rPr>
                        <a:t>92.16</a:t>
                      </a:r>
                      <a:endParaRPr lang="en-US" altLang="ko-KR" sz="1300" b="1" i="0" u="none" strike="noStrike">
                        <a:solidFill>
                          <a:srgbClr val="000000"/>
                        </a:solidFill>
                        <a:effectLst/>
                        <a:latin typeface="Calibri" panose="020F0502020204030204" pitchFamily="34" charset="0"/>
                        <a:ea typeface="맑은 고딕" panose="020B0503020000020004" pitchFamily="50" charset="-127"/>
                      </a:endParaRPr>
                    </a:p>
                  </a:txBody>
                  <a:tcPr marL="7617" marR="7617" marT="7617" marB="0" anchor="ctr"/>
                </a:tc>
                <a:extLst>
                  <a:ext uri="{0D108BD9-81ED-4DB2-BD59-A6C34878D82A}">
                    <a16:rowId xmlns:a16="http://schemas.microsoft.com/office/drawing/2014/main" val="1223846461"/>
                  </a:ext>
                </a:extLst>
              </a:tr>
              <a:tr h="246864">
                <a:tc>
                  <a:txBody>
                    <a:bodyPr/>
                    <a:lstStyle/>
                    <a:p>
                      <a:pPr algn="ctr" rtl="0" fontAlgn="ctr"/>
                      <a:r>
                        <a:rPr lang="en-US" sz="1300" b="1" u="none" strike="noStrike">
                          <a:effectLst/>
                        </a:rPr>
                        <a:t>TI</a:t>
                      </a:r>
                      <a:endParaRPr lang="en-US" sz="1300" b="1" i="0" u="none" strike="noStrike">
                        <a:solidFill>
                          <a:srgbClr val="000000"/>
                        </a:solidFill>
                        <a:effectLst/>
                        <a:latin typeface="Calibri" panose="020F0502020204030204" pitchFamily="34" charset="0"/>
                        <a:ea typeface="맑은 고딕" panose="020B0503020000020004" pitchFamily="50" charset="-127"/>
                      </a:endParaRPr>
                    </a:p>
                  </a:txBody>
                  <a:tcPr marL="7617" marR="7617" marT="7617" marB="0" anchor="ctr"/>
                </a:tc>
                <a:tc>
                  <a:txBody>
                    <a:bodyPr/>
                    <a:lstStyle/>
                    <a:p>
                      <a:pPr algn="r" rtl="0" fontAlgn="ctr"/>
                      <a:r>
                        <a:rPr lang="en-US" altLang="ko-KR" sz="1300" u="none" strike="noStrike">
                          <a:effectLst/>
                        </a:rPr>
                        <a:t>81.02</a:t>
                      </a:r>
                      <a:endParaRPr lang="en-US" altLang="ko-KR" sz="1300" b="0" i="0" u="none" strike="noStrike">
                        <a:solidFill>
                          <a:srgbClr val="000000"/>
                        </a:solidFill>
                        <a:effectLst/>
                        <a:latin typeface="Calibri" panose="020F0502020204030204" pitchFamily="34" charset="0"/>
                        <a:ea typeface="맑은 고딕" panose="020B0503020000020004" pitchFamily="50" charset="-127"/>
                      </a:endParaRPr>
                    </a:p>
                  </a:txBody>
                  <a:tcPr marL="7617" marR="7617" marT="7617" marB="0" anchor="ctr"/>
                </a:tc>
                <a:tc>
                  <a:txBody>
                    <a:bodyPr/>
                    <a:lstStyle/>
                    <a:p>
                      <a:pPr algn="r" rtl="0" fontAlgn="ctr"/>
                      <a:r>
                        <a:rPr lang="en-US" altLang="ko-KR" sz="1300" u="none" strike="noStrike">
                          <a:effectLst/>
                        </a:rPr>
                        <a:t>79.28</a:t>
                      </a:r>
                      <a:endParaRPr lang="en-US" altLang="ko-KR" sz="1300" b="0" i="0" u="none" strike="noStrike">
                        <a:solidFill>
                          <a:srgbClr val="000000"/>
                        </a:solidFill>
                        <a:effectLst/>
                        <a:latin typeface="Calibri" panose="020F0502020204030204" pitchFamily="34" charset="0"/>
                        <a:ea typeface="맑은 고딕" panose="020B0503020000020004" pitchFamily="50" charset="-127"/>
                      </a:endParaRPr>
                    </a:p>
                  </a:txBody>
                  <a:tcPr marL="7617" marR="7617" marT="7617" marB="0" anchor="ctr"/>
                </a:tc>
                <a:tc>
                  <a:txBody>
                    <a:bodyPr/>
                    <a:lstStyle/>
                    <a:p>
                      <a:pPr algn="r" rtl="0" fontAlgn="ctr"/>
                      <a:r>
                        <a:rPr lang="en-US" altLang="ko-KR" sz="1300" u="none" strike="noStrike">
                          <a:effectLst/>
                        </a:rPr>
                        <a:t>80.14</a:t>
                      </a:r>
                      <a:endParaRPr lang="en-US" altLang="ko-KR" sz="1300" b="1" i="0" u="none" strike="noStrike">
                        <a:solidFill>
                          <a:srgbClr val="000000"/>
                        </a:solidFill>
                        <a:effectLst/>
                        <a:latin typeface="Calibri" panose="020F0502020204030204" pitchFamily="34" charset="0"/>
                        <a:ea typeface="맑은 고딕" panose="020B0503020000020004" pitchFamily="50" charset="-127"/>
                      </a:endParaRPr>
                    </a:p>
                  </a:txBody>
                  <a:tcPr marL="7617" marR="7617" marT="7617" marB="0" anchor="ctr"/>
                </a:tc>
                <a:extLst>
                  <a:ext uri="{0D108BD9-81ED-4DB2-BD59-A6C34878D82A}">
                    <a16:rowId xmlns:a16="http://schemas.microsoft.com/office/drawing/2014/main" val="1353760809"/>
                  </a:ext>
                </a:extLst>
              </a:tr>
              <a:tr h="246864">
                <a:tc>
                  <a:txBody>
                    <a:bodyPr/>
                    <a:lstStyle/>
                    <a:p>
                      <a:pPr algn="ctr" rtl="0" fontAlgn="ctr"/>
                      <a:r>
                        <a:rPr lang="en-US" sz="1300" b="1" u="none" strike="noStrike">
                          <a:effectLst/>
                        </a:rPr>
                        <a:t>TM</a:t>
                      </a:r>
                      <a:endParaRPr lang="en-US" sz="1300" b="1" i="0" u="none" strike="noStrike">
                        <a:solidFill>
                          <a:srgbClr val="000000"/>
                        </a:solidFill>
                        <a:effectLst/>
                        <a:latin typeface="Calibri" panose="020F0502020204030204" pitchFamily="34" charset="0"/>
                        <a:ea typeface="맑은 고딕" panose="020B0503020000020004" pitchFamily="50" charset="-127"/>
                      </a:endParaRPr>
                    </a:p>
                  </a:txBody>
                  <a:tcPr marL="7617" marR="7617" marT="7617" marB="0" anchor="ctr"/>
                </a:tc>
                <a:tc>
                  <a:txBody>
                    <a:bodyPr/>
                    <a:lstStyle/>
                    <a:p>
                      <a:pPr algn="r" rtl="0" fontAlgn="ctr"/>
                      <a:r>
                        <a:rPr lang="en-US" altLang="ko-KR" sz="1300" u="none" strike="noStrike">
                          <a:effectLst/>
                        </a:rPr>
                        <a:t>76.23</a:t>
                      </a:r>
                      <a:endParaRPr lang="en-US" altLang="ko-KR" sz="1300" b="0" i="0" u="none" strike="noStrike">
                        <a:solidFill>
                          <a:srgbClr val="000000"/>
                        </a:solidFill>
                        <a:effectLst/>
                        <a:latin typeface="Calibri" panose="020F0502020204030204" pitchFamily="34" charset="0"/>
                        <a:ea typeface="맑은 고딕" panose="020B0503020000020004" pitchFamily="50" charset="-127"/>
                      </a:endParaRPr>
                    </a:p>
                  </a:txBody>
                  <a:tcPr marL="7617" marR="7617" marT="7617" marB="0" anchor="ctr"/>
                </a:tc>
                <a:tc>
                  <a:txBody>
                    <a:bodyPr/>
                    <a:lstStyle/>
                    <a:p>
                      <a:pPr algn="r" rtl="0" fontAlgn="ctr"/>
                      <a:r>
                        <a:rPr lang="en-US" altLang="ko-KR" sz="1300" u="none" strike="noStrike">
                          <a:effectLst/>
                        </a:rPr>
                        <a:t>74.71</a:t>
                      </a:r>
                      <a:endParaRPr lang="en-US" altLang="ko-KR" sz="1300" b="0" i="0" u="none" strike="noStrike">
                        <a:solidFill>
                          <a:srgbClr val="000000"/>
                        </a:solidFill>
                        <a:effectLst/>
                        <a:latin typeface="Calibri" panose="020F0502020204030204" pitchFamily="34" charset="0"/>
                        <a:ea typeface="맑은 고딕" panose="020B0503020000020004" pitchFamily="50" charset="-127"/>
                      </a:endParaRPr>
                    </a:p>
                  </a:txBody>
                  <a:tcPr marL="7617" marR="7617" marT="7617" marB="0" anchor="ctr"/>
                </a:tc>
                <a:tc>
                  <a:txBody>
                    <a:bodyPr/>
                    <a:lstStyle/>
                    <a:p>
                      <a:pPr algn="r" rtl="0" fontAlgn="ctr"/>
                      <a:r>
                        <a:rPr lang="en-US" altLang="ko-KR" sz="1300" u="none" strike="noStrike">
                          <a:effectLst/>
                        </a:rPr>
                        <a:t>75.46</a:t>
                      </a:r>
                      <a:endParaRPr lang="en-US" altLang="ko-KR" sz="1300" b="1" i="0" u="none" strike="noStrike">
                        <a:solidFill>
                          <a:srgbClr val="000000"/>
                        </a:solidFill>
                        <a:effectLst/>
                        <a:latin typeface="Calibri" panose="020F0502020204030204" pitchFamily="34" charset="0"/>
                        <a:ea typeface="맑은 고딕" panose="020B0503020000020004" pitchFamily="50" charset="-127"/>
                      </a:endParaRPr>
                    </a:p>
                  </a:txBody>
                  <a:tcPr marL="7617" marR="7617" marT="7617" marB="0" anchor="ctr"/>
                </a:tc>
                <a:extLst>
                  <a:ext uri="{0D108BD9-81ED-4DB2-BD59-A6C34878D82A}">
                    <a16:rowId xmlns:a16="http://schemas.microsoft.com/office/drawing/2014/main" val="3385522046"/>
                  </a:ext>
                </a:extLst>
              </a:tr>
              <a:tr h="246864">
                <a:tc>
                  <a:txBody>
                    <a:bodyPr/>
                    <a:lstStyle/>
                    <a:p>
                      <a:pPr algn="ctr" rtl="0" fontAlgn="ctr"/>
                      <a:r>
                        <a:rPr lang="en-US" sz="1300" b="1" u="none" strike="noStrike">
                          <a:effectLst/>
                        </a:rPr>
                        <a:t>TR</a:t>
                      </a:r>
                      <a:endParaRPr lang="en-US" sz="1300" b="1" i="0" u="none" strike="noStrike">
                        <a:solidFill>
                          <a:srgbClr val="000000"/>
                        </a:solidFill>
                        <a:effectLst/>
                        <a:latin typeface="Calibri" panose="020F0502020204030204" pitchFamily="34" charset="0"/>
                        <a:ea typeface="맑은 고딕" panose="020B0503020000020004" pitchFamily="50" charset="-127"/>
                      </a:endParaRPr>
                    </a:p>
                  </a:txBody>
                  <a:tcPr marL="7617" marR="7617" marT="7617" marB="0" anchor="ctr"/>
                </a:tc>
                <a:tc>
                  <a:txBody>
                    <a:bodyPr/>
                    <a:lstStyle/>
                    <a:p>
                      <a:pPr algn="r" rtl="0" fontAlgn="ctr"/>
                      <a:r>
                        <a:rPr lang="en-US" altLang="ko-KR" sz="1300" u="none" strike="noStrike">
                          <a:effectLst/>
                        </a:rPr>
                        <a:t>72.17</a:t>
                      </a:r>
                      <a:endParaRPr lang="en-US" altLang="ko-KR" sz="1300" b="0" i="0" u="none" strike="noStrike">
                        <a:solidFill>
                          <a:srgbClr val="000000"/>
                        </a:solidFill>
                        <a:effectLst/>
                        <a:latin typeface="Calibri" panose="020F0502020204030204" pitchFamily="34" charset="0"/>
                        <a:ea typeface="맑은 고딕" panose="020B0503020000020004" pitchFamily="50" charset="-127"/>
                      </a:endParaRPr>
                    </a:p>
                  </a:txBody>
                  <a:tcPr marL="7617" marR="7617" marT="7617" marB="0" anchor="ctr"/>
                </a:tc>
                <a:tc>
                  <a:txBody>
                    <a:bodyPr/>
                    <a:lstStyle/>
                    <a:p>
                      <a:pPr algn="r" rtl="0" fontAlgn="ctr"/>
                      <a:r>
                        <a:rPr lang="en-US" altLang="ko-KR" sz="1300" u="none" strike="noStrike">
                          <a:effectLst/>
                        </a:rPr>
                        <a:t>52.91</a:t>
                      </a:r>
                      <a:endParaRPr lang="en-US" altLang="ko-KR" sz="1300" b="0" i="0" u="none" strike="noStrike">
                        <a:solidFill>
                          <a:srgbClr val="000000"/>
                        </a:solidFill>
                        <a:effectLst/>
                        <a:latin typeface="Calibri" panose="020F0502020204030204" pitchFamily="34" charset="0"/>
                        <a:ea typeface="맑은 고딕" panose="020B0503020000020004" pitchFamily="50" charset="-127"/>
                      </a:endParaRPr>
                    </a:p>
                  </a:txBody>
                  <a:tcPr marL="7617" marR="7617" marT="7617" marB="0" anchor="ctr"/>
                </a:tc>
                <a:tc>
                  <a:txBody>
                    <a:bodyPr/>
                    <a:lstStyle/>
                    <a:p>
                      <a:pPr algn="r" rtl="0" fontAlgn="ctr"/>
                      <a:r>
                        <a:rPr lang="en-US" altLang="ko-KR" sz="1300" u="none" strike="noStrike">
                          <a:effectLst/>
                        </a:rPr>
                        <a:t>61.06</a:t>
                      </a:r>
                      <a:endParaRPr lang="en-US" altLang="ko-KR" sz="1300" b="1" i="0" u="none" strike="noStrike">
                        <a:solidFill>
                          <a:srgbClr val="000000"/>
                        </a:solidFill>
                        <a:effectLst/>
                        <a:latin typeface="Calibri" panose="020F0502020204030204" pitchFamily="34" charset="0"/>
                        <a:ea typeface="맑은 고딕" panose="020B0503020000020004" pitchFamily="50" charset="-127"/>
                      </a:endParaRPr>
                    </a:p>
                  </a:txBody>
                  <a:tcPr marL="7617" marR="7617" marT="7617" marB="0" anchor="ctr"/>
                </a:tc>
                <a:extLst>
                  <a:ext uri="{0D108BD9-81ED-4DB2-BD59-A6C34878D82A}">
                    <a16:rowId xmlns:a16="http://schemas.microsoft.com/office/drawing/2014/main" val="4158416675"/>
                  </a:ext>
                </a:extLst>
              </a:tr>
            </a:tbl>
          </a:graphicData>
        </a:graphic>
      </p:graphicFrame>
      <p:graphicFrame>
        <p:nvGraphicFramePr>
          <p:cNvPr id="14" name="표 13">
            <a:extLst>
              <a:ext uri="{FF2B5EF4-FFF2-40B4-BE49-F238E27FC236}">
                <a16:creationId xmlns:a16="http://schemas.microsoft.com/office/drawing/2014/main" id="{0162E030-66FE-4DA2-B93B-24EB33A5A1AD}"/>
              </a:ext>
            </a:extLst>
          </p:cNvPr>
          <p:cNvGraphicFramePr>
            <a:graphicFrameLocks noGrp="1"/>
          </p:cNvGraphicFramePr>
          <p:nvPr>
            <p:extLst>
              <p:ext uri="{D42A27DB-BD31-4B8C-83A1-F6EECF244321}">
                <p14:modId xmlns:p14="http://schemas.microsoft.com/office/powerpoint/2010/main" val="3099903549"/>
              </p:ext>
            </p:extLst>
          </p:nvPr>
        </p:nvGraphicFramePr>
        <p:xfrm>
          <a:off x="4920481" y="2308369"/>
          <a:ext cx="3168688" cy="3949824"/>
        </p:xfrm>
        <a:graphic>
          <a:graphicData uri="http://schemas.openxmlformats.org/drawingml/2006/table">
            <a:tbl>
              <a:tblPr>
                <a:tableStyleId>{5C22544A-7EE6-4342-B048-85BDC9FD1C3A}</a:tableStyleId>
              </a:tblPr>
              <a:tblGrid>
                <a:gridCol w="792172">
                  <a:extLst>
                    <a:ext uri="{9D8B030D-6E8A-4147-A177-3AD203B41FA5}">
                      <a16:colId xmlns:a16="http://schemas.microsoft.com/office/drawing/2014/main" val="492882649"/>
                    </a:ext>
                  </a:extLst>
                </a:gridCol>
                <a:gridCol w="792172">
                  <a:extLst>
                    <a:ext uri="{9D8B030D-6E8A-4147-A177-3AD203B41FA5}">
                      <a16:colId xmlns:a16="http://schemas.microsoft.com/office/drawing/2014/main" val="1735082021"/>
                    </a:ext>
                  </a:extLst>
                </a:gridCol>
                <a:gridCol w="792172">
                  <a:extLst>
                    <a:ext uri="{9D8B030D-6E8A-4147-A177-3AD203B41FA5}">
                      <a16:colId xmlns:a16="http://schemas.microsoft.com/office/drawing/2014/main" val="1440596631"/>
                    </a:ext>
                  </a:extLst>
                </a:gridCol>
                <a:gridCol w="792172">
                  <a:extLst>
                    <a:ext uri="{9D8B030D-6E8A-4147-A177-3AD203B41FA5}">
                      <a16:colId xmlns:a16="http://schemas.microsoft.com/office/drawing/2014/main" val="2447729822"/>
                    </a:ext>
                  </a:extLst>
                </a:gridCol>
              </a:tblGrid>
              <a:tr h="246864">
                <a:tc>
                  <a:txBody>
                    <a:bodyPr/>
                    <a:lstStyle/>
                    <a:p>
                      <a:pPr algn="ctr" rtl="0" fontAlgn="ctr"/>
                      <a:r>
                        <a:rPr lang="ko-KR" altLang="en-US" sz="1300" b="1" i="0" u="none" strike="noStrike" err="1">
                          <a:solidFill>
                            <a:srgbClr val="000000"/>
                          </a:solidFill>
                          <a:effectLst/>
                          <a:latin typeface="Calibri" panose="020F0502020204030204" pitchFamily="34" charset="0"/>
                          <a:ea typeface="맑은 고딕" panose="020B0503020000020004" pitchFamily="50" charset="-127"/>
                        </a:rPr>
                        <a:t>개체명</a:t>
                      </a:r>
                      <a:endParaRPr lang="en-US" sz="1300" b="1" i="0" u="none" strike="noStrike">
                        <a:solidFill>
                          <a:srgbClr val="000000"/>
                        </a:solidFill>
                        <a:effectLst/>
                        <a:latin typeface="Calibri" panose="020F0502020204030204" pitchFamily="34" charset="0"/>
                        <a:ea typeface="맑은 고딕" panose="020B0503020000020004" pitchFamily="50" charset="-127"/>
                      </a:endParaRPr>
                    </a:p>
                  </a:txBody>
                  <a:tcPr marL="7617" marR="7617" marT="76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ctr"/>
                      <a:r>
                        <a:rPr lang="en-US" altLang="ko-KR" sz="1300" b="1" i="0" u="none" strike="noStrike">
                          <a:solidFill>
                            <a:srgbClr val="000000"/>
                          </a:solidFill>
                          <a:effectLst/>
                          <a:latin typeface="Calibri" panose="020F0502020204030204" pitchFamily="34" charset="0"/>
                          <a:ea typeface="맑은 고딕" panose="020B0503020000020004" pitchFamily="50" charset="-127"/>
                        </a:rPr>
                        <a:t>Precision</a:t>
                      </a:r>
                    </a:p>
                  </a:txBody>
                  <a:tcPr marL="7617" marR="7617" marT="76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ctr"/>
                      <a:r>
                        <a:rPr lang="en-US" altLang="ko-KR" sz="1300" b="1" i="0" u="none" strike="noStrike">
                          <a:solidFill>
                            <a:srgbClr val="000000"/>
                          </a:solidFill>
                          <a:effectLst/>
                          <a:latin typeface="Calibri" panose="020F0502020204030204" pitchFamily="34" charset="0"/>
                          <a:ea typeface="맑은 고딕" panose="020B0503020000020004" pitchFamily="50" charset="-127"/>
                        </a:rPr>
                        <a:t>Recall</a:t>
                      </a:r>
                    </a:p>
                  </a:txBody>
                  <a:tcPr marL="7617" marR="7617" marT="76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ctr"/>
                      <a:r>
                        <a:rPr lang="en-US" altLang="ko-KR" sz="1300" b="1" i="0" u="none" strike="noStrike">
                          <a:solidFill>
                            <a:srgbClr val="000000"/>
                          </a:solidFill>
                          <a:effectLst/>
                          <a:latin typeface="Calibri" panose="020F0502020204030204" pitchFamily="34" charset="0"/>
                          <a:ea typeface="맑은 고딕" panose="020B0503020000020004" pitchFamily="50" charset="-127"/>
                        </a:rPr>
                        <a:t>F1 score</a:t>
                      </a:r>
                    </a:p>
                  </a:txBody>
                  <a:tcPr marL="7617" marR="7617" marT="76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677746733"/>
                  </a:ext>
                </a:extLst>
              </a:tr>
              <a:tr h="246864">
                <a:tc>
                  <a:txBody>
                    <a:bodyPr/>
                    <a:lstStyle/>
                    <a:p>
                      <a:pPr algn="ctr" fontAlgn="ctr"/>
                      <a:r>
                        <a:rPr lang="en-US" sz="1300" b="1" u="none" strike="noStrike">
                          <a:effectLst/>
                        </a:rPr>
                        <a:t>AF</a:t>
                      </a:r>
                      <a:endParaRPr lang="en-US" sz="1300" b="1" i="0" u="none" strike="noStrike">
                        <a:solidFill>
                          <a:srgbClr val="000000"/>
                        </a:solidFill>
                        <a:effectLst/>
                        <a:latin typeface="맑은 고딕" panose="020B0503020000020004" pitchFamily="50" charset="-127"/>
                        <a:ea typeface="맑은 고딕" panose="020B0503020000020004" pitchFamily="50" charset="-127"/>
                      </a:endParaRPr>
                    </a:p>
                  </a:txBody>
                  <a:tcPr marL="7617" marR="7617" marT="76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300" b="0" u="none" strike="noStrike">
                          <a:effectLst/>
                        </a:rPr>
                        <a:t>87.12</a:t>
                      </a:r>
                      <a:endParaRPr lang="en-US" altLang="ko-KR" sz="1300" b="0" i="0" u="none" strike="noStrike">
                        <a:solidFill>
                          <a:srgbClr val="000000"/>
                        </a:solidFill>
                        <a:effectLst/>
                        <a:latin typeface="맑은 고딕" panose="020B0503020000020004" pitchFamily="50" charset="-127"/>
                        <a:ea typeface="맑은 고딕" panose="020B0503020000020004" pitchFamily="50" charset="-127"/>
                      </a:endParaRPr>
                    </a:p>
                  </a:txBody>
                  <a:tcPr marL="7617" marR="7617" marT="76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300" b="0" u="none" strike="noStrike">
                          <a:effectLst/>
                        </a:rPr>
                        <a:t>88.13</a:t>
                      </a:r>
                      <a:endParaRPr lang="en-US" altLang="ko-KR" sz="1300" b="0" i="0" u="none" strike="noStrike">
                        <a:solidFill>
                          <a:srgbClr val="000000"/>
                        </a:solidFill>
                        <a:effectLst/>
                        <a:latin typeface="맑은 고딕" panose="020B0503020000020004" pitchFamily="50" charset="-127"/>
                        <a:ea typeface="맑은 고딕" panose="020B0503020000020004" pitchFamily="50" charset="-127"/>
                      </a:endParaRPr>
                    </a:p>
                  </a:txBody>
                  <a:tcPr marL="7617" marR="7617" marT="76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300" b="1" u="none" strike="noStrike">
                          <a:solidFill>
                            <a:srgbClr val="00529C"/>
                          </a:solidFill>
                          <a:effectLst/>
                        </a:rPr>
                        <a:t>87.61</a:t>
                      </a:r>
                      <a:endParaRPr lang="en-US" altLang="ko-KR" sz="1300" b="1" i="0" u="none" strike="noStrike">
                        <a:solidFill>
                          <a:srgbClr val="00529C"/>
                        </a:solidFill>
                        <a:effectLst/>
                        <a:latin typeface="맑은 고딕" panose="020B0503020000020004" pitchFamily="50" charset="-127"/>
                        <a:ea typeface="맑은 고딕" panose="020B0503020000020004" pitchFamily="50" charset="-127"/>
                      </a:endParaRPr>
                    </a:p>
                  </a:txBody>
                  <a:tcPr marL="7617" marR="7617" marT="76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34910527"/>
                  </a:ext>
                </a:extLst>
              </a:tr>
              <a:tr h="246864">
                <a:tc>
                  <a:txBody>
                    <a:bodyPr/>
                    <a:lstStyle/>
                    <a:p>
                      <a:pPr algn="ctr" fontAlgn="ctr"/>
                      <a:r>
                        <a:rPr lang="en-US" sz="1300" b="1" u="none" strike="noStrike">
                          <a:effectLst/>
                        </a:rPr>
                        <a:t>AM</a:t>
                      </a:r>
                      <a:endParaRPr lang="en-US" sz="1300" b="1" i="0" u="none" strike="noStrike">
                        <a:solidFill>
                          <a:srgbClr val="000000"/>
                        </a:solidFill>
                        <a:effectLst/>
                        <a:latin typeface="맑은 고딕" panose="020B0503020000020004" pitchFamily="50" charset="-127"/>
                        <a:ea typeface="맑은 고딕" panose="020B0503020000020004" pitchFamily="50" charset="-127"/>
                      </a:endParaRPr>
                    </a:p>
                  </a:txBody>
                  <a:tcPr marL="7617" marR="7617" marT="76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300" b="0" u="none" strike="noStrike">
                          <a:effectLst/>
                        </a:rPr>
                        <a:t>85.14</a:t>
                      </a:r>
                      <a:endParaRPr lang="en-US" altLang="ko-KR" sz="1300" b="0" i="0" u="none" strike="noStrike">
                        <a:solidFill>
                          <a:srgbClr val="000000"/>
                        </a:solidFill>
                        <a:effectLst/>
                        <a:latin typeface="맑은 고딕" panose="020B0503020000020004" pitchFamily="50" charset="-127"/>
                        <a:ea typeface="맑은 고딕" panose="020B0503020000020004" pitchFamily="50" charset="-127"/>
                      </a:endParaRPr>
                    </a:p>
                  </a:txBody>
                  <a:tcPr marL="7617" marR="7617" marT="76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300" b="0" u="none" strike="noStrike">
                          <a:effectLst/>
                        </a:rPr>
                        <a:t>86.2</a:t>
                      </a:r>
                      <a:endParaRPr lang="en-US" altLang="ko-KR" sz="1300" b="0" i="0" u="none" strike="noStrike">
                        <a:solidFill>
                          <a:srgbClr val="000000"/>
                        </a:solidFill>
                        <a:effectLst/>
                        <a:latin typeface="맑은 고딕" panose="020B0503020000020004" pitchFamily="50" charset="-127"/>
                        <a:ea typeface="맑은 고딕" panose="020B0503020000020004" pitchFamily="50" charset="-127"/>
                      </a:endParaRPr>
                    </a:p>
                  </a:txBody>
                  <a:tcPr marL="7617" marR="7617" marT="76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300" b="1" u="none" strike="noStrike">
                          <a:solidFill>
                            <a:srgbClr val="00529C"/>
                          </a:solidFill>
                          <a:effectLst/>
                        </a:rPr>
                        <a:t>85.67</a:t>
                      </a:r>
                      <a:endParaRPr lang="en-US" altLang="ko-KR" sz="1300" b="1" i="0" u="none" strike="noStrike">
                        <a:solidFill>
                          <a:srgbClr val="00529C"/>
                        </a:solidFill>
                        <a:effectLst/>
                        <a:latin typeface="맑은 고딕" panose="020B0503020000020004" pitchFamily="50" charset="-127"/>
                        <a:ea typeface="맑은 고딕" panose="020B0503020000020004" pitchFamily="50" charset="-127"/>
                      </a:endParaRPr>
                    </a:p>
                  </a:txBody>
                  <a:tcPr marL="7617" marR="7617" marT="76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96594387"/>
                  </a:ext>
                </a:extLst>
              </a:tr>
              <a:tr h="246864">
                <a:tc>
                  <a:txBody>
                    <a:bodyPr/>
                    <a:lstStyle/>
                    <a:p>
                      <a:pPr algn="ctr" fontAlgn="ctr"/>
                      <a:r>
                        <a:rPr lang="en-US" sz="1300" b="1" u="none" strike="noStrike">
                          <a:effectLst/>
                        </a:rPr>
                        <a:t>CV</a:t>
                      </a:r>
                      <a:endParaRPr lang="en-US" sz="1300" b="1" i="0" u="none" strike="noStrike">
                        <a:solidFill>
                          <a:srgbClr val="000000"/>
                        </a:solidFill>
                        <a:effectLst/>
                        <a:latin typeface="맑은 고딕" panose="020B0503020000020004" pitchFamily="50" charset="-127"/>
                        <a:ea typeface="맑은 고딕" panose="020B0503020000020004" pitchFamily="50" charset="-127"/>
                      </a:endParaRPr>
                    </a:p>
                  </a:txBody>
                  <a:tcPr marL="7617" marR="7617" marT="76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300" b="0" u="none" strike="noStrike">
                          <a:effectLst/>
                        </a:rPr>
                        <a:t>79.77</a:t>
                      </a:r>
                      <a:endParaRPr lang="en-US" altLang="ko-KR" sz="1300" b="0" i="0" u="none" strike="noStrike">
                        <a:solidFill>
                          <a:srgbClr val="000000"/>
                        </a:solidFill>
                        <a:effectLst/>
                        <a:latin typeface="맑은 고딕" panose="020B0503020000020004" pitchFamily="50" charset="-127"/>
                        <a:ea typeface="맑은 고딕" panose="020B0503020000020004" pitchFamily="50" charset="-127"/>
                      </a:endParaRPr>
                    </a:p>
                  </a:txBody>
                  <a:tcPr marL="7617" marR="7617" marT="76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300" b="0" u="none" strike="noStrike">
                          <a:effectLst/>
                        </a:rPr>
                        <a:t>88.79</a:t>
                      </a:r>
                      <a:endParaRPr lang="en-US" altLang="ko-KR" sz="1300" b="0" i="0" u="none" strike="noStrike">
                        <a:solidFill>
                          <a:srgbClr val="000000"/>
                        </a:solidFill>
                        <a:effectLst/>
                        <a:latin typeface="맑은 고딕" panose="020B0503020000020004" pitchFamily="50" charset="-127"/>
                        <a:ea typeface="맑은 고딕" panose="020B0503020000020004" pitchFamily="50" charset="-127"/>
                      </a:endParaRPr>
                    </a:p>
                  </a:txBody>
                  <a:tcPr marL="7617" marR="7617" marT="76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300" b="1" u="none" strike="noStrike">
                          <a:solidFill>
                            <a:srgbClr val="00529C"/>
                          </a:solidFill>
                          <a:effectLst/>
                        </a:rPr>
                        <a:t>84.04</a:t>
                      </a:r>
                      <a:endParaRPr lang="en-US" altLang="ko-KR" sz="1300" b="1" i="0" u="none" strike="noStrike">
                        <a:solidFill>
                          <a:srgbClr val="00529C"/>
                        </a:solidFill>
                        <a:effectLst/>
                        <a:latin typeface="맑은 고딕" panose="020B0503020000020004" pitchFamily="50" charset="-127"/>
                        <a:ea typeface="맑은 고딕" panose="020B0503020000020004" pitchFamily="50" charset="-127"/>
                      </a:endParaRPr>
                    </a:p>
                  </a:txBody>
                  <a:tcPr marL="7617" marR="7617" marT="76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00770937"/>
                  </a:ext>
                </a:extLst>
              </a:tr>
              <a:tr h="246864">
                <a:tc>
                  <a:txBody>
                    <a:bodyPr/>
                    <a:lstStyle/>
                    <a:p>
                      <a:pPr algn="ctr" fontAlgn="ctr"/>
                      <a:r>
                        <a:rPr lang="en-US" sz="1300" b="1" u="none" strike="noStrike">
                          <a:effectLst/>
                        </a:rPr>
                        <a:t>DT</a:t>
                      </a:r>
                      <a:endParaRPr lang="en-US" sz="1300" b="1" i="0" u="none" strike="noStrike">
                        <a:solidFill>
                          <a:srgbClr val="000000"/>
                        </a:solidFill>
                        <a:effectLst/>
                        <a:latin typeface="맑은 고딕" panose="020B0503020000020004" pitchFamily="50" charset="-127"/>
                        <a:ea typeface="맑은 고딕" panose="020B0503020000020004" pitchFamily="50" charset="-127"/>
                      </a:endParaRPr>
                    </a:p>
                  </a:txBody>
                  <a:tcPr marL="7617" marR="7617" marT="76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300" b="0" u="none" strike="noStrike">
                          <a:effectLst/>
                        </a:rPr>
                        <a:t>96.32</a:t>
                      </a:r>
                      <a:endParaRPr lang="en-US" altLang="ko-KR" sz="1300" b="0" i="0" u="none" strike="noStrike">
                        <a:solidFill>
                          <a:srgbClr val="000000"/>
                        </a:solidFill>
                        <a:effectLst/>
                        <a:latin typeface="맑은 고딕" panose="020B0503020000020004" pitchFamily="50" charset="-127"/>
                        <a:ea typeface="맑은 고딕" panose="020B0503020000020004" pitchFamily="50" charset="-127"/>
                      </a:endParaRPr>
                    </a:p>
                  </a:txBody>
                  <a:tcPr marL="7617" marR="7617" marT="76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300" b="0" u="none" strike="noStrike">
                          <a:effectLst/>
                        </a:rPr>
                        <a:t>96.54</a:t>
                      </a:r>
                      <a:endParaRPr lang="en-US" altLang="ko-KR" sz="1300" b="0" i="0" u="none" strike="noStrike">
                        <a:solidFill>
                          <a:srgbClr val="000000"/>
                        </a:solidFill>
                        <a:effectLst/>
                        <a:latin typeface="맑은 고딕" panose="020B0503020000020004" pitchFamily="50" charset="-127"/>
                        <a:ea typeface="맑은 고딕" panose="020B0503020000020004" pitchFamily="50" charset="-127"/>
                      </a:endParaRPr>
                    </a:p>
                  </a:txBody>
                  <a:tcPr marL="7617" marR="7617" marT="76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300" b="1" u="none" strike="noStrike">
                          <a:solidFill>
                            <a:srgbClr val="00529C"/>
                          </a:solidFill>
                          <a:effectLst/>
                        </a:rPr>
                        <a:t>96.43</a:t>
                      </a:r>
                      <a:endParaRPr lang="en-US" altLang="ko-KR" sz="1300" b="1" i="0" u="none" strike="noStrike">
                        <a:solidFill>
                          <a:srgbClr val="00529C"/>
                        </a:solidFill>
                        <a:effectLst/>
                        <a:latin typeface="맑은 고딕" panose="020B0503020000020004" pitchFamily="50" charset="-127"/>
                        <a:ea typeface="맑은 고딕" panose="020B0503020000020004" pitchFamily="50" charset="-127"/>
                      </a:endParaRPr>
                    </a:p>
                  </a:txBody>
                  <a:tcPr marL="7617" marR="7617" marT="76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56049843"/>
                  </a:ext>
                </a:extLst>
              </a:tr>
              <a:tr h="246864">
                <a:tc>
                  <a:txBody>
                    <a:bodyPr/>
                    <a:lstStyle/>
                    <a:p>
                      <a:pPr algn="ctr" fontAlgn="ctr"/>
                      <a:r>
                        <a:rPr lang="en-US" sz="1300" b="1" u="none" strike="noStrike">
                          <a:effectLst/>
                        </a:rPr>
                        <a:t>EV</a:t>
                      </a:r>
                      <a:endParaRPr lang="en-US" sz="1300" b="1" i="0" u="none" strike="noStrike">
                        <a:solidFill>
                          <a:srgbClr val="000000"/>
                        </a:solidFill>
                        <a:effectLst/>
                        <a:latin typeface="맑은 고딕" panose="020B0503020000020004" pitchFamily="50" charset="-127"/>
                        <a:ea typeface="맑은 고딕" panose="020B0503020000020004" pitchFamily="50" charset="-127"/>
                      </a:endParaRPr>
                    </a:p>
                  </a:txBody>
                  <a:tcPr marL="7617" marR="7617" marT="76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300" b="0" u="none" strike="noStrike">
                          <a:effectLst/>
                        </a:rPr>
                        <a:t>86.64</a:t>
                      </a:r>
                      <a:endParaRPr lang="en-US" altLang="ko-KR" sz="1300" b="0" i="0" u="none" strike="noStrike">
                        <a:solidFill>
                          <a:srgbClr val="000000"/>
                        </a:solidFill>
                        <a:effectLst/>
                        <a:latin typeface="맑은 고딕" panose="020B0503020000020004" pitchFamily="50" charset="-127"/>
                        <a:ea typeface="맑은 고딕" panose="020B0503020000020004" pitchFamily="50" charset="-127"/>
                      </a:endParaRPr>
                    </a:p>
                  </a:txBody>
                  <a:tcPr marL="7617" marR="7617" marT="76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300" b="0" u="none" strike="noStrike">
                          <a:effectLst/>
                        </a:rPr>
                        <a:t>75.12</a:t>
                      </a:r>
                      <a:endParaRPr lang="en-US" altLang="ko-KR" sz="1300" b="0" i="0" u="none" strike="noStrike">
                        <a:solidFill>
                          <a:srgbClr val="000000"/>
                        </a:solidFill>
                        <a:effectLst/>
                        <a:latin typeface="맑은 고딕" panose="020B0503020000020004" pitchFamily="50" charset="-127"/>
                        <a:ea typeface="맑은 고딕" panose="020B0503020000020004" pitchFamily="50" charset="-127"/>
                      </a:endParaRPr>
                    </a:p>
                  </a:txBody>
                  <a:tcPr marL="7617" marR="7617" marT="76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300" b="1" u="none" strike="noStrike">
                          <a:solidFill>
                            <a:srgbClr val="00529C"/>
                          </a:solidFill>
                          <a:effectLst/>
                        </a:rPr>
                        <a:t>80.46</a:t>
                      </a:r>
                      <a:endParaRPr lang="en-US" altLang="ko-KR" sz="1300" b="1" i="0" u="none" strike="noStrike">
                        <a:solidFill>
                          <a:srgbClr val="00529C"/>
                        </a:solidFill>
                        <a:effectLst/>
                        <a:latin typeface="맑은 고딕" panose="020B0503020000020004" pitchFamily="50" charset="-127"/>
                        <a:ea typeface="맑은 고딕" panose="020B0503020000020004" pitchFamily="50" charset="-127"/>
                      </a:endParaRPr>
                    </a:p>
                  </a:txBody>
                  <a:tcPr marL="7617" marR="7617" marT="76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9619073"/>
                  </a:ext>
                </a:extLst>
              </a:tr>
              <a:tr h="246864">
                <a:tc>
                  <a:txBody>
                    <a:bodyPr/>
                    <a:lstStyle/>
                    <a:p>
                      <a:pPr algn="ctr" fontAlgn="ctr"/>
                      <a:r>
                        <a:rPr lang="en-US" sz="1300" b="1" u="none" strike="noStrike">
                          <a:effectLst/>
                        </a:rPr>
                        <a:t>FD</a:t>
                      </a:r>
                      <a:endParaRPr lang="en-US" sz="1300" b="1" i="0" u="none" strike="noStrike">
                        <a:solidFill>
                          <a:srgbClr val="000000"/>
                        </a:solidFill>
                        <a:effectLst/>
                        <a:latin typeface="맑은 고딕" panose="020B0503020000020004" pitchFamily="50" charset="-127"/>
                        <a:ea typeface="맑은 고딕" panose="020B0503020000020004" pitchFamily="50" charset="-127"/>
                      </a:endParaRPr>
                    </a:p>
                  </a:txBody>
                  <a:tcPr marL="7617" marR="7617" marT="76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300" b="0" u="none" strike="noStrike">
                          <a:effectLst/>
                        </a:rPr>
                        <a:t>76.29</a:t>
                      </a:r>
                      <a:endParaRPr lang="en-US" altLang="ko-KR" sz="1300" b="0" i="0" u="none" strike="noStrike">
                        <a:solidFill>
                          <a:srgbClr val="000000"/>
                        </a:solidFill>
                        <a:effectLst/>
                        <a:latin typeface="맑은 고딕" panose="020B0503020000020004" pitchFamily="50" charset="-127"/>
                        <a:ea typeface="맑은 고딕" panose="020B0503020000020004" pitchFamily="50" charset="-127"/>
                      </a:endParaRPr>
                    </a:p>
                  </a:txBody>
                  <a:tcPr marL="7617" marR="7617" marT="76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300" b="0" u="none" strike="noStrike">
                          <a:effectLst/>
                        </a:rPr>
                        <a:t>83.9</a:t>
                      </a:r>
                      <a:endParaRPr lang="en-US" altLang="ko-KR" sz="1300" b="0" i="0" u="none" strike="noStrike">
                        <a:solidFill>
                          <a:srgbClr val="000000"/>
                        </a:solidFill>
                        <a:effectLst/>
                        <a:latin typeface="맑은 고딕" panose="020B0503020000020004" pitchFamily="50" charset="-127"/>
                        <a:ea typeface="맑은 고딕" panose="020B0503020000020004" pitchFamily="50" charset="-127"/>
                      </a:endParaRPr>
                    </a:p>
                  </a:txBody>
                  <a:tcPr marL="7617" marR="7617" marT="76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300" b="1" u="none" strike="noStrike">
                          <a:solidFill>
                            <a:srgbClr val="00529C"/>
                          </a:solidFill>
                          <a:effectLst/>
                        </a:rPr>
                        <a:t>79.91</a:t>
                      </a:r>
                      <a:endParaRPr lang="en-US" altLang="ko-KR" sz="1300" b="1" i="0" u="none" strike="noStrike">
                        <a:solidFill>
                          <a:srgbClr val="00529C"/>
                        </a:solidFill>
                        <a:effectLst/>
                        <a:latin typeface="맑은 고딕" panose="020B0503020000020004" pitchFamily="50" charset="-127"/>
                        <a:ea typeface="맑은 고딕" panose="020B0503020000020004" pitchFamily="50" charset="-127"/>
                      </a:endParaRPr>
                    </a:p>
                  </a:txBody>
                  <a:tcPr marL="7617" marR="7617" marT="76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8327414"/>
                  </a:ext>
                </a:extLst>
              </a:tr>
              <a:tr h="246864">
                <a:tc>
                  <a:txBody>
                    <a:bodyPr/>
                    <a:lstStyle/>
                    <a:p>
                      <a:pPr algn="ctr" fontAlgn="ctr"/>
                      <a:r>
                        <a:rPr lang="en-US" sz="1300" b="1" u="none" strike="noStrike">
                          <a:effectLst/>
                        </a:rPr>
                        <a:t>LC</a:t>
                      </a:r>
                      <a:endParaRPr lang="en-US" sz="1300" b="1" i="0" u="none" strike="noStrike">
                        <a:solidFill>
                          <a:srgbClr val="000000"/>
                        </a:solidFill>
                        <a:effectLst/>
                        <a:latin typeface="맑은 고딕" panose="020B0503020000020004" pitchFamily="50" charset="-127"/>
                        <a:ea typeface="맑은 고딕" panose="020B0503020000020004" pitchFamily="50" charset="-127"/>
                      </a:endParaRPr>
                    </a:p>
                  </a:txBody>
                  <a:tcPr marL="7617" marR="7617" marT="76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300" b="0" u="none" strike="noStrike">
                          <a:effectLst/>
                        </a:rPr>
                        <a:t>94.49</a:t>
                      </a:r>
                      <a:endParaRPr lang="en-US" altLang="ko-KR" sz="1300" b="0" i="0" u="none" strike="noStrike">
                        <a:solidFill>
                          <a:srgbClr val="000000"/>
                        </a:solidFill>
                        <a:effectLst/>
                        <a:latin typeface="맑은 고딕" panose="020B0503020000020004" pitchFamily="50" charset="-127"/>
                        <a:ea typeface="맑은 고딕" panose="020B0503020000020004" pitchFamily="50" charset="-127"/>
                      </a:endParaRPr>
                    </a:p>
                  </a:txBody>
                  <a:tcPr marL="7617" marR="7617" marT="76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300" b="0" u="none" strike="noStrike">
                          <a:effectLst/>
                        </a:rPr>
                        <a:t>95.66</a:t>
                      </a:r>
                      <a:endParaRPr lang="en-US" altLang="ko-KR" sz="1300" b="0" i="0" u="none" strike="noStrike">
                        <a:solidFill>
                          <a:srgbClr val="000000"/>
                        </a:solidFill>
                        <a:effectLst/>
                        <a:latin typeface="맑은 고딕" panose="020B0503020000020004" pitchFamily="50" charset="-127"/>
                        <a:ea typeface="맑은 고딕" panose="020B0503020000020004" pitchFamily="50" charset="-127"/>
                      </a:endParaRPr>
                    </a:p>
                  </a:txBody>
                  <a:tcPr marL="7617" marR="7617" marT="76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300" b="1" u="none" strike="noStrike">
                          <a:solidFill>
                            <a:srgbClr val="00529C"/>
                          </a:solidFill>
                          <a:effectLst/>
                        </a:rPr>
                        <a:t>95.07</a:t>
                      </a:r>
                      <a:endParaRPr lang="en-US" altLang="ko-KR" sz="1300" b="1" i="0" u="none" strike="noStrike">
                        <a:solidFill>
                          <a:srgbClr val="00529C"/>
                        </a:solidFill>
                        <a:effectLst/>
                        <a:latin typeface="맑은 고딕" panose="020B0503020000020004" pitchFamily="50" charset="-127"/>
                        <a:ea typeface="맑은 고딕" panose="020B0503020000020004" pitchFamily="50" charset="-127"/>
                      </a:endParaRPr>
                    </a:p>
                  </a:txBody>
                  <a:tcPr marL="7617" marR="7617" marT="76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35477156"/>
                  </a:ext>
                </a:extLst>
              </a:tr>
              <a:tr h="246864">
                <a:tc>
                  <a:txBody>
                    <a:bodyPr/>
                    <a:lstStyle/>
                    <a:p>
                      <a:pPr algn="ctr" fontAlgn="ctr"/>
                      <a:r>
                        <a:rPr lang="en-US" sz="1300" b="1" u="none" strike="noStrike">
                          <a:effectLst/>
                        </a:rPr>
                        <a:t>MT</a:t>
                      </a:r>
                      <a:endParaRPr lang="en-US" sz="1300" b="1" i="0" u="none" strike="noStrike">
                        <a:solidFill>
                          <a:srgbClr val="000000"/>
                        </a:solidFill>
                        <a:effectLst/>
                        <a:latin typeface="맑은 고딕" panose="020B0503020000020004" pitchFamily="50" charset="-127"/>
                        <a:ea typeface="맑은 고딕" panose="020B0503020000020004" pitchFamily="50" charset="-127"/>
                      </a:endParaRPr>
                    </a:p>
                  </a:txBody>
                  <a:tcPr marL="7617" marR="7617" marT="76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300" b="0" u="none" strike="noStrike">
                          <a:effectLst/>
                        </a:rPr>
                        <a:t>83.12</a:t>
                      </a:r>
                      <a:endParaRPr lang="en-US" altLang="ko-KR" sz="1300" b="0" i="0" u="none" strike="noStrike">
                        <a:solidFill>
                          <a:srgbClr val="000000"/>
                        </a:solidFill>
                        <a:effectLst/>
                        <a:latin typeface="맑은 고딕" panose="020B0503020000020004" pitchFamily="50" charset="-127"/>
                        <a:ea typeface="맑은 고딕" panose="020B0503020000020004" pitchFamily="50" charset="-127"/>
                      </a:endParaRPr>
                    </a:p>
                  </a:txBody>
                  <a:tcPr marL="7617" marR="7617" marT="76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300" b="0" u="none" strike="noStrike">
                          <a:effectLst/>
                        </a:rPr>
                        <a:t>91.07</a:t>
                      </a:r>
                      <a:endParaRPr lang="en-US" altLang="ko-KR" sz="1300" b="0" i="0" u="none" strike="noStrike">
                        <a:solidFill>
                          <a:srgbClr val="000000"/>
                        </a:solidFill>
                        <a:effectLst/>
                        <a:latin typeface="맑은 고딕" panose="020B0503020000020004" pitchFamily="50" charset="-127"/>
                        <a:ea typeface="맑은 고딕" panose="020B0503020000020004" pitchFamily="50" charset="-127"/>
                      </a:endParaRPr>
                    </a:p>
                  </a:txBody>
                  <a:tcPr marL="7617" marR="7617" marT="76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300" b="1" u="none" strike="noStrike">
                          <a:solidFill>
                            <a:srgbClr val="00529C"/>
                          </a:solidFill>
                          <a:effectLst/>
                        </a:rPr>
                        <a:t>86.91</a:t>
                      </a:r>
                      <a:endParaRPr lang="en-US" altLang="ko-KR" sz="1300" b="1" i="0" u="none" strike="noStrike">
                        <a:solidFill>
                          <a:srgbClr val="00529C"/>
                        </a:solidFill>
                        <a:effectLst/>
                        <a:latin typeface="맑은 고딕" panose="020B0503020000020004" pitchFamily="50" charset="-127"/>
                        <a:ea typeface="맑은 고딕" panose="020B0503020000020004" pitchFamily="50" charset="-127"/>
                      </a:endParaRPr>
                    </a:p>
                  </a:txBody>
                  <a:tcPr marL="7617" marR="7617" marT="76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92074911"/>
                  </a:ext>
                </a:extLst>
              </a:tr>
              <a:tr h="246864">
                <a:tc>
                  <a:txBody>
                    <a:bodyPr/>
                    <a:lstStyle/>
                    <a:p>
                      <a:pPr algn="ctr" fontAlgn="ctr"/>
                      <a:r>
                        <a:rPr lang="en-US" sz="1300" b="1" u="none" strike="noStrike">
                          <a:effectLst/>
                        </a:rPr>
                        <a:t>OG</a:t>
                      </a:r>
                      <a:endParaRPr lang="en-US" sz="1300" b="1" i="0" u="none" strike="noStrike">
                        <a:solidFill>
                          <a:srgbClr val="000000"/>
                        </a:solidFill>
                        <a:effectLst/>
                        <a:latin typeface="맑은 고딕" panose="020B0503020000020004" pitchFamily="50" charset="-127"/>
                        <a:ea typeface="맑은 고딕" panose="020B0503020000020004" pitchFamily="50" charset="-127"/>
                      </a:endParaRPr>
                    </a:p>
                  </a:txBody>
                  <a:tcPr marL="7617" marR="7617" marT="76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300" b="0" u="none" strike="noStrike">
                          <a:effectLst/>
                        </a:rPr>
                        <a:t>89.63</a:t>
                      </a:r>
                      <a:endParaRPr lang="en-US" altLang="ko-KR" sz="1300" b="0" i="0" u="none" strike="noStrike">
                        <a:solidFill>
                          <a:srgbClr val="000000"/>
                        </a:solidFill>
                        <a:effectLst/>
                        <a:latin typeface="맑은 고딕" panose="020B0503020000020004" pitchFamily="50" charset="-127"/>
                        <a:ea typeface="맑은 고딕" panose="020B0503020000020004" pitchFamily="50" charset="-127"/>
                      </a:endParaRPr>
                    </a:p>
                  </a:txBody>
                  <a:tcPr marL="7617" marR="7617" marT="76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300" b="0" u="none" strike="noStrike">
                          <a:effectLst/>
                        </a:rPr>
                        <a:t>87.37</a:t>
                      </a:r>
                      <a:endParaRPr lang="en-US" altLang="ko-KR" sz="1300" b="0" i="0" u="none" strike="noStrike">
                        <a:solidFill>
                          <a:srgbClr val="000000"/>
                        </a:solidFill>
                        <a:effectLst/>
                        <a:latin typeface="맑은 고딕" panose="020B0503020000020004" pitchFamily="50" charset="-127"/>
                        <a:ea typeface="맑은 고딕" panose="020B0503020000020004" pitchFamily="50" charset="-127"/>
                      </a:endParaRPr>
                    </a:p>
                  </a:txBody>
                  <a:tcPr marL="7617" marR="7617" marT="76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300" b="1" u="none" strike="noStrike">
                          <a:solidFill>
                            <a:srgbClr val="00529C"/>
                          </a:solidFill>
                          <a:effectLst/>
                        </a:rPr>
                        <a:t>88.48</a:t>
                      </a:r>
                      <a:endParaRPr lang="en-US" altLang="ko-KR" sz="1300" b="1" i="0" u="none" strike="noStrike">
                        <a:solidFill>
                          <a:srgbClr val="00529C"/>
                        </a:solidFill>
                        <a:effectLst/>
                        <a:latin typeface="맑은 고딕" panose="020B0503020000020004" pitchFamily="50" charset="-127"/>
                        <a:ea typeface="맑은 고딕" panose="020B0503020000020004" pitchFamily="50" charset="-127"/>
                      </a:endParaRPr>
                    </a:p>
                  </a:txBody>
                  <a:tcPr marL="7617" marR="7617" marT="76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9175141"/>
                  </a:ext>
                </a:extLst>
              </a:tr>
              <a:tr h="246864">
                <a:tc>
                  <a:txBody>
                    <a:bodyPr/>
                    <a:lstStyle/>
                    <a:p>
                      <a:pPr algn="ctr" fontAlgn="ctr"/>
                      <a:r>
                        <a:rPr lang="en-US" sz="1300" b="1" u="none" strike="noStrike">
                          <a:effectLst/>
                        </a:rPr>
                        <a:t>PS</a:t>
                      </a:r>
                      <a:endParaRPr lang="en-US" sz="1300" b="1" i="0" u="none" strike="noStrike">
                        <a:solidFill>
                          <a:srgbClr val="000000"/>
                        </a:solidFill>
                        <a:effectLst/>
                        <a:latin typeface="맑은 고딕" panose="020B0503020000020004" pitchFamily="50" charset="-127"/>
                        <a:ea typeface="맑은 고딕" panose="020B0503020000020004" pitchFamily="50" charset="-127"/>
                      </a:endParaRPr>
                    </a:p>
                  </a:txBody>
                  <a:tcPr marL="7617" marR="7617" marT="76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300" b="0" u="none" strike="noStrike">
                          <a:effectLst/>
                        </a:rPr>
                        <a:t>89.42</a:t>
                      </a:r>
                      <a:endParaRPr lang="en-US" altLang="ko-KR" sz="1300" b="0" i="0" u="none" strike="noStrike">
                        <a:solidFill>
                          <a:srgbClr val="000000"/>
                        </a:solidFill>
                        <a:effectLst/>
                        <a:latin typeface="맑은 고딕" panose="020B0503020000020004" pitchFamily="50" charset="-127"/>
                        <a:ea typeface="맑은 고딕" panose="020B0503020000020004" pitchFamily="50" charset="-127"/>
                      </a:endParaRPr>
                    </a:p>
                  </a:txBody>
                  <a:tcPr marL="7617" marR="7617" marT="76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300" b="0" u="none" strike="noStrike">
                          <a:effectLst/>
                        </a:rPr>
                        <a:t>91.8</a:t>
                      </a:r>
                      <a:endParaRPr lang="en-US" altLang="ko-KR" sz="1300" b="0" i="0" u="none" strike="noStrike">
                        <a:solidFill>
                          <a:srgbClr val="000000"/>
                        </a:solidFill>
                        <a:effectLst/>
                        <a:latin typeface="맑은 고딕" panose="020B0503020000020004" pitchFamily="50" charset="-127"/>
                        <a:ea typeface="맑은 고딕" panose="020B0503020000020004" pitchFamily="50" charset="-127"/>
                      </a:endParaRPr>
                    </a:p>
                  </a:txBody>
                  <a:tcPr marL="7617" marR="7617" marT="76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300" b="1" u="none" strike="noStrike">
                          <a:solidFill>
                            <a:srgbClr val="00529C"/>
                          </a:solidFill>
                          <a:effectLst/>
                        </a:rPr>
                        <a:t>90.59</a:t>
                      </a:r>
                      <a:endParaRPr lang="en-US" altLang="ko-KR" sz="1300" b="1" i="0" u="none" strike="noStrike">
                        <a:solidFill>
                          <a:srgbClr val="00529C"/>
                        </a:solidFill>
                        <a:effectLst/>
                        <a:latin typeface="맑은 고딕" panose="020B0503020000020004" pitchFamily="50" charset="-127"/>
                        <a:ea typeface="맑은 고딕" panose="020B0503020000020004" pitchFamily="50" charset="-127"/>
                      </a:endParaRPr>
                    </a:p>
                  </a:txBody>
                  <a:tcPr marL="7617" marR="7617" marT="76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65991960"/>
                  </a:ext>
                </a:extLst>
              </a:tr>
              <a:tr h="246864">
                <a:tc>
                  <a:txBody>
                    <a:bodyPr/>
                    <a:lstStyle/>
                    <a:p>
                      <a:pPr algn="ctr" fontAlgn="ctr"/>
                      <a:r>
                        <a:rPr lang="en-US" sz="1300" b="1" u="none" strike="noStrike">
                          <a:effectLst/>
                        </a:rPr>
                        <a:t>PT</a:t>
                      </a:r>
                      <a:endParaRPr lang="en-US" sz="1300" b="1" i="0" u="none" strike="noStrike">
                        <a:solidFill>
                          <a:srgbClr val="000000"/>
                        </a:solidFill>
                        <a:effectLst/>
                        <a:latin typeface="맑은 고딕" panose="020B0503020000020004" pitchFamily="50" charset="-127"/>
                        <a:ea typeface="맑은 고딕" panose="020B0503020000020004" pitchFamily="50" charset="-127"/>
                      </a:endParaRPr>
                    </a:p>
                  </a:txBody>
                  <a:tcPr marL="7617" marR="7617" marT="76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300" b="0" u="none" strike="noStrike">
                          <a:effectLst/>
                        </a:rPr>
                        <a:t>83.29</a:t>
                      </a:r>
                      <a:endParaRPr lang="en-US" altLang="ko-KR" sz="1300" b="0" i="0" u="none" strike="noStrike">
                        <a:solidFill>
                          <a:srgbClr val="000000"/>
                        </a:solidFill>
                        <a:effectLst/>
                        <a:latin typeface="맑은 고딕" panose="020B0503020000020004" pitchFamily="50" charset="-127"/>
                        <a:ea typeface="맑은 고딕" panose="020B0503020000020004" pitchFamily="50" charset="-127"/>
                      </a:endParaRPr>
                    </a:p>
                  </a:txBody>
                  <a:tcPr marL="7617" marR="7617" marT="76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300" b="0" u="none" strike="noStrike">
                          <a:effectLst/>
                        </a:rPr>
                        <a:t>92.4</a:t>
                      </a:r>
                      <a:endParaRPr lang="en-US" altLang="ko-KR" sz="1300" b="0" i="0" u="none" strike="noStrike">
                        <a:solidFill>
                          <a:srgbClr val="000000"/>
                        </a:solidFill>
                        <a:effectLst/>
                        <a:latin typeface="맑은 고딕" panose="020B0503020000020004" pitchFamily="50" charset="-127"/>
                        <a:ea typeface="맑은 고딕" panose="020B0503020000020004" pitchFamily="50" charset="-127"/>
                      </a:endParaRPr>
                    </a:p>
                  </a:txBody>
                  <a:tcPr marL="7617" marR="7617" marT="76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300" b="1" u="none" strike="noStrike">
                          <a:solidFill>
                            <a:srgbClr val="FF0000"/>
                          </a:solidFill>
                          <a:effectLst/>
                        </a:rPr>
                        <a:t>87.61</a:t>
                      </a:r>
                      <a:endParaRPr lang="en-US" altLang="ko-KR" sz="1300" b="1" i="0" u="none" strike="noStrike">
                        <a:solidFill>
                          <a:srgbClr val="FF0000"/>
                        </a:solidFill>
                        <a:effectLst/>
                        <a:latin typeface="맑은 고딕" panose="020B0503020000020004" pitchFamily="50" charset="-127"/>
                        <a:ea typeface="맑은 고딕" panose="020B0503020000020004" pitchFamily="50" charset="-127"/>
                      </a:endParaRPr>
                    </a:p>
                  </a:txBody>
                  <a:tcPr marL="7617" marR="7617" marT="76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32117788"/>
                  </a:ext>
                </a:extLst>
              </a:tr>
              <a:tr h="246864">
                <a:tc>
                  <a:txBody>
                    <a:bodyPr/>
                    <a:lstStyle/>
                    <a:p>
                      <a:pPr algn="ctr" fontAlgn="ctr"/>
                      <a:r>
                        <a:rPr lang="en-US" sz="1300" b="1" u="none" strike="noStrike">
                          <a:effectLst/>
                        </a:rPr>
                        <a:t>QT</a:t>
                      </a:r>
                      <a:endParaRPr lang="en-US" sz="1300" b="1" i="0" u="none" strike="noStrike">
                        <a:solidFill>
                          <a:srgbClr val="000000"/>
                        </a:solidFill>
                        <a:effectLst/>
                        <a:latin typeface="맑은 고딕" panose="020B0503020000020004" pitchFamily="50" charset="-127"/>
                        <a:ea typeface="맑은 고딕" panose="020B0503020000020004" pitchFamily="50" charset="-127"/>
                      </a:endParaRPr>
                    </a:p>
                  </a:txBody>
                  <a:tcPr marL="7617" marR="7617" marT="76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300" b="0" u="none" strike="noStrike">
                          <a:effectLst/>
                        </a:rPr>
                        <a:t>95.74</a:t>
                      </a:r>
                      <a:endParaRPr lang="en-US" altLang="ko-KR" sz="1300" b="0" i="0" u="none" strike="noStrike">
                        <a:solidFill>
                          <a:srgbClr val="000000"/>
                        </a:solidFill>
                        <a:effectLst/>
                        <a:latin typeface="맑은 고딕" panose="020B0503020000020004" pitchFamily="50" charset="-127"/>
                        <a:ea typeface="맑은 고딕" panose="020B0503020000020004" pitchFamily="50" charset="-127"/>
                      </a:endParaRPr>
                    </a:p>
                  </a:txBody>
                  <a:tcPr marL="7617" marR="7617" marT="76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300" b="0" u="none" strike="noStrike">
                          <a:effectLst/>
                        </a:rPr>
                        <a:t>94.09</a:t>
                      </a:r>
                      <a:endParaRPr lang="en-US" altLang="ko-KR" sz="1300" b="0" i="0" u="none" strike="noStrike">
                        <a:solidFill>
                          <a:srgbClr val="000000"/>
                        </a:solidFill>
                        <a:effectLst/>
                        <a:latin typeface="맑은 고딕" panose="020B0503020000020004" pitchFamily="50" charset="-127"/>
                        <a:ea typeface="맑은 고딕" panose="020B0503020000020004" pitchFamily="50" charset="-127"/>
                      </a:endParaRPr>
                    </a:p>
                  </a:txBody>
                  <a:tcPr marL="7617" marR="7617" marT="76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300" b="1" u="none" strike="noStrike">
                          <a:solidFill>
                            <a:srgbClr val="00529C"/>
                          </a:solidFill>
                          <a:effectLst/>
                        </a:rPr>
                        <a:t>94.91</a:t>
                      </a:r>
                      <a:endParaRPr lang="en-US" altLang="ko-KR" sz="1300" b="1" i="0" u="none" strike="noStrike">
                        <a:solidFill>
                          <a:srgbClr val="00529C"/>
                        </a:solidFill>
                        <a:effectLst/>
                        <a:latin typeface="맑은 고딕" panose="020B0503020000020004" pitchFamily="50" charset="-127"/>
                        <a:ea typeface="맑은 고딕" panose="020B0503020000020004" pitchFamily="50" charset="-127"/>
                      </a:endParaRPr>
                    </a:p>
                  </a:txBody>
                  <a:tcPr marL="7617" marR="7617" marT="76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96077946"/>
                  </a:ext>
                </a:extLst>
              </a:tr>
              <a:tr h="246864">
                <a:tc>
                  <a:txBody>
                    <a:bodyPr/>
                    <a:lstStyle/>
                    <a:p>
                      <a:pPr algn="ctr" fontAlgn="ctr"/>
                      <a:r>
                        <a:rPr lang="en-US" sz="1300" b="1" u="none" strike="noStrike">
                          <a:effectLst/>
                        </a:rPr>
                        <a:t>TI</a:t>
                      </a:r>
                      <a:endParaRPr lang="en-US" sz="1300" b="1" i="0" u="none" strike="noStrike">
                        <a:solidFill>
                          <a:srgbClr val="000000"/>
                        </a:solidFill>
                        <a:effectLst/>
                        <a:latin typeface="맑은 고딕" panose="020B0503020000020004" pitchFamily="50" charset="-127"/>
                        <a:ea typeface="맑은 고딕" panose="020B0503020000020004" pitchFamily="50" charset="-127"/>
                      </a:endParaRPr>
                    </a:p>
                  </a:txBody>
                  <a:tcPr marL="7617" marR="7617" marT="76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300" b="0" u="none" strike="noStrike">
                          <a:effectLst/>
                        </a:rPr>
                        <a:t>91.3</a:t>
                      </a:r>
                      <a:endParaRPr lang="en-US" altLang="ko-KR" sz="1300" b="0" i="0" u="none" strike="noStrike">
                        <a:solidFill>
                          <a:srgbClr val="000000"/>
                        </a:solidFill>
                        <a:effectLst/>
                        <a:latin typeface="맑은 고딕" panose="020B0503020000020004" pitchFamily="50" charset="-127"/>
                        <a:ea typeface="맑은 고딕" panose="020B0503020000020004" pitchFamily="50" charset="-127"/>
                      </a:endParaRPr>
                    </a:p>
                  </a:txBody>
                  <a:tcPr marL="7617" marR="7617" marT="76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300" b="0" u="none" strike="noStrike">
                          <a:effectLst/>
                        </a:rPr>
                        <a:t>83.61</a:t>
                      </a:r>
                      <a:endParaRPr lang="en-US" altLang="ko-KR" sz="1300" b="0" i="0" u="none" strike="noStrike">
                        <a:solidFill>
                          <a:srgbClr val="000000"/>
                        </a:solidFill>
                        <a:effectLst/>
                        <a:latin typeface="맑은 고딕" panose="020B0503020000020004" pitchFamily="50" charset="-127"/>
                        <a:ea typeface="맑은 고딕" panose="020B0503020000020004" pitchFamily="50" charset="-127"/>
                      </a:endParaRPr>
                    </a:p>
                  </a:txBody>
                  <a:tcPr marL="7617" marR="7617" marT="76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300" b="1" u="none" strike="noStrike">
                          <a:solidFill>
                            <a:srgbClr val="00529C"/>
                          </a:solidFill>
                          <a:effectLst/>
                        </a:rPr>
                        <a:t>87.29</a:t>
                      </a:r>
                      <a:endParaRPr lang="en-US" altLang="ko-KR" sz="1300" b="1" i="0" u="none" strike="noStrike">
                        <a:solidFill>
                          <a:srgbClr val="00529C"/>
                        </a:solidFill>
                        <a:effectLst/>
                        <a:latin typeface="맑은 고딕" panose="020B0503020000020004" pitchFamily="50" charset="-127"/>
                        <a:ea typeface="맑은 고딕" panose="020B0503020000020004" pitchFamily="50" charset="-127"/>
                      </a:endParaRPr>
                    </a:p>
                  </a:txBody>
                  <a:tcPr marL="7617" marR="7617" marT="76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61724579"/>
                  </a:ext>
                </a:extLst>
              </a:tr>
              <a:tr h="246864">
                <a:tc>
                  <a:txBody>
                    <a:bodyPr/>
                    <a:lstStyle/>
                    <a:p>
                      <a:pPr algn="ctr" fontAlgn="ctr"/>
                      <a:r>
                        <a:rPr lang="en-US" sz="1300" b="1" u="none" strike="noStrike">
                          <a:effectLst/>
                        </a:rPr>
                        <a:t>TM</a:t>
                      </a:r>
                      <a:endParaRPr lang="en-US" sz="1300" b="1" i="0" u="none" strike="noStrike">
                        <a:solidFill>
                          <a:srgbClr val="000000"/>
                        </a:solidFill>
                        <a:effectLst/>
                        <a:latin typeface="맑은 고딕" panose="020B0503020000020004" pitchFamily="50" charset="-127"/>
                        <a:ea typeface="맑은 고딕" panose="020B0503020000020004" pitchFamily="50" charset="-127"/>
                      </a:endParaRPr>
                    </a:p>
                  </a:txBody>
                  <a:tcPr marL="7617" marR="7617" marT="76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300" b="0" u="none" strike="noStrike">
                          <a:effectLst/>
                        </a:rPr>
                        <a:t>82.45</a:t>
                      </a:r>
                      <a:endParaRPr lang="en-US" altLang="ko-KR" sz="1300" b="0" i="0" u="none" strike="noStrike">
                        <a:solidFill>
                          <a:srgbClr val="000000"/>
                        </a:solidFill>
                        <a:effectLst/>
                        <a:latin typeface="맑은 고딕" panose="020B0503020000020004" pitchFamily="50" charset="-127"/>
                        <a:ea typeface="맑은 고딕" panose="020B0503020000020004" pitchFamily="50" charset="-127"/>
                      </a:endParaRPr>
                    </a:p>
                  </a:txBody>
                  <a:tcPr marL="7617" marR="7617" marT="76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300" b="0" u="none" strike="noStrike">
                          <a:effectLst/>
                        </a:rPr>
                        <a:t>84.23</a:t>
                      </a:r>
                      <a:endParaRPr lang="en-US" altLang="ko-KR" sz="1300" b="0" i="0" u="none" strike="noStrike">
                        <a:solidFill>
                          <a:srgbClr val="000000"/>
                        </a:solidFill>
                        <a:effectLst/>
                        <a:latin typeface="맑은 고딕" panose="020B0503020000020004" pitchFamily="50" charset="-127"/>
                        <a:ea typeface="맑은 고딕" panose="020B0503020000020004" pitchFamily="50" charset="-127"/>
                      </a:endParaRPr>
                    </a:p>
                  </a:txBody>
                  <a:tcPr marL="7617" marR="7617" marT="76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300" b="1" u="none" strike="noStrike">
                          <a:solidFill>
                            <a:srgbClr val="00529C"/>
                          </a:solidFill>
                          <a:effectLst/>
                        </a:rPr>
                        <a:t>83.33</a:t>
                      </a:r>
                      <a:endParaRPr lang="en-US" altLang="ko-KR" sz="1300" b="1" i="0" u="none" strike="noStrike">
                        <a:solidFill>
                          <a:srgbClr val="00529C"/>
                        </a:solidFill>
                        <a:effectLst/>
                        <a:latin typeface="맑은 고딕" panose="020B0503020000020004" pitchFamily="50" charset="-127"/>
                        <a:ea typeface="맑은 고딕" panose="020B0503020000020004" pitchFamily="50" charset="-127"/>
                      </a:endParaRPr>
                    </a:p>
                  </a:txBody>
                  <a:tcPr marL="7617" marR="7617" marT="76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39789363"/>
                  </a:ext>
                </a:extLst>
              </a:tr>
              <a:tr h="246864">
                <a:tc>
                  <a:txBody>
                    <a:bodyPr/>
                    <a:lstStyle/>
                    <a:p>
                      <a:pPr algn="ctr" fontAlgn="ctr"/>
                      <a:r>
                        <a:rPr lang="en-US" sz="1300" b="1" u="none" strike="noStrike">
                          <a:effectLst/>
                        </a:rPr>
                        <a:t>TR</a:t>
                      </a:r>
                      <a:endParaRPr lang="en-US" sz="1300" b="1" i="0" u="none" strike="noStrike">
                        <a:solidFill>
                          <a:srgbClr val="000000"/>
                        </a:solidFill>
                        <a:effectLst/>
                        <a:latin typeface="맑은 고딕" panose="020B0503020000020004" pitchFamily="50" charset="-127"/>
                        <a:ea typeface="맑은 고딕" panose="020B0503020000020004" pitchFamily="50" charset="-127"/>
                      </a:endParaRPr>
                    </a:p>
                  </a:txBody>
                  <a:tcPr marL="7617" marR="7617" marT="76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300" b="0" u="none" strike="noStrike">
                          <a:effectLst/>
                        </a:rPr>
                        <a:t>79.65</a:t>
                      </a:r>
                      <a:endParaRPr lang="en-US" altLang="ko-KR" sz="1300" b="0" i="0" u="none" strike="noStrike">
                        <a:solidFill>
                          <a:srgbClr val="000000"/>
                        </a:solidFill>
                        <a:effectLst/>
                        <a:latin typeface="맑은 고딕" panose="020B0503020000020004" pitchFamily="50" charset="-127"/>
                        <a:ea typeface="맑은 고딕" panose="020B0503020000020004" pitchFamily="50" charset="-127"/>
                      </a:endParaRPr>
                    </a:p>
                  </a:txBody>
                  <a:tcPr marL="7617" marR="7617" marT="76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300" b="0" u="none" strike="noStrike">
                          <a:effectLst/>
                        </a:rPr>
                        <a:t>76.18</a:t>
                      </a:r>
                      <a:endParaRPr lang="en-US" altLang="ko-KR" sz="1300" b="0" i="0" u="none" strike="noStrike">
                        <a:solidFill>
                          <a:srgbClr val="000000"/>
                        </a:solidFill>
                        <a:effectLst/>
                        <a:latin typeface="맑은 고딕" panose="020B0503020000020004" pitchFamily="50" charset="-127"/>
                        <a:ea typeface="맑은 고딕" panose="020B0503020000020004" pitchFamily="50" charset="-127"/>
                      </a:endParaRPr>
                    </a:p>
                  </a:txBody>
                  <a:tcPr marL="7617" marR="7617" marT="76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ko-KR" sz="1300" b="1" u="none" strike="noStrike">
                          <a:solidFill>
                            <a:srgbClr val="00529C"/>
                          </a:solidFill>
                          <a:effectLst/>
                        </a:rPr>
                        <a:t>77.88</a:t>
                      </a:r>
                      <a:endParaRPr lang="en-US" altLang="ko-KR" sz="1300" b="1" i="0" u="none" strike="noStrike">
                        <a:solidFill>
                          <a:srgbClr val="00529C"/>
                        </a:solidFill>
                        <a:effectLst/>
                        <a:latin typeface="맑은 고딕" panose="020B0503020000020004" pitchFamily="50" charset="-127"/>
                        <a:ea typeface="맑은 고딕" panose="020B0503020000020004" pitchFamily="50" charset="-127"/>
                      </a:endParaRPr>
                    </a:p>
                  </a:txBody>
                  <a:tcPr marL="7617" marR="7617" marT="761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3092958"/>
                  </a:ext>
                </a:extLst>
              </a:tr>
            </a:tbl>
          </a:graphicData>
        </a:graphic>
      </p:graphicFrame>
      <p:sp>
        <p:nvSpPr>
          <p:cNvPr id="15" name="TextBox 14">
            <a:extLst>
              <a:ext uri="{FF2B5EF4-FFF2-40B4-BE49-F238E27FC236}">
                <a16:creationId xmlns:a16="http://schemas.microsoft.com/office/drawing/2014/main" id="{FA2649E4-FD54-4749-A061-ED02568A1D1B}"/>
              </a:ext>
            </a:extLst>
          </p:cNvPr>
          <p:cNvSpPr txBox="1"/>
          <p:nvPr/>
        </p:nvSpPr>
        <p:spPr>
          <a:xfrm>
            <a:off x="2051399" y="2012899"/>
            <a:ext cx="2228850" cy="307777"/>
          </a:xfrm>
          <a:prstGeom prst="rect">
            <a:avLst/>
          </a:prstGeom>
          <a:noFill/>
        </p:spPr>
        <p:txBody>
          <a:bodyPr wrap="square" rtlCol="0">
            <a:spAutoFit/>
          </a:bodyPr>
          <a:lstStyle/>
          <a:p>
            <a:r>
              <a:rPr lang="ko-KR" altLang="en-US" sz="1400"/>
              <a:t>기존 개체명 인식기 성능</a:t>
            </a:r>
          </a:p>
        </p:txBody>
      </p:sp>
      <p:sp>
        <p:nvSpPr>
          <p:cNvPr id="18" name="TextBox 17">
            <a:extLst>
              <a:ext uri="{FF2B5EF4-FFF2-40B4-BE49-F238E27FC236}">
                <a16:creationId xmlns:a16="http://schemas.microsoft.com/office/drawing/2014/main" id="{BD6EDA35-7A98-4E57-83A9-8EDD8702B2B5}"/>
              </a:ext>
            </a:extLst>
          </p:cNvPr>
          <p:cNvSpPr txBox="1"/>
          <p:nvPr/>
        </p:nvSpPr>
        <p:spPr>
          <a:xfrm>
            <a:off x="5544607" y="2012899"/>
            <a:ext cx="1920435" cy="307777"/>
          </a:xfrm>
          <a:prstGeom prst="rect">
            <a:avLst/>
          </a:prstGeom>
          <a:noFill/>
        </p:spPr>
        <p:txBody>
          <a:bodyPr wrap="square" rtlCol="0">
            <a:spAutoFit/>
          </a:bodyPr>
          <a:lstStyle/>
          <a:p>
            <a:r>
              <a:rPr lang="ko-KR" altLang="en-US" sz="1400" err="1"/>
              <a:t>버트</a:t>
            </a:r>
            <a:r>
              <a:rPr lang="ko-KR" altLang="en-US" sz="1400"/>
              <a:t> 기반 모델 성능</a:t>
            </a:r>
          </a:p>
        </p:txBody>
      </p:sp>
      <p:sp>
        <p:nvSpPr>
          <p:cNvPr id="5" name="TextBox 4">
            <a:extLst>
              <a:ext uri="{FF2B5EF4-FFF2-40B4-BE49-F238E27FC236}">
                <a16:creationId xmlns:a16="http://schemas.microsoft.com/office/drawing/2014/main" id="{FFE0FB41-FF1C-4CF0-889D-B4AC96847A64}"/>
              </a:ext>
            </a:extLst>
          </p:cNvPr>
          <p:cNvSpPr txBox="1"/>
          <p:nvPr/>
        </p:nvSpPr>
        <p:spPr>
          <a:xfrm>
            <a:off x="711049" y="2508738"/>
            <a:ext cx="756938" cy="276999"/>
          </a:xfrm>
          <a:prstGeom prst="rect">
            <a:avLst/>
          </a:prstGeom>
          <a:noFill/>
        </p:spPr>
        <p:txBody>
          <a:bodyPr wrap="none" rtlCol="0">
            <a:spAutoFit/>
          </a:bodyPr>
          <a:lstStyle/>
          <a:p>
            <a:r>
              <a:rPr lang="en-US" altLang="ko-KR" sz="1200"/>
              <a:t>Artifacts</a:t>
            </a:r>
            <a:endParaRPr lang="ko-KR" altLang="en-US" sz="1200"/>
          </a:p>
        </p:txBody>
      </p:sp>
      <p:sp>
        <p:nvSpPr>
          <p:cNvPr id="11" name="TextBox 10">
            <a:extLst>
              <a:ext uri="{FF2B5EF4-FFF2-40B4-BE49-F238E27FC236}">
                <a16:creationId xmlns:a16="http://schemas.microsoft.com/office/drawing/2014/main" id="{012140BB-1A1D-489D-A5D8-A87D04D0D55C}"/>
              </a:ext>
            </a:extLst>
          </p:cNvPr>
          <p:cNvSpPr txBox="1"/>
          <p:nvPr/>
        </p:nvSpPr>
        <p:spPr>
          <a:xfrm>
            <a:off x="800817" y="2755760"/>
            <a:ext cx="667170" cy="276999"/>
          </a:xfrm>
          <a:prstGeom prst="rect">
            <a:avLst/>
          </a:prstGeom>
          <a:noFill/>
        </p:spPr>
        <p:txBody>
          <a:bodyPr wrap="none" rtlCol="0">
            <a:spAutoFit/>
          </a:bodyPr>
          <a:lstStyle/>
          <a:p>
            <a:r>
              <a:rPr lang="en-US" altLang="ko-KR" sz="1200"/>
              <a:t>Animal</a:t>
            </a:r>
            <a:endParaRPr lang="ko-KR" altLang="en-US" sz="1200"/>
          </a:p>
        </p:txBody>
      </p:sp>
      <p:sp>
        <p:nvSpPr>
          <p:cNvPr id="16" name="TextBox 15">
            <a:extLst>
              <a:ext uri="{FF2B5EF4-FFF2-40B4-BE49-F238E27FC236}">
                <a16:creationId xmlns:a16="http://schemas.microsoft.com/office/drawing/2014/main" id="{28EBCBD5-F5E7-47D1-B17C-1540C7629EEF}"/>
              </a:ext>
            </a:extLst>
          </p:cNvPr>
          <p:cNvSpPr txBox="1"/>
          <p:nvPr/>
        </p:nvSpPr>
        <p:spPr>
          <a:xfrm>
            <a:off x="531512" y="3002782"/>
            <a:ext cx="936475" cy="276999"/>
          </a:xfrm>
          <a:prstGeom prst="rect">
            <a:avLst/>
          </a:prstGeom>
          <a:noFill/>
        </p:spPr>
        <p:txBody>
          <a:bodyPr wrap="none" rtlCol="0">
            <a:spAutoFit/>
          </a:bodyPr>
          <a:lstStyle/>
          <a:p>
            <a:r>
              <a:rPr lang="en-US" altLang="ko-KR" sz="1200"/>
              <a:t>Civilization</a:t>
            </a:r>
            <a:endParaRPr lang="ko-KR" altLang="en-US" sz="1200"/>
          </a:p>
        </p:txBody>
      </p:sp>
      <p:sp>
        <p:nvSpPr>
          <p:cNvPr id="17" name="TextBox 16">
            <a:extLst>
              <a:ext uri="{FF2B5EF4-FFF2-40B4-BE49-F238E27FC236}">
                <a16:creationId xmlns:a16="http://schemas.microsoft.com/office/drawing/2014/main" id="{12924581-C401-4671-8F7A-1607B5F3380E}"/>
              </a:ext>
            </a:extLst>
          </p:cNvPr>
          <p:cNvSpPr txBox="1"/>
          <p:nvPr/>
        </p:nvSpPr>
        <p:spPr>
          <a:xfrm>
            <a:off x="959193" y="3249804"/>
            <a:ext cx="508794" cy="276999"/>
          </a:xfrm>
          <a:prstGeom prst="rect">
            <a:avLst/>
          </a:prstGeom>
          <a:noFill/>
        </p:spPr>
        <p:txBody>
          <a:bodyPr wrap="none" rtlCol="0">
            <a:spAutoFit/>
          </a:bodyPr>
          <a:lstStyle/>
          <a:p>
            <a:r>
              <a:rPr lang="en-US" altLang="ko-KR" sz="1200"/>
              <a:t>Date</a:t>
            </a:r>
            <a:endParaRPr lang="ko-KR" altLang="en-US" sz="1200"/>
          </a:p>
        </p:txBody>
      </p:sp>
      <p:sp>
        <p:nvSpPr>
          <p:cNvPr id="19" name="TextBox 18">
            <a:extLst>
              <a:ext uri="{FF2B5EF4-FFF2-40B4-BE49-F238E27FC236}">
                <a16:creationId xmlns:a16="http://schemas.microsoft.com/office/drawing/2014/main" id="{B9CBA946-7EC6-4F82-BF05-514F9F40FEDB}"/>
              </a:ext>
            </a:extLst>
          </p:cNvPr>
          <p:cNvSpPr txBox="1"/>
          <p:nvPr/>
        </p:nvSpPr>
        <p:spPr>
          <a:xfrm>
            <a:off x="904371" y="3496826"/>
            <a:ext cx="563616" cy="276999"/>
          </a:xfrm>
          <a:prstGeom prst="rect">
            <a:avLst/>
          </a:prstGeom>
          <a:noFill/>
        </p:spPr>
        <p:txBody>
          <a:bodyPr wrap="none" rtlCol="0">
            <a:spAutoFit/>
          </a:bodyPr>
          <a:lstStyle/>
          <a:p>
            <a:r>
              <a:rPr lang="en-US" altLang="ko-KR" sz="1200"/>
              <a:t>Event</a:t>
            </a:r>
            <a:endParaRPr lang="ko-KR" altLang="en-US" sz="1200"/>
          </a:p>
        </p:txBody>
      </p:sp>
      <p:sp>
        <p:nvSpPr>
          <p:cNvPr id="20" name="TextBox 19">
            <a:extLst>
              <a:ext uri="{FF2B5EF4-FFF2-40B4-BE49-F238E27FC236}">
                <a16:creationId xmlns:a16="http://schemas.microsoft.com/office/drawing/2014/main" id="{D4813343-51E9-4511-AF3C-349D07B73E06}"/>
              </a:ext>
            </a:extLst>
          </p:cNvPr>
          <p:cNvSpPr txBox="1"/>
          <p:nvPr/>
        </p:nvSpPr>
        <p:spPr>
          <a:xfrm>
            <a:off x="528819" y="3743848"/>
            <a:ext cx="939168" cy="276999"/>
          </a:xfrm>
          <a:prstGeom prst="rect">
            <a:avLst/>
          </a:prstGeom>
          <a:noFill/>
        </p:spPr>
        <p:txBody>
          <a:bodyPr wrap="none" rtlCol="0">
            <a:spAutoFit/>
          </a:bodyPr>
          <a:lstStyle/>
          <a:p>
            <a:r>
              <a:rPr lang="en-US" altLang="ko-KR" sz="1200"/>
              <a:t>Study_field</a:t>
            </a:r>
            <a:endParaRPr lang="ko-KR" altLang="en-US" sz="1200"/>
          </a:p>
        </p:txBody>
      </p:sp>
      <p:sp>
        <p:nvSpPr>
          <p:cNvPr id="21" name="TextBox 20">
            <a:extLst>
              <a:ext uri="{FF2B5EF4-FFF2-40B4-BE49-F238E27FC236}">
                <a16:creationId xmlns:a16="http://schemas.microsoft.com/office/drawing/2014/main" id="{2C4D80DF-594D-4BAC-8E9F-CE4E12CCCCAB}"/>
              </a:ext>
            </a:extLst>
          </p:cNvPr>
          <p:cNvSpPr txBox="1"/>
          <p:nvPr/>
        </p:nvSpPr>
        <p:spPr>
          <a:xfrm>
            <a:off x="690210" y="3990870"/>
            <a:ext cx="777777" cy="276999"/>
          </a:xfrm>
          <a:prstGeom prst="rect">
            <a:avLst/>
          </a:prstGeom>
          <a:noFill/>
        </p:spPr>
        <p:txBody>
          <a:bodyPr wrap="none" rtlCol="0">
            <a:spAutoFit/>
          </a:bodyPr>
          <a:lstStyle/>
          <a:p>
            <a:r>
              <a:rPr lang="en-US" altLang="ko-KR" sz="1200"/>
              <a:t>Location</a:t>
            </a:r>
            <a:endParaRPr lang="ko-KR" altLang="en-US" sz="1200"/>
          </a:p>
        </p:txBody>
      </p:sp>
      <p:sp>
        <p:nvSpPr>
          <p:cNvPr id="22" name="TextBox 21">
            <a:extLst>
              <a:ext uri="{FF2B5EF4-FFF2-40B4-BE49-F238E27FC236}">
                <a16:creationId xmlns:a16="http://schemas.microsoft.com/office/drawing/2014/main" id="{E0B0771F-96F3-4276-AC0E-408062475901}"/>
              </a:ext>
            </a:extLst>
          </p:cNvPr>
          <p:cNvSpPr txBox="1"/>
          <p:nvPr/>
        </p:nvSpPr>
        <p:spPr>
          <a:xfrm>
            <a:off x="717140" y="4237892"/>
            <a:ext cx="750847" cy="276999"/>
          </a:xfrm>
          <a:prstGeom prst="rect">
            <a:avLst/>
          </a:prstGeom>
          <a:noFill/>
        </p:spPr>
        <p:txBody>
          <a:bodyPr wrap="none" rtlCol="0">
            <a:spAutoFit/>
          </a:bodyPr>
          <a:lstStyle/>
          <a:p>
            <a:r>
              <a:rPr lang="en-US" altLang="ko-KR" sz="1200"/>
              <a:t>Material</a:t>
            </a:r>
            <a:endParaRPr lang="ko-KR" altLang="en-US" sz="1200"/>
          </a:p>
        </p:txBody>
      </p:sp>
      <p:sp>
        <p:nvSpPr>
          <p:cNvPr id="23" name="TextBox 22">
            <a:extLst>
              <a:ext uri="{FF2B5EF4-FFF2-40B4-BE49-F238E27FC236}">
                <a16:creationId xmlns:a16="http://schemas.microsoft.com/office/drawing/2014/main" id="{B41B54EF-57F5-44E2-A564-5B57BAD3C074}"/>
              </a:ext>
            </a:extLst>
          </p:cNvPr>
          <p:cNvSpPr txBox="1"/>
          <p:nvPr/>
        </p:nvSpPr>
        <p:spPr>
          <a:xfrm>
            <a:off x="386216" y="4484914"/>
            <a:ext cx="1081771" cy="276999"/>
          </a:xfrm>
          <a:prstGeom prst="rect">
            <a:avLst/>
          </a:prstGeom>
          <a:noFill/>
        </p:spPr>
        <p:txBody>
          <a:bodyPr wrap="none" rtlCol="0">
            <a:spAutoFit/>
          </a:bodyPr>
          <a:lstStyle/>
          <a:p>
            <a:r>
              <a:rPr lang="en-US" altLang="ko-KR" sz="1200"/>
              <a:t>Organization</a:t>
            </a:r>
            <a:endParaRPr lang="ko-KR" altLang="en-US" sz="1200"/>
          </a:p>
        </p:txBody>
      </p:sp>
      <p:sp>
        <p:nvSpPr>
          <p:cNvPr id="24" name="TextBox 23">
            <a:extLst>
              <a:ext uri="{FF2B5EF4-FFF2-40B4-BE49-F238E27FC236}">
                <a16:creationId xmlns:a16="http://schemas.microsoft.com/office/drawing/2014/main" id="{FF2C3114-BC08-4192-B3F6-8B560DEEEBDD}"/>
              </a:ext>
            </a:extLst>
          </p:cNvPr>
          <p:cNvSpPr txBox="1"/>
          <p:nvPr/>
        </p:nvSpPr>
        <p:spPr>
          <a:xfrm>
            <a:off x="813834" y="4731936"/>
            <a:ext cx="654153" cy="276999"/>
          </a:xfrm>
          <a:prstGeom prst="rect">
            <a:avLst/>
          </a:prstGeom>
          <a:noFill/>
        </p:spPr>
        <p:txBody>
          <a:bodyPr wrap="none" rtlCol="0">
            <a:spAutoFit/>
          </a:bodyPr>
          <a:lstStyle/>
          <a:p>
            <a:r>
              <a:rPr lang="en-US" altLang="ko-KR" sz="1200"/>
              <a:t>Person</a:t>
            </a:r>
            <a:endParaRPr lang="ko-KR" altLang="en-US" sz="1200"/>
          </a:p>
        </p:txBody>
      </p:sp>
      <p:sp>
        <p:nvSpPr>
          <p:cNvPr id="25" name="TextBox 24">
            <a:extLst>
              <a:ext uri="{FF2B5EF4-FFF2-40B4-BE49-F238E27FC236}">
                <a16:creationId xmlns:a16="http://schemas.microsoft.com/office/drawing/2014/main" id="{D91C7E9B-D4CD-4D49-8AE4-895904DCE815}"/>
              </a:ext>
            </a:extLst>
          </p:cNvPr>
          <p:cNvSpPr txBox="1"/>
          <p:nvPr/>
        </p:nvSpPr>
        <p:spPr>
          <a:xfrm>
            <a:off x="933866" y="4978958"/>
            <a:ext cx="534121" cy="276999"/>
          </a:xfrm>
          <a:prstGeom prst="rect">
            <a:avLst/>
          </a:prstGeom>
          <a:noFill/>
        </p:spPr>
        <p:txBody>
          <a:bodyPr wrap="none" rtlCol="0">
            <a:spAutoFit/>
          </a:bodyPr>
          <a:lstStyle/>
          <a:p>
            <a:r>
              <a:rPr lang="en-US" altLang="ko-KR" sz="1200"/>
              <a:t>Plant</a:t>
            </a:r>
            <a:endParaRPr lang="ko-KR" altLang="en-US" sz="1200"/>
          </a:p>
        </p:txBody>
      </p:sp>
      <p:sp>
        <p:nvSpPr>
          <p:cNvPr id="26" name="TextBox 25">
            <a:extLst>
              <a:ext uri="{FF2B5EF4-FFF2-40B4-BE49-F238E27FC236}">
                <a16:creationId xmlns:a16="http://schemas.microsoft.com/office/drawing/2014/main" id="{CD20E2E8-EAAB-49CE-9588-F26AF0F5220E}"/>
              </a:ext>
            </a:extLst>
          </p:cNvPr>
          <p:cNvSpPr txBox="1"/>
          <p:nvPr/>
        </p:nvSpPr>
        <p:spPr>
          <a:xfrm>
            <a:off x="685400" y="5225980"/>
            <a:ext cx="782587" cy="276999"/>
          </a:xfrm>
          <a:prstGeom prst="rect">
            <a:avLst/>
          </a:prstGeom>
          <a:noFill/>
        </p:spPr>
        <p:txBody>
          <a:bodyPr wrap="none" rtlCol="0">
            <a:spAutoFit/>
          </a:bodyPr>
          <a:lstStyle/>
          <a:p>
            <a:r>
              <a:rPr lang="en-US" altLang="ko-KR" sz="1200"/>
              <a:t>Quantity</a:t>
            </a:r>
            <a:endParaRPr lang="ko-KR" altLang="en-US" sz="1200"/>
          </a:p>
        </p:txBody>
      </p:sp>
      <p:sp>
        <p:nvSpPr>
          <p:cNvPr id="27" name="TextBox 26">
            <a:extLst>
              <a:ext uri="{FF2B5EF4-FFF2-40B4-BE49-F238E27FC236}">
                <a16:creationId xmlns:a16="http://schemas.microsoft.com/office/drawing/2014/main" id="{57EB4F35-200A-4566-AD60-45C7C7D1BA64}"/>
              </a:ext>
            </a:extLst>
          </p:cNvPr>
          <p:cNvSpPr txBox="1"/>
          <p:nvPr/>
        </p:nvSpPr>
        <p:spPr>
          <a:xfrm>
            <a:off x="946690" y="5473002"/>
            <a:ext cx="521297" cy="276999"/>
          </a:xfrm>
          <a:prstGeom prst="rect">
            <a:avLst/>
          </a:prstGeom>
          <a:noFill/>
        </p:spPr>
        <p:txBody>
          <a:bodyPr wrap="none" rtlCol="0">
            <a:spAutoFit/>
          </a:bodyPr>
          <a:lstStyle/>
          <a:p>
            <a:r>
              <a:rPr lang="en-US" altLang="ko-KR" sz="1200"/>
              <a:t>Time</a:t>
            </a:r>
            <a:endParaRPr lang="ko-KR" altLang="en-US" sz="1200"/>
          </a:p>
        </p:txBody>
      </p:sp>
      <p:sp>
        <p:nvSpPr>
          <p:cNvPr id="28" name="TextBox 27">
            <a:extLst>
              <a:ext uri="{FF2B5EF4-FFF2-40B4-BE49-F238E27FC236}">
                <a16:creationId xmlns:a16="http://schemas.microsoft.com/office/drawing/2014/main" id="{CE73CAF2-0CF2-454D-B9AF-FAD626CE5CD7}"/>
              </a:ext>
            </a:extLst>
          </p:cNvPr>
          <p:cNvSpPr txBox="1"/>
          <p:nvPr/>
        </p:nvSpPr>
        <p:spPr>
          <a:xfrm>
            <a:off x="948101" y="5720024"/>
            <a:ext cx="519886" cy="276999"/>
          </a:xfrm>
          <a:prstGeom prst="rect">
            <a:avLst/>
          </a:prstGeom>
          <a:noFill/>
        </p:spPr>
        <p:txBody>
          <a:bodyPr wrap="none" rtlCol="0">
            <a:spAutoFit/>
          </a:bodyPr>
          <a:lstStyle/>
          <a:p>
            <a:r>
              <a:rPr lang="en-US" altLang="ko-KR" sz="1200"/>
              <a:t>Term</a:t>
            </a:r>
            <a:endParaRPr lang="ko-KR" altLang="en-US" sz="1200"/>
          </a:p>
        </p:txBody>
      </p:sp>
      <p:sp>
        <p:nvSpPr>
          <p:cNvPr id="29" name="TextBox 28">
            <a:extLst>
              <a:ext uri="{FF2B5EF4-FFF2-40B4-BE49-F238E27FC236}">
                <a16:creationId xmlns:a16="http://schemas.microsoft.com/office/drawing/2014/main" id="{B2CE01BD-6CA1-4D02-BB6B-F01D36181506}"/>
              </a:ext>
            </a:extLst>
          </p:cNvPr>
          <p:cNvSpPr txBox="1"/>
          <p:nvPr/>
        </p:nvSpPr>
        <p:spPr>
          <a:xfrm>
            <a:off x="800560" y="5975438"/>
            <a:ext cx="667427" cy="276999"/>
          </a:xfrm>
          <a:prstGeom prst="rect">
            <a:avLst/>
          </a:prstGeom>
          <a:noFill/>
        </p:spPr>
        <p:txBody>
          <a:bodyPr wrap="none" rtlCol="0">
            <a:spAutoFit/>
          </a:bodyPr>
          <a:lstStyle/>
          <a:p>
            <a:r>
              <a:rPr lang="en-US" altLang="ko-KR" sz="1200"/>
              <a:t>Theory</a:t>
            </a:r>
            <a:endParaRPr lang="ko-KR" altLang="en-US" sz="1200"/>
          </a:p>
        </p:txBody>
      </p:sp>
      <p:sp>
        <p:nvSpPr>
          <p:cNvPr id="10" name="내용 개체 틀 9">
            <a:extLst>
              <a:ext uri="{FF2B5EF4-FFF2-40B4-BE49-F238E27FC236}">
                <a16:creationId xmlns:a16="http://schemas.microsoft.com/office/drawing/2014/main" id="{E57FFC7C-27D9-47E3-AF2E-5C8333414D53}"/>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41304112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BERT</a:t>
            </a:r>
            <a:endParaRPr lang="ko-KR" altLang="en-US"/>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BERT </a:t>
            </a:r>
            <a:r>
              <a:rPr lang="ko-KR" altLang="en-US"/>
              <a:t>적용 실험 </a:t>
            </a:r>
            <a:r>
              <a:rPr lang="en-US" altLang="ko-KR"/>
              <a:t>– </a:t>
            </a:r>
            <a:r>
              <a:rPr lang="ko-KR" altLang="en-US"/>
              <a:t>기계독해 실험</a:t>
            </a:r>
          </a:p>
        </p:txBody>
      </p:sp>
      <p:sp>
        <p:nvSpPr>
          <p:cNvPr id="9" name="내용 개체 틀 2">
            <a:extLst>
              <a:ext uri="{FF2B5EF4-FFF2-40B4-BE49-F238E27FC236}">
                <a16:creationId xmlns:a16="http://schemas.microsoft.com/office/drawing/2014/main" id="{43F7750C-E1A3-44CB-A8D9-21E06BFB508E}"/>
              </a:ext>
            </a:extLst>
          </p:cNvPr>
          <p:cNvSpPr txBox="1">
            <a:spLocks/>
          </p:cNvSpPr>
          <p:nvPr/>
        </p:nvSpPr>
        <p:spPr>
          <a:xfrm>
            <a:off x="628650" y="1353345"/>
            <a:ext cx="7886700" cy="441900"/>
          </a:xfrm>
          <a:prstGeom prst="rect">
            <a:avLst/>
          </a:prstGeom>
        </p:spPr>
        <p:txBody>
          <a:bodyPr>
            <a:normAutofit/>
          </a:bodyPr>
          <a:lstStyle>
            <a:lvl1pPr marL="171450" indent="-171450" algn="l" defTabSz="685800" rtl="0" eaLnBrk="1" latinLnBrk="1"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20000"/>
              </a:lnSpc>
            </a:pPr>
            <a:r>
              <a:rPr lang="en-US" altLang="ko-KR" sz="1200"/>
              <a:t>LG</a:t>
            </a:r>
            <a:r>
              <a:rPr lang="ko-KR" altLang="en-US" sz="1200"/>
              <a:t> </a:t>
            </a:r>
            <a:r>
              <a:rPr lang="en-US" altLang="ko-KR" sz="1200"/>
              <a:t>CNS</a:t>
            </a:r>
            <a:r>
              <a:rPr lang="ko-KR" altLang="en-US" sz="1200"/>
              <a:t>가 공개한 한국어 </a:t>
            </a:r>
            <a:r>
              <a:rPr lang="en-US" altLang="ko-KR" sz="1200"/>
              <a:t>QA </a:t>
            </a:r>
            <a:r>
              <a:rPr lang="ko-KR" altLang="en-US" sz="1200"/>
              <a:t>데이터 셋</a:t>
            </a:r>
            <a:r>
              <a:rPr lang="en-US" altLang="ko-KR" sz="1200"/>
              <a:t>, KorQuAD</a:t>
            </a:r>
            <a:r>
              <a:rPr lang="ko-KR" altLang="en-US" sz="1200"/>
              <a:t> </a:t>
            </a:r>
            <a:r>
              <a:rPr lang="en-US" altLang="ko-KR" sz="1200"/>
              <a:t>(</a:t>
            </a:r>
            <a:r>
              <a:rPr lang="en-US" altLang="ko-KR" sz="1050">
                <a:hlinkClick r:id="rId2"/>
              </a:rPr>
              <a:t>https://korquad.github.io/</a:t>
            </a:r>
            <a:r>
              <a:rPr lang="en-US" altLang="ko-KR" sz="1200"/>
              <a:t>)</a:t>
            </a:r>
            <a:endParaRPr lang="en-US" altLang="ko-KR" sz="1050"/>
          </a:p>
          <a:p>
            <a:pPr>
              <a:lnSpc>
                <a:spcPct val="120000"/>
              </a:lnSpc>
            </a:pPr>
            <a:endParaRPr lang="en-US" altLang="ko-KR" sz="1200"/>
          </a:p>
          <a:p>
            <a:pPr lvl="1">
              <a:lnSpc>
                <a:spcPct val="120000"/>
              </a:lnSpc>
            </a:pPr>
            <a:endParaRPr lang="en-US" altLang="ko-KR" sz="1050"/>
          </a:p>
          <a:p>
            <a:pPr lvl="1">
              <a:lnSpc>
                <a:spcPct val="120000"/>
              </a:lnSpc>
            </a:pPr>
            <a:endParaRPr lang="en-US" altLang="ko-KR" sz="1050"/>
          </a:p>
        </p:txBody>
      </p:sp>
      <p:pic>
        <p:nvPicPr>
          <p:cNvPr id="6" name="그림 5">
            <a:extLst>
              <a:ext uri="{FF2B5EF4-FFF2-40B4-BE49-F238E27FC236}">
                <a16:creationId xmlns:a16="http://schemas.microsoft.com/office/drawing/2014/main" id="{9DB583BD-436C-4869-936B-D21FFF44EA23}"/>
              </a:ext>
            </a:extLst>
          </p:cNvPr>
          <p:cNvPicPr>
            <a:picLocks noChangeAspect="1"/>
          </p:cNvPicPr>
          <p:nvPr/>
        </p:nvPicPr>
        <p:blipFill>
          <a:blip r:embed="rId3"/>
          <a:stretch>
            <a:fillRect/>
          </a:stretch>
        </p:blipFill>
        <p:spPr>
          <a:xfrm>
            <a:off x="780176" y="2533477"/>
            <a:ext cx="7441035" cy="3600501"/>
          </a:xfrm>
          <a:prstGeom prst="rect">
            <a:avLst/>
          </a:prstGeom>
        </p:spPr>
      </p:pic>
      <p:pic>
        <p:nvPicPr>
          <p:cNvPr id="7" name="그림 6">
            <a:extLst>
              <a:ext uri="{FF2B5EF4-FFF2-40B4-BE49-F238E27FC236}">
                <a16:creationId xmlns:a16="http://schemas.microsoft.com/office/drawing/2014/main" id="{668ED667-C3DB-4ACC-9EDF-3355C943AC37}"/>
              </a:ext>
            </a:extLst>
          </p:cNvPr>
          <p:cNvPicPr>
            <a:picLocks noChangeAspect="1"/>
          </p:cNvPicPr>
          <p:nvPr/>
        </p:nvPicPr>
        <p:blipFill>
          <a:blip r:embed="rId4"/>
          <a:stretch>
            <a:fillRect/>
          </a:stretch>
        </p:blipFill>
        <p:spPr>
          <a:xfrm>
            <a:off x="808883" y="1858337"/>
            <a:ext cx="2882274" cy="577711"/>
          </a:xfrm>
          <a:prstGeom prst="rect">
            <a:avLst/>
          </a:prstGeom>
        </p:spPr>
      </p:pic>
      <p:sp>
        <p:nvSpPr>
          <p:cNvPr id="12" name="내용 개체 틀 11">
            <a:extLst>
              <a:ext uri="{FF2B5EF4-FFF2-40B4-BE49-F238E27FC236}">
                <a16:creationId xmlns:a16="http://schemas.microsoft.com/office/drawing/2014/main" id="{D3256D8D-A5E9-4B9C-9138-825B330361CA}"/>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15657883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BERT</a:t>
            </a:r>
            <a:endParaRPr lang="ko-KR" altLang="en-US"/>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BERT </a:t>
            </a:r>
            <a:r>
              <a:rPr lang="ko-KR" altLang="en-US"/>
              <a:t>적용 실험 </a:t>
            </a:r>
            <a:r>
              <a:rPr lang="en-US" altLang="ko-KR"/>
              <a:t>– </a:t>
            </a:r>
            <a:r>
              <a:rPr lang="ko-KR" altLang="en-US"/>
              <a:t>기계독해 실험</a:t>
            </a:r>
          </a:p>
        </p:txBody>
      </p:sp>
      <p:sp>
        <p:nvSpPr>
          <p:cNvPr id="9" name="내용 개체 틀 2">
            <a:extLst>
              <a:ext uri="{FF2B5EF4-FFF2-40B4-BE49-F238E27FC236}">
                <a16:creationId xmlns:a16="http://schemas.microsoft.com/office/drawing/2014/main" id="{43F7750C-E1A3-44CB-A8D9-21E06BFB508E}"/>
              </a:ext>
            </a:extLst>
          </p:cNvPr>
          <p:cNvSpPr txBox="1">
            <a:spLocks/>
          </p:cNvSpPr>
          <p:nvPr/>
        </p:nvSpPr>
        <p:spPr>
          <a:xfrm>
            <a:off x="628650" y="1353344"/>
            <a:ext cx="7886700" cy="1402941"/>
          </a:xfrm>
          <a:prstGeom prst="rect">
            <a:avLst/>
          </a:prstGeom>
        </p:spPr>
        <p:txBody>
          <a:bodyPr>
            <a:normAutofit/>
          </a:bodyPr>
          <a:lstStyle>
            <a:lvl1pPr marL="171450" indent="-171450" algn="l" defTabSz="685800" rtl="0" eaLnBrk="1" latinLnBrk="1"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20000"/>
              </a:lnSpc>
            </a:pPr>
            <a:r>
              <a:rPr lang="en-US" altLang="ko-KR" sz="1200"/>
              <a:t>LG</a:t>
            </a:r>
            <a:r>
              <a:rPr lang="ko-KR" altLang="en-US" sz="1200"/>
              <a:t> </a:t>
            </a:r>
            <a:r>
              <a:rPr lang="en-US" altLang="ko-KR" sz="1200"/>
              <a:t>CNS</a:t>
            </a:r>
            <a:r>
              <a:rPr lang="ko-KR" altLang="en-US" sz="1200"/>
              <a:t>가 공개한 한국어 </a:t>
            </a:r>
            <a:r>
              <a:rPr lang="en-US" altLang="ko-KR" sz="1200"/>
              <a:t>QA </a:t>
            </a:r>
            <a:r>
              <a:rPr lang="ko-KR" altLang="en-US" sz="1200"/>
              <a:t>데이터 셋</a:t>
            </a:r>
            <a:r>
              <a:rPr lang="en-US" altLang="ko-KR" sz="1200"/>
              <a:t>, </a:t>
            </a:r>
            <a:r>
              <a:rPr lang="en-US" altLang="ko-KR" sz="1200" err="1"/>
              <a:t>KorQuAD</a:t>
            </a:r>
            <a:r>
              <a:rPr lang="ko-KR" altLang="en-US" sz="1200"/>
              <a:t> </a:t>
            </a:r>
            <a:r>
              <a:rPr lang="en-US" altLang="ko-KR" sz="1200"/>
              <a:t>(</a:t>
            </a:r>
            <a:r>
              <a:rPr lang="en-US" altLang="ko-KR" sz="1050">
                <a:hlinkClick r:id="rId2"/>
              </a:rPr>
              <a:t>https://korquad.github.io/</a:t>
            </a:r>
            <a:r>
              <a:rPr lang="en-US" altLang="ko-KR" sz="1200"/>
              <a:t>)</a:t>
            </a:r>
            <a:endParaRPr lang="en-US" altLang="ko-KR" sz="1050"/>
          </a:p>
          <a:p>
            <a:pPr>
              <a:lnSpc>
                <a:spcPct val="120000"/>
              </a:lnSpc>
            </a:pPr>
            <a:r>
              <a:rPr lang="en-US" altLang="ko-KR" sz="1200"/>
              <a:t>Wikipedia article</a:t>
            </a:r>
            <a:r>
              <a:rPr lang="ko-KR" altLang="en-US" sz="1200"/>
              <a:t>에 대해 </a:t>
            </a:r>
            <a:r>
              <a:rPr lang="en-US" altLang="ko-KR" sz="1200"/>
              <a:t>10,645 </a:t>
            </a:r>
            <a:r>
              <a:rPr lang="ko-KR" altLang="en-US" sz="1200"/>
              <a:t>건의 문단과 </a:t>
            </a:r>
            <a:r>
              <a:rPr lang="en-US" altLang="ko-KR" sz="1200"/>
              <a:t>66,181 </a:t>
            </a:r>
            <a:r>
              <a:rPr lang="ko-KR" altLang="en-US" sz="1200"/>
              <a:t>개의 질의응답 쌍으로</a:t>
            </a:r>
            <a:r>
              <a:rPr lang="en-US" altLang="ko-KR" sz="1200"/>
              <a:t>, Training set 60,407 </a:t>
            </a:r>
            <a:r>
              <a:rPr lang="ko-KR" altLang="en-US" sz="1200"/>
              <a:t>개</a:t>
            </a:r>
            <a:r>
              <a:rPr lang="en-US" altLang="ko-KR" sz="1200"/>
              <a:t>, Dev set 5,774 </a:t>
            </a:r>
            <a:r>
              <a:rPr lang="ko-KR" altLang="en-US" sz="1200"/>
              <a:t>개의 질의응답쌍으로 구분</a:t>
            </a:r>
            <a:endParaRPr lang="en-US" altLang="ko-KR" sz="1200"/>
          </a:p>
          <a:p>
            <a:pPr>
              <a:lnSpc>
                <a:spcPct val="120000"/>
              </a:lnSpc>
            </a:pPr>
            <a:r>
              <a:rPr lang="en-US" altLang="ko-KR" sz="1200"/>
              <a:t>Google </a:t>
            </a:r>
            <a:r>
              <a:rPr lang="ko-KR" altLang="en-US" sz="1200"/>
              <a:t>공개 버전 </a:t>
            </a:r>
            <a:r>
              <a:rPr lang="en-US" altLang="ko-KR" sz="1200"/>
              <a:t>BERT </a:t>
            </a:r>
            <a:r>
              <a:rPr lang="ko-KR" altLang="en-US" sz="1200"/>
              <a:t>다국어 모델  </a:t>
            </a:r>
            <a:r>
              <a:rPr lang="en-US" altLang="ko-KR" sz="1200" err="1"/>
              <a:t>KorQuad</a:t>
            </a:r>
            <a:r>
              <a:rPr lang="en-US" altLang="ko-KR" sz="1200"/>
              <a:t> </a:t>
            </a:r>
            <a:r>
              <a:rPr lang="ko-KR" altLang="en-US" sz="1200"/>
              <a:t>실험</a:t>
            </a:r>
          </a:p>
          <a:p>
            <a:pPr marL="457200" lvl="1" indent="0">
              <a:lnSpc>
                <a:spcPct val="120000"/>
              </a:lnSpc>
              <a:buFont typeface="Arial" panose="020B0604020202020204" pitchFamily="34" charset="0"/>
              <a:buNone/>
            </a:pPr>
            <a:endParaRPr lang="en-US" altLang="ko-KR" sz="1050"/>
          </a:p>
          <a:p>
            <a:pPr>
              <a:lnSpc>
                <a:spcPct val="120000"/>
              </a:lnSpc>
            </a:pPr>
            <a:endParaRPr lang="en-US" altLang="ko-KR" sz="1200"/>
          </a:p>
          <a:p>
            <a:pPr lvl="1">
              <a:lnSpc>
                <a:spcPct val="120000"/>
              </a:lnSpc>
            </a:pPr>
            <a:endParaRPr lang="en-US" altLang="ko-KR" sz="1050"/>
          </a:p>
          <a:p>
            <a:pPr lvl="1">
              <a:lnSpc>
                <a:spcPct val="120000"/>
              </a:lnSpc>
            </a:pPr>
            <a:endParaRPr lang="en-US" altLang="ko-KR" sz="1050"/>
          </a:p>
        </p:txBody>
      </p:sp>
      <p:graphicFrame>
        <p:nvGraphicFramePr>
          <p:cNvPr id="10" name="표 9">
            <a:extLst>
              <a:ext uri="{FF2B5EF4-FFF2-40B4-BE49-F238E27FC236}">
                <a16:creationId xmlns:a16="http://schemas.microsoft.com/office/drawing/2014/main" id="{94DB6473-C4B0-42D9-B7A0-D4DD145850AF}"/>
              </a:ext>
            </a:extLst>
          </p:cNvPr>
          <p:cNvGraphicFramePr>
            <a:graphicFrameLocks noGrp="1"/>
          </p:cNvGraphicFramePr>
          <p:nvPr>
            <p:extLst>
              <p:ext uri="{D42A27DB-BD31-4B8C-83A1-F6EECF244321}">
                <p14:modId xmlns:p14="http://schemas.microsoft.com/office/powerpoint/2010/main" val="1209544190"/>
              </p:ext>
            </p:extLst>
          </p:nvPr>
        </p:nvGraphicFramePr>
        <p:xfrm>
          <a:off x="381000" y="4116110"/>
          <a:ext cx="8382001" cy="2392680"/>
        </p:xfrm>
        <a:graphic>
          <a:graphicData uri="http://schemas.openxmlformats.org/drawingml/2006/table">
            <a:tbl>
              <a:tblPr firstRow="1" bandRow="1">
                <a:tableStyleId>{5940675A-B579-460E-94D1-54222C63F5DA}</a:tableStyleId>
              </a:tblPr>
              <a:tblGrid>
                <a:gridCol w="3990975">
                  <a:extLst>
                    <a:ext uri="{9D8B030D-6E8A-4147-A177-3AD203B41FA5}">
                      <a16:colId xmlns:a16="http://schemas.microsoft.com/office/drawing/2014/main" val="1787425547"/>
                    </a:ext>
                  </a:extLst>
                </a:gridCol>
                <a:gridCol w="2195513">
                  <a:extLst>
                    <a:ext uri="{9D8B030D-6E8A-4147-A177-3AD203B41FA5}">
                      <a16:colId xmlns:a16="http://schemas.microsoft.com/office/drawing/2014/main" val="2837178864"/>
                    </a:ext>
                  </a:extLst>
                </a:gridCol>
                <a:gridCol w="2195513">
                  <a:extLst>
                    <a:ext uri="{9D8B030D-6E8A-4147-A177-3AD203B41FA5}">
                      <a16:colId xmlns:a16="http://schemas.microsoft.com/office/drawing/2014/main" val="976003306"/>
                    </a:ext>
                  </a:extLst>
                </a:gridCol>
              </a:tblGrid>
              <a:tr h="370840">
                <a:tc>
                  <a:txBody>
                    <a:bodyPr/>
                    <a:lstStyle/>
                    <a:p>
                      <a:pPr algn="ctr" latinLnBrk="1"/>
                      <a:r>
                        <a:rPr lang="ko-KR" altLang="en-US" b="1"/>
                        <a:t>모델</a:t>
                      </a:r>
                    </a:p>
                  </a:txBody>
                  <a:tcPr>
                    <a:solidFill>
                      <a:schemeClr val="bg1">
                        <a:lumMod val="85000"/>
                      </a:schemeClr>
                    </a:solidFill>
                  </a:tcPr>
                </a:tc>
                <a:tc>
                  <a:txBody>
                    <a:bodyPr/>
                    <a:lstStyle/>
                    <a:p>
                      <a:pPr algn="ctr" latinLnBrk="1"/>
                      <a:r>
                        <a:rPr lang="en-US" altLang="ko-KR" b="1"/>
                        <a:t>EM</a:t>
                      </a:r>
                      <a:endParaRPr lang="ko-KR" altLang="en-US" b="1"/>
                    </a:p>
                  </a:txBody>
                  <a:tcPr anchor="ctr">
                    <a:solidFill>
                      <a:schemeClr val="bg1">
                        <a:lumMod val="85000"/>
                      </a:schemeClr>
                    </a:solidFill>
                  </a:tcPr>
                </a:tc>
                <a:tc>
                  <a:txBody>
                    <a:bodyPr/>
                    <a:lstStyle/>
                    <a:p>
                      <a:pPr algn="ctr" latinLnBrk="1"/>
                      <a:r>
                        <a:rPr lang="en-US" altLang="ko-KR" b="1"/>
                        <a:t>F1</a:t>
                      </a:r>
                      <a:endParaRPr lang="ko-KR" altLang="en-US" b="1"/>
                    </a:p>
                  </a:txBody>
                  <a:tcPr anchor="ctr">
                    <a:solidFill>
                      <a:schemeClr val="bg1">
                        <a:lumMod val="85000"/>
                      </a:schemeClr>
                    </a:solidFill>
                  </a:tcPr>
                </a:tc>
                <a:extLst>
                  <a:ext uri="{0D108BD9-81ED-4DB2-BD59-A6C34878D82A}">
                    <a16:rowId xmlns:a16="http://schemas.microsoft.com/office/drawing/2014/main" val="3901566300"/>
                  </a:ext>
                </a:extLst>
              </a:tr>
              <a:tr h="370840">
                <a:tc>
                  <a:txBody>
                    <a:bodyPr/>
                    <a:lstStyle/>
                    <a:p>
                      <a:pPr latinLnBrk="1"/>
                      <a:r>
                        <a:rPr lang="en-US" altLang="ko-KR"/>
                        <a:t>Human performance</a:t>
                      </a:r>
                      <a:endParaRPr lang="ko-KR" altLang="en-US"/>
                    </a:p>
                  </a:txBody>
                  <a:tcPr>
                    <a:solidFill>
                      <a:schemeClr val="bg1"/>
                    </a:solidFill>
                  </a:tcPr>
                </a:tc>
                <a:tc>
                  <a:txBody>
                    <a:bodyPr/>
                    <a:lstStyle/>
                    <a:p>
                      <a:pPr algn="ctr" latinLnBrk="1"/>
                      <a:r>
                        <a:rPr lang="en-US" altLang="ko-KR" b="1"/>
                        <a:t>80.17</a:t>
                      </a:r>
                      <a:endParaRPr lang="ko-KR" altLang="en-US" b="1"/>
                    </a:p>
                  </a:txBody>
                  <a:tcPr anchor="ctr">
                    <a:solidFill>
                      <a:schemeClr val="bg1"/>
                    </a:solidFill>
                  </a:tcPr>
                </a:tc>
                <a:tc>
                  <a:txBody>
                    <a:bodyPr/>
                    <a:lstStyle/>
                    <a:p>
                      <a:pPr algn="ctr" latinLnBrk="1"/>
                      <a:r>
                        <a:rPr lang="en-US" altLang="ko-KR" b="1"/>
                        <a:t>91.20</a:t>
                      </a:r>
                      <a:endParaRPr lang="ko-KR" altLang="en-US" b="1"/>
                    </a:p>
                  </a:txBody>
                  <a:tcPr anchor="ctr">
                    <a:solidFill>
                      <a:schemeClr val="bg1"/>
                    </a:solidFill>
                  </a:tcPr>
                </a:tc>
                <a:extLst>
                  <a:ext uri="{0D108BD9-81ED-4DB2-BD59-A6C34878D82A}">
                    <a16:rowId xmlns:a16="http://schemas.microsoft.com/office/drawing/2014/main" val="1769011024"/>
                  </a:ext>
                </a:extLst>
              </a:tr>
              <a:tr h="370840">
                <a:tc>
                  <a:txBody>
                    <a:bodyPr/>
                    <a:lstStyle/>
                    <a:p>
                      <a:pPr latinLnBrk="1"/>
                      <a:r>
                        <a:rPr lang="en-US" altLang="ko-KR"/>
                        <a:t>Saltlux ADAM MRC</a:t>
                      </a:r>
                      <a:endParaRPr lang="ko-KR" altLang="en-US"/>
                    </a:p>
                  </a:txBody>
                  <a:tcPr>
                    <a:solidFill>
                      <a:schemeClr val="bg1"/>
                    </a:solidFill>
                  </a:tcPr>
                </a:tc>
                <a:tc>
                  <a:txBody>
                    <a:bodyPr/>
                    <a:lstStyle/>
                    <a:p>
                      <a:pPr algn="ctr" latinLnBrk="1"/>
                      <a:r>
                        <a:rPr lang="en-US" altLang="ko-KR"/>
                        <a:t>71.88</a:t>
                      </a:r>
                      <a:endParaRPr lang="ko-KR" altLang="en-US"/>
                    </a:p>
                  </a:txBody>
                  <a:tcPr anchor="ctr">
                    <a:solidFill>
                      <a:schemeClr val="bg1"/>
                    </a:solidFill>
                  </a:tcPr>
                </a:tc>
                <a:tc>
                  <a:txBody>
                    <a:bodyPr/>
                    <a:lstStyle/>
                    <a:p>
                      <a:pPr algn="ctr" latinLnBrk="1"/>
                      <a:r>
                        <a:rPr lang="en-US" altLang="ko-KR"/>
                        <a:t>83.00</a:t>
                      </a:r>
                      <a:endParaRPr lang="ko-KR" altLang="en-US"/>
                    </a:p>
                  </a:txBody>
                  <a:tcPr anchor="ctr">
                    <a:solidFill>
                      <a:schemeClr val="bg1"/>
                    </a:solidFill>
                  </a:tcPr>
                </a:tc>
                <a:extLst>
                  <a:ext uri="{0D108BD9-81ED-4DB2-BD59-A6C34878D82A}">
                    <a16:rowId xmlns:a16="http://schemas.microsoft.com/office/drawing/2014/main" val="3406861554"/>
                  </a:ext>
                </a:extLst>
              </a:tr>
              <a:tr h="37084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a:t>BERT Multi-lingual pretrained model</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a:t>(KorQuAD, </a:t>
                      </a:r>
                      <a:r>
                        <a:rPr lang="ko-KR" altLang="en-US"/>
                        <a:t>어절 단위 </a:t>
                      </a:r>
                      <a:r>
                        <a:rPr lang="en-US" altLang="ko-KR"/>
                        <a:t>tokenizing)</a:t>
                      </a:r>
                    </a:p>
                  </a:txBody>
                  <a:tcPr>
                    <a:solidFill>
                      <a:schemeClr val="bg1"/>
                    </a:solidFill>
                  </a:tcPr>
                </a:tc>
                <a:tc>
                  <a:txBody>
                    <a:bodyPr/>
                    <a:lstStyle/>
                    <a:p>
                      <a:pPr algn="ctr" latinLnBrk="1"/>
                      <a:r>
                        <a:rPr lang="en-US" altLang="ko-KR"/>
                        <a:t>70.19</a:t>
                      </a:r>
                      <a:endParaRPr lang="ko-KR" altLang="en-US"/>
                    </a:p>
                  </a:txBody>
                  <a:tcPr anchor="ctr">
                    <a:solidFill>
                      <a:schemeClr val="bg1"/>
                    </a:solidFill>
                  </a:tcPr>
                </a:tc>
                <a:tc>
                  <a:txBody>
                    <a:bodyPr/>
                    <a:lstStyle/>
                    <a:p>
                      <a:pPr algn="ctr" latinLnBrk="1"/>
                      <a:r>
                        <a:rPr lang="en-US" altLang="ko-KR"/>
                        <a:t>89.85</a:t>
                      </a:r>
                      <a:endParaRPr lang="ko-KR" altLang="en-US"/>
                    </a:p>
                  </a:txBody>
                  <a:tcPr anchor="ctr">
                    <a:solidFill>
                      <a:schemeClr val="bg1"/>
                    </a:solidFill>
                  </a:tcPr>
                </a:tc>
                <a:extLst>
                  <a:ext uri="{0D108BD9-81ED-4DB2-BD59-A6C34878D82A}">
                    <a16:rowId xmlns:a16="http://schemas.microsoft.com/office/drawing/2014/main" val="2776880920"/>
                  </a:ext>
                </a:extLst>
              </a:tr>
              <a:tr h="37084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a:t>BERT Multi-lingual pretrained model</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a:t>(KorQuAD, </a:t>
                      </a:r>
                      <a:r>
                        <a:rPr lang="ko-KR" altLang="en-US"/>
                        <a:t>음절 단위 </a:t>
                      </a:r>
                      <a:r>
                        <a:rPr lang="en-US" altLang="ko-KR"/>
                        <a:t>tokenizing)</a:t>
                      </a:r>
                    </a:p>
                  </a:txBody>
                  <a:tcPr>
                    <a:solidFill>
                      <a:schemeClr val="bg1"/>
                    </a:solidFill>
                  </a:tcPr>
                </a:tc>
                <a:tc>
                  <a:txBody>
                    <a:bodyPr/>
                    <a:lstStyle/>
                    <a:p>
                      <a:pPr algn="ctr" latinLnBrk="1"/>
                      <a:r>
                        <a:rPr lang="en-US" altLang="ko-KR" b="1"/>
                        <a:t>81.78</a:t>
                      </a:r>
                      <a:endParaRPr lang="ko-KR" altLang="en-US" b="1"/>
                    </a:p>
                  </a:txBody>
                  <a:tcPr anchor="ctr">
                    <a:solidFill>
                      <a:schemeClr val="bg1"/>
                    </a:solidFill>
                  </a:tcPr>
                </a:tc>
                <a:tc>
                  <a:txBody>
                    <a:bodyPr/>
                    <a:lstStyle/>
                    <a:p>
                      <a:pPr algn="ctr" latinLnBrk="1"/>
                      <a:r>
                        <a:rPr lang="en-US" altLang="ko-KR" b="1"/>
                        <a:t>90.75</a:t>
                      </a:r>
                      <a:endParaRPr lang="ko-KR" altLang="en-US" b="1"/>
                    </a:p>
                  </a:txBody>
                  <a:tcPr anchor="ctr">
                    <a:solidFill>
                      <a:schemeClr val="bg1"/>
                    </a:solidFill>
                  </a:tcPr>
                </a:tc>
                <a:extLst>
                  <a:ext uri="{0D108BD9-81ED-4DB2-BD59-A6C34878D82A}">
                    <a16:rowId xmlns:a16="http://schemas.microsoft.com/office/drawing/2014/main" val="3747557128"/>
                  </a:ext>
                </a:extLst>
              </a:tr>
            </a:tbl>
          </a:graphicData>
        </a:graphic>
      </p:graphicFrame>
      <p:sp>
        <p:nvSpPr>
          <p:cNvPr id="11" name="TextBox 10">
            <a:extLst>
              <a:ext uri="{FF2B5EF4-FFF2-40B4-BE49-F238E27FC236}">
                <a16:creationId xmlns:a16="http://schemas.microsoft.com/office/drawing/2014/main" id="{1D40BC09-0828-49AC-BD2B-161B911D7D38}"/>
              </a:ext>
            </a:extLst>
          </p:cNvPr>
          <p:cNvSpPr txBox="1"/>
          <p:nvPr/>
        </p:nvSpPr>
        <p:spPr>
          <a:xfrm>
            <a:off x="1057275" y="3338237"/>
            <a:ext cx="2291012" cy="276999"/>
          </a:xfrm>
          <a:prstGeom prst="rect">
            <a:avLst/>
          </a:prstGeom>
          <a:noFill/>
        </p:spPr>
        <p:txBody>
          <a:bodyPr wrap="none" rtlCol="0">
            <a:spAutoFit/>
          </a:bodyPr>
          <a:lstStyle/>
          <a:p>
            <a:r>
              <a:rPr lang="ko-KR" altLang="en-US" sz="1200"/>
              <a:t>이순신은 조선 중기의 무신이다</a:t>
            </a:r>
          </a:p>
        </p:txBody>
      </p:sp>
      <p:sp>
        <p:nvSpPr>
          <p:cNvPr id="16" name="TextBox 15">
            <a:extLst>
              <a:ext uri="{FF2B5EF4-FFF2-40B4-BE49-F238E27FC236}">
                <a16:creationId xmlns:a16="http://schemas.microsoft.com/office/drawing/2014/main" id="{C5B38DBC-A507-4D4B-BD8B-8E145E628B25}"/>
              </a:ext>
            </a:extLst>
          </p:cNvPr>
          <p:cNvSpPr txBox="1"/>
          <p:nvPr/>
        </p:nvSpPr>
        <p:spPr>
          <a:xfrm>
            <a:off x="5272906" y="2964379"/>
            <a:ext cx="2906565" cy="276999"/>
          </a:xfrm>
          <a:prstGeom prst="rect">
            <a:avLst/>
          </a:prstGeom>
          <a:noFill/>
        </p:spPr>
        <p:txBody>
          <a:bodyPr wrap="none" rtlCol="0">
            <a:spAutoFit/>
          </a:bodyPr>
          <a:lstStyle/>
          <a:p>
            <a:r>
              <a:rPr lang="ko-KR" altLang="en-US" sz="1200"/>
              <a:t>이순신</a:t>
            </a:r>
            <a:r>
              <a:rPr lang="en-US" altLang="ko-KR" sz="1200"/>
              <a:t>##</a:t>
            </a:r>
            <a:r>
              <a:rPr lang="ko-KR" altLang="en-US" sz="1200"/>
              <a:t>은 조선 중기</a:t>
            </a:r>
            <a:r>
              <a:rPr lang="en-US" altLang="ko-KR" sz="1200"/>
              <a:t>##</a:t>
            </a:r>
            <a:r>
              <a:rPr lang="ko-KR" altLang="en-US" sz="1200"/>
              <a:t>의 무신</a:t>
            </a:r>
            <a:r>
              <a:rPr lang="en-US" altLang="ko-KR" sz="1200"/>
              <a:t>##</a:t>
            </a:r>
            <a:r>
              <a:rPr lang="ko-KR" altLang="en-US" sz="1200"/>
              <a:t>이</a:t>
            </a:r>
            <a:r>
              <a:rPr lang="en-US" altLang="ko-KR" sz="1200"/>
              <a:t>##</a:t>
            </a:r>
            <a:r>
              <a:rPr lang="ko-KR" altLang="en-US" sz="1200"/>
              <a:t>다</a:t>
            </a:r>
          </a:p>
        </p:txBody>
      </p:sp>
      <p:sp>
        <p:nvSpPr>
          <p:cNvPr id="17" name="TextBox 16">
            <a:extLst>
              <a:ext uri="{FF2B5EF4-FFF2-40B4-BE49-F238E27FC236}">
                <a16:creationId xmlns:a16="http://schemas.microsoft.com/office/drawing/2014/main" id="{305CD201-F673-4F2D-8C50-E99B21116AB5}"/>
              </a:ext>
            </a:extLst>
          </p:cNvPr>
          <p:cNvSpPr txBox="1"/>
          <p:nvPr/>
        </p:nvSpPr>
        <p:spPr>
          <a:xfrm>
            <a:off x="4695825" y="3747812"/>
            <a:ext cx="3676006" cy="276999"/>
          </a:xfrm>
          <a:prstGeom prst="rect">
            <a:avLst/>
          </a:prstGeom>
          <a:noFill/>
        </p:spPr>
        <p:txBody>
          <a:bodyPr wrap="none" rtlCol="0">
            <a:spAutoFit/>
          </a:bodyPr>
          <a:lstStyle/>
          <a:p>
            <a:r>
              <a:rPr lang="ko-KR" altLang="en-US" sz="1200"/>
              <a:t>이</a:t>
            </a:r>
            <a:r>
              <a:rPr lang="en-US" altLang="ko-KR" sz="1200"/>
              <a:t>##</a:t>
            </a:r>
            <a:r>
              <a:rPr lang="ko-KR" altLang="en-US" sz="1200"/>
              <a:t>순</a:t>
            </a:r>
            <a:r>
              <a:rPr lang="en-US" altLang="ko-KR" sz="1200"/>
              <a:t>##</a:t>
            </a:r>
            <a:r>
              <a:rPr lang="ko-KR" altLang="en-US" sz="1200"/>
              <a:t>신</a:t>
            </a:r>
            <a:r>
              <a:rPr lang="en-US" altLang="ko-KR" sz="1200"/>
              <a:t>##</a:t>
            </a:r>
            <a:r>
              <a:rPr lang="ko-KR" altLang="en-US" sz="1200"/>
              <a:t>은 조</a:t>
            </a:r>
            <a:r>
              <a:rPr lang="en-US" altLang="ko-KR" sz="1200"/>
              <a:t>##</a:t>
            </a:r>
            <a:r>
              <a:rPr lang="ko-KR" altLang="en-US" sz="1200"/>
              <a:t>선 중</a:t>
            </a:r>
            <a:r>
              <a:rPr lang="en-US" altLang="ko-KR" sz="1200"/>
              <a:t>##</a:t>
            </a:r>
            <a:r>
              <a:rPr lang="ko-KR" altLang="en-US" sz="1200"/>
              <a:t>기</a:t>
            </a:r>
            <a:r>
              <a:rPr lang="en-US" altLang="ko-KR" sz="1200"/>
              <a:t>##</a:t>
            </a:r>
            <a:r>
              <a:rPr lang="ko-KR" altLang="en-US" sz="1200"/>
              <a:t>의 무</a:t>
            </a:r>
            <a:r>
              <a:rPr lang="en-US" altLang="ko-KR" sz="1200"/>
              <a:t>##</a:t>
            </a:r>
            <a:r>
              <a:rPr lang="ko-KR" altLang="en-US" sz="1200"/>
              <a:t>신</a:t>
            </a:r>
            <a:r>
              <a:rPr lang="en-US" altLang="ko-KR" sz="1200"/>
              <a:t>##</a:t>
            </a:r>
            <a:r>
              <a:rPr lang="ko-KR" altLang="en-US" sz="1200"/>
              <a:t>이</a:t>
            </a:r>
            <a:r>
              <a:rPr lang="en-US" altLang="ko-KR" sz="1200"/>
              <a:t>##</a:t>
            </a:r>
            <a:r>
              <a:rPr lang="ko-KR" altLang="en-US" sz="1200"/>
              <a:t>다</a:t>
            </a:r>
          </a:p>
        </p:txBody>
      </p:sp>
      <p:cxnSp>
        <p:nvCxnSpPr>
          <p:cNvPr id="18" name="직선 화살표 연결선 17">
            <a:extLst>
              <a:ext uri="{FF2B5EF4-FFF2-40B4-BE49-F238E27FC236}">
                <a16:creationId xmlns:a16="http://schemas.microsoft.com/office/drawing/2014/main" id="{851DDF6A-2B28-4BF4-9ECC-93D680F8D40B}"/>
              </a:ext>
            </a:extLst>
          </p:cNvPr>
          <p:cNvCxnSpPr>
            <a:stCxn id="11" idx="3"/>
            <a:endCxn id="16" idx="1"/>
          </p:cNvCxnSpPr>
          <p:nvPr/>
        </p:nvCxnSpPr>
        <p:spPr>
          <a:xfrm flipV="1">
            <a:off x="3348287" y="3102879"/>
            <a:ext cx="1924619" cy="373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EF52E2F4-2E8B-4288-B391-045DB5B4B94E}"/>
              </a:ext>
            </a:extLst>
          </p:cNvPr>
          <p:cNvCxnSpPr>
            <a:stCxn id="11" idx="3"/>
            <a:endCxn id="17" idx="1"/>
          </p:cNvCxnSpPr>
          <p:nvPr/>
        </p:nvCxnSpPr>
        <p:spPr>
          <a:xfrm>
            <a:off x="3348287" y="3476737"/>
            <a:ext cx="1347538" cy="409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C8D1EE8-8A9E-4C5F-8CF5-4292C5A04337}"/>
              </a:ext>
            </a:extLst>
          </p:cNvPr>
          <p:cNvSpPr txBox="1"/>
          <p:nvPr/>
        </p:nvSpPr>
        <p:spPr>
          <a:xfrm>
            <a:off x="3667125" y="3014387"/>
            <a:ext cx="835485" cy="276999"/>
          </a:xfrm>
          <a:prstGeom prst="rect">
            <a:avLst/>
          </a:prstGeom>
          <a:noFill/>
        </p:spPr>
        <p:txBody>
          <a:bodyPr wrap="none" rtlCol="0">
            <a:spAutoFit/>
          </a:bodyPr>
          <a:lstStyle/>
          <a:p>
            <a:r>
              <a:rPr lang="ko-KR" altLang="en-US" sz="1200"/>
              <a:t>어절 단위</a:t>
            </a:r>
          </a:p>
        </p:txBody>
      </p:sp>
      <p:sp>
        <p:nvSpPr>
          <p:cNvPr id="21" name="TextBox 20">
            <a:extLst>
              <a:ext uri="{FF2B5EF4-FFF2-40B4-BE49-F238E27FC236}">
                <a16:creationId xmlns:a16="http://schemas.microsoft.com/office/drawing/2014/main" id="{A7733749-FD67-4382-B75F-5D7604A5C3B9}"/>
              </a:ext>
            </a:extLst>
          </p:cNvPr>
          <p:cNvSpPr txBox="1"/>
          <p:nvPr/>
        </p:nvSpPr>
        <p:spPr>
          <a:xfrm>
            <a:off x="3667125" y="3747812"/>
            <a:ext cx="835485" cy="276999"/>
          </a:xfrm>
          <a:prstGeom prst="rect">
            <a:avLst/>
          </a:prstGeom>
          <a:noFill/>
        </p:spPr>
        <p:txBody>
          <a:bodyPr wrap="none" rtlCol="0">
            <a:spAutoFit/>
          </a:bodyPr>
          <a:lstStyle/>
          <a:p>
            <a:r>
              <a:rPr lang="ko-KR" altLang="en-US" sz="1200"/>
              <a:t>음절 단위</a:t>
            </a:r>
          </a:p>
        </p:txBody>
      </p:sp>
      <p:sp>
        <p:nvSpPr>
          <p:cNvPr id="12" name="내용 개체 틀 11">
            <a:extLst>
              <a:ext uri="{FF2B5EF4-FFF2-40B4-BE49-F238E27FC236}">
                <a16:creationId xmlns:a16="http://schemas.microsoft.com/office/drawing/2014/main" id="{8B58D45C-DAE2-4BBD-99FC-454937F2982B}"/>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4019393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BERT</a:t>
            </a:r>
            <a:endParaRPr lang="ko-KR" altLang="en-US"/>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BERT </a:t>
            </a:r>
            <a:r>
              <a:rPr lang="ko-KR" altLang="en-US"/>
              <a:t>적용 실험 </a:t>
            </a:r>
            <a:r>
              <a:rPr lang="en-US" altLang="ko-KR"/>
              <a:t>– TOEIC </a:t>
            </a:r>
            <a:r>
              <a:rPr lang="ko-KR" altLang="en-US"/>
              <a:t>문제 풀이</a:t>
            </a:r>
          </a:p>
        </p:txBody>
      </p:sp>
      <p:pic>
        <p:nvPicPr>
          <p:cNvPr id="5" name="그림 4">
            <a:extLst>
              <a:ext uri="{FF2B5EF4-FFF2-40B4-BE49-F238E27FC236}">
                <a16:creationId xmlns:a16="http://schemas.microsoft.com/office/drawing/2014/main" id="{EEDD437D-BA3E-4ECB-B089-8947D4218A6A}"/>
              </a:ext>
            </a:extLst>
          </p:cNvPr>
          <p:cNvPicPr>
            <a:picLocks noChangeAspect="1"/>
          </p:cNvPicPr>
          <p:nvPr/>
        </p:nvPicPr>
        <p:blipFill rotWithShape="1">
          <a:blip r:embed="rId2"/>
          <a:srcRect b="2803"/>
          <a:stretch/>
        </p:blipFill>
        <p:spPr>
          <a:xfrm>
            <a:off x="906360" y="1358303"/>
            <a:ext cx="7331279" cy="4513991"/>
          </a:xfrm>
          <a:prstGeom prst="rect">
            <a:avLst/>
          </a:prstGeom>
        </p:spPr>
      </p:pic>
      <p:sp>
        <p:nvSpPr>
          <p:cNvPr id="15" name="직사각형 14">
            <a:extLst>
              <a:ext uri="{FF2B5EF4-FFF2-40B4-BE49-F238E27FC236}">
                <a16:creationId xmlns:a16="http://schemas.microsoft.com/office/drawing/2014/main" id="{610B3D60-4CDD-4CF2-B335-2FD939344665}"/>
              </a:ext>
            </a:extLst>
          </p:cNvPr>
          <p:cNvSpPr/>
          <p:nvPr/>
        </p:nvSpPr>
        <p:spPr>
          <a:xfrm>
            <a:off x="1025553" y="5768466"/>
            <a:ext cx="7346659" cy="415498"/>
          </a:xfrm>
          <a:prstGeom prst="rect">
            <a:avLst/>
          </a:prstGeom>
        </p:spPr>
        <p:txBody>
          <a:bodyPr wrap="square">
            <a:spAutoFit/>
          </a:bodyPr>
          <a:lstStyle/>
          <a:p>
            <a:r>
              <a:rPr lang="en-US" altLang="ko-KR" sz="1050">
                <a:hlinkClick r:id="rId3"/>
              </a:rPr>
              <a:t>https://github.com/graykode/toeicbert?fbclid=IwAR2hoCQE02CaR00m-RZCHwQM_kYd1LgxxMSrucYSTtA52ZUhtvq5i_G2tFk</a:t>
            </a:r>
            <a:endParaRPr lang="ko-KR" altLang="en-US" sz="1050"/>
          </a:p>
        </p:txBody>
      </p:sp>
      <p:sp>
        <p:nvSpPr>
          <p:cNvPr id="10" name="내용 개체 틀 9">
            <a:extLst>
              <a:ext uri="{FF2B5EF4-FFF2-40B4-BE49-F238E27FC236}">
                <a16:creationId xmlns:a16="http://schemas.microsoft.com/office/drawing/2014/main" id="{354FB4B0-1E36-43EC-B984-EFEC7DD353F9}"/>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263008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2F2F2"/>
            </a:gs>
            <a:gs pos="100000">
              <a:srgbClr val="F2F2F2"/>
            </a:gs>
            <a:gs pos="54000">
              <a:srgbClr val="F2F2F2">
                <a:alpha val="91000"/>
              </a:srgbClr>
            </a:gs>
          </a:gsLst>
          <a:lin ang="5400000" scaled="1"/>
        </a:gradFill>
        <a:effectLst/>
      </p:bgPr>
    </p:bg>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92C05BAD-5A00-444D-93D5-A4A1AA572DAE}"/>
              </a:ext>
            </a:extLst>
          </p:cNvPr>
          <p:cNvSpPr>
            <a:spLocks noGrp="1"/>
          </p:cNvSpPr>
          <p:nvPr>
            <p:ph type="body" sz="quarter" idx="10"/>
          </p:nvPr>
        </p:nvSpPr>
        <p:spPr/>
        <p:txBody>
          <a:bodyPr anchor="ctr">
            <a:normAutofit/>
          </a:bodyPr>
          <a:lstStyle/>
          <a:p>
            <a:r>
              <a:rPr lang="en-US" altLang="ko-KR" dirty="0"/>
              <a:t>BERT</a:t>
            </a:r>
            <a:r>
              <a:rPr lang="ko-KR" altLang="en-US" dirty="0"/>
              <a:t> 모델의 개념과 학습 방식</a:t>
            </a:r>
          </a:p>
        </p:txBody>
      </p:sp>
      <p:sp>
        <p:nvSpPr>
          <p:cNvPr id="5" name="텍스트 개체 틀 4">
            <a:extLst>
              <a:ext uri="{FF2B5EF4-FFF2-40B4-BE49-F238E27FC236}">
                <a16:creationId xmlns:a16="http://schemas.microsoft.com/office/drawing/2014/main" id="{EFFBC7DE-A1E9-4575-96AF-9CF934973532}"/>
              </a:ext>
            </a:extLst>
          </p:cNvPr>
          <p:cNvSpPr>
            <a:spLocks noGrp="1"/>
          </p:cNvSpPr>
          <p:nvPr>
            <p:ph type="body" sz="quarter" idx="11"/>
          </p:nvPr>
        </p:nvSpPr>
        <p:spPr/>
        <p:txBody>
          <a:bodyPr/>
          <a:lstStyle/>
          <a:p>
            <a:r>
              <a:rPr lang="en-US" altLang="ko-KR" dirty="0"/>
              <a:t>BERT</a:t>
            </a:r>
            <a:endParaRPr lang="ko-KR" altLang="en-US" dirty="0"/>
          </a:p>
        </p:txBody>
      </p:sp>
      <p:sp>
        <p:nvSpPr>
          <p:cNvPr id="13" name="텍스트 개체 틀 12">
            <a:extLst>
              <a:ext uri="{FF2B5EF4-FFF2-40B4-BE49-F238E27FC236}">
                <a16:creationId xmlns:a16="http://schemas.microsoft.com/office/drawing/2014/main" id="{2292A6C1-AC7A-4885-9D8B-C8BE55FF4633}"/>
              </a:ext>
            </a:extLst>
          </p:cNvPr>
          <p:cNvSpPr>
            <a:spLocks noGrp="1"/>
          </p:cNvSpPr>
          <p:nvPr>
            <p:ph type="body" sz="quarter" idx="12"/>
          </p:nvPr>
        </p:nvSpPr>
        <p:spPr/>
        <p:txBody>
          <a:bodyPr/>
          <a:lstStyle/>
          <a:p>
            <a:endParaRPr lang="ko-KR" altLang="en-US"/>
          </a:p>
        </p:txBody>
      </p:sp>
    </p:spTree>
    <p:extLst>
      <p:ext uri="{BB962C8B-B14F-4D97-AF65-F5344CB8AC3E}">
        <p14:creationId xmlns:p14="http://schemas.microsoft.com/office/powerpoint/2010/main" val="4132918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ko-KR" altLang="en-US"/>
              <a:t>한국어 </a:t>
            </a:r>
            <a:r>
              <a:rPr lang="en-US" altLang="ko-KR"/>
              <a:t>BERT</a:t>
            </a:r>
            <a:endParaRPr lang="ko-KR" altLang="en-US"/>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ETRI KorBERT</a:t>
            </a:r>
            <a:endParaRPr lang="ko-KR" altLang="en-US"/>
          </a:p>
        </p:txBody>
      </p:sp>
      <p:pic>
        <p:nvPicPr>
          <p:cNvPr id="5" name="그림 4">
            <a:extLst>
              <a:ext uri="{FF2B5EF4-FFF2-40B4-BE49-F238E27FC236}">
                <a16:creationId xmlns:a16="http://schemas.microsoft.com/office/drawing/2014/main" id="{9A11D4FB-C7A8-4D13-A273-5173BCB41CA9}"/>
              </a:ext>
            </a:extLst>
          </p:cNvPr>
          <p:cNvPicPr>
            <a:picLocks noChangeAspect="1"/>
          </p:cNvPicPr>
          <p:nvPr/>
        </p:nvPicPr>
        <p:blipFill>
          <a:blip r:embed="rId2"/>
          <a:stretch>
            <a:fillRect/>
          </a:stretch>
        </p:blipFill>
        <p:spPr>
          <a:xfrm>
            <a:off x="198656" y="1706970"/>
            <a:ext cx="8724550" cy="4093883"/>
          </a:xfrm>
          <a:prstGeom prst="rect">
            <a:avLst/>
          </a:prstGeom>
        </p:spPr>
      </p:pic>
      <p:sp>
        <p:nvSpPr>
          <p:cNvPr id="10" name="내용 개체 틀 9">
            <a:extLst>
              <a:ext uri="{FF2B5EF4-FFF2-40B4-BE49-F238E27FC236}">
                <a16:creationId xmlns:a16="http://schemas.microsoft.com/office/drawing/2014/main" id="{5B67F472-AF95-4BC9-8DA1-A11E7D744624}"/>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40083366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ko-KR" altLang="en-US"/>
              <a:t>한국어 </a:t>
            </a:r>
            <a:r>
              <a:rPr lang="en-US" altLang="ko-KR"/>
              <a:t>BERT</a:t>
            </a:r>
            <a:endParaRPr lang="ko-KR" altLang="en-US"/>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ETRI KorBERT</a:t>
            </a:r>
            <a:endParaRPr lang="ko-KR" altLang="en-US"/>
          </a:p>
        </p:txBody>
      </p:sp>
      <p:grpSp>
        <p:nvGrpSpPr>
          <p:cNvPr id="9" name="그룹 8">
            <a:extLst>
              <a:ext uri="{FF2B5EF4-FFF2-40B4-BE49-F238E27FC236}">
                <a16:creationId xmlns:a16="http://schemas.microsoft.com/office/drawing/2014/main" id="{6AB5FA59-7EBC-4999-B328-5D3AFE72AD0F}"/>
              </a:ext>
            </a:extLst>
          </p:cNvPr>
          <p:cNvGrpSpPr/>
          <p:nvPr/>
        </p:nvGrpSpPr>
        <p:grpSpPr>
          <a:xfrm>
            <a:off x="953461" y="1321863"/>
            <a:ext cx="7158693" cy="2097491"/>
            <a:chOff x="257175" y="2529878"/>
            <a:chExt cx="8629650" cy="2528480"/>
          </a:xfrm>
        </p:grpSpPr>
        <p:pic>
          <p:nvPicPr>
            <p:cNvPr id="6" name="그림 5">
              <a:extLst>
                <a:ext uri="{FF2B5EF4-FFF2-40B4-BE49-F238E27FC236}">
                  <a16:creationId xmlns:a16="http://schemas.microsoft.com/office/drawing/2014/main" id="{D647F54A-BF98-43B8-9755-6E9E6934DA0F}"/>
                </a:ext>
              </a:extLst>
            </p:cNvPr>
            <p:cNvPicPr>
              <a:picLocks noChangeAspect="1"/>
            </p:cNvPicPr>
            <p:nvPr/>
          </p:nvPicPr>
          <p:blipFill>
            <a:blip r:embed="rId2"/>
            <a:stretch>
              <a:fillRect/>
            </a:stretch>
          </p:blipFill>
          <p:spPr>
            <a:xfrm>
              <a:off x="257175" y="2529878"/>
              <a:ext cx="8629650" cy="2528480"/>
            </a:xfrm>
            <a:prstGeom prst="rect">
              <a:avLst/>
            </a:prstGeom>
          </p:spPr>
        </p:pic>
        <p:sp>
          <p:nvSpPr>
            <p:cNvPr id="7" name="TextBox 6">
              <a:extLst>
                <a:ext uri="{FF2B5EF4-FFF2-40B4-BE49-F238E27FC236}">
                  <a16:creationId xmlns:a16="http://schemas.microsoft.com/office/drawing/2014/main" id="{139E9471-7296-4CA7-A2D8-849EC6B07A21}"/>
                </a:ext>
              </a:extLst>
            </p:cNvPr>
            <p:cNvSpPr txBox="1"/>
            <p:nvPr/>
          </p:nvSpPr>
          <p:spPr>
            <a:xfrm>
              <a:off x="4282440" y="3817619"/>
              <a:ext cx="869960" cy="222611"/>
            </a:xfrm>
            <a:prstGeom prst="rect">
              <a:avLst/>
            </a:prstGeom>
            <a:noFill/>
          </p:spPr>
          <p:txBody>
            <a:bodyPr wrap="none" rtlCol="0">
              <a:spAutoFit/>
            </a:bodyPr>
            <a:lstStyle/>
            <a:p>
              <a:r>
                <a:rPr lang="en-US" altLang="ko-KR" sz="600"/>
                <a:t>(</a:t>
              </a:r>
              <a:r>
                <a:rPr lang="ko-KR" altLang="en-US" sz="600"/>
                <a:t>대소문자 구분</a:t>
              </a:r>
              <a:r>
                <a:rPr lang="en-US" altLang="ko-KR" sz="600"/>
                <a:t>)</a:t>
              </a:r>
              <a:endParaRPr lang="ko-KR" altLang="en-US" sz="600"/>
            </a:p>
          </p:txBody>
        </p:sp>
        <p:sp>
          <p:nvSpPr>
            <p:cNvPr id="8" name="TextBox 7">
              <a:extLst>
                <a:ext uri="{FF2B5EF4-FFF2-40B4-BE49-F238E27FC236}">
                  <a16:creationId xmlns:a16="http://schemas.microsoft.com/office/drawing/2014/main" id="{C61406D8-78E9-40B0-9F3D-85A2AE0DE520}"/>
                </a:ext>
              </a:extLst>
            </p:cNvPr>
            <p:cNvSpPr txBox="1"/>
            <p:nvPr/>
          </p:nvSpPr>
          <p:spPr>
            <a:xfrm>
              <a:off x="4282440" y="4663440"/>
              <a:ext cx="869960" cy="222611"/>
            </a:xfrm>
            <a:prstGeom prst="rect">
              <a:avLst/>
            </a:prstGeom>
            <a:noFill/>
          </p:spPr>
          <p:txBody>
            <a:bodyPr wrap="none" rtlCol="0">
              <a:spAutoFit/>
            </a:bodyPr>
            <a:lstStyle/>
            <a:p>
              <a:r>
                <a:rPr lang="en-US" altLang="ko-KR" sz="600"/>
                <a:t>(</a:t>
              </a:r>
              <a:r>
                <a:rPr lang="ko-KR" altLang="en-US" sz="600"/>
                <a:t>대소문자 구분</a:t>
              </a:r>
              <a:r>
                <a:rPr lang="en-US" altLang="ko-KR" sz="600"/>
                <a:t>)</a:t>
              </a:r>
              <a:endParaRPr lang="ko-KR" altLang="en-US" sz="600"/>
            </a:p>
          </p:txBody>
        </p:sp>
      </p:grpSp>
      <p:pic>
        <p:nvPicPr>
          <p:cNvPr id="12" name="그림 11">
            <a:extLst>
              <a:ext uri="{FF2B5EF4-FFF2-40B4-BE49-F238E27FC236}">
                <a16:creationId xmlns:a16="http://schemas.microsoft.com/office/drawing/2014/main" id="{D1CFCFE2-7441-4383-9C3C-CDA7FB4A7E31}"/>
              </a:ext>
            </a:extLst>
          </p:cNvPr>
          <p:cNvPicPr>
            <a:picLocks noChangeAspect="1"/>
          </p:cNvPicPr>
          <p:nvPr/>
        </p:nvPicPr>
        <p:blipFill rotWithShape="1">
          <a:blip r:embed="rId3"/>
          <a:srcRect t="4622" r="2794" b="40987"/>
          <a:stretch/>
        </p:blipFill>
        <p:spPr>
          <a:xfrm>
            <a:off x="3347207" y="3376019"/>
            <a:ext cx="5657064" cy="3422275"/>
          </a:xfrm>
          <a:prstGeom prst="rect">
            <a:avLst/>
          </a:prstGeom>
        </p:spPr>
      </p:pic>
      <p:pic>
        <p:nvPicPr>
          <p:cNvPr id="13" name="그림 12">
            <a:extLst>
              <a:ext uri="{FF2B5EF4-FFF2-40B4-BE49-F238E27FC236}">
                <a16:creationId xmlns:a16="http://schemas.microsoft.com/office/drawing/2014/main" id="{F26B9C02-7BA1-455B-825A-2FD7ECD2CEE1}"/>
              </a:ext>
            </a:extLst>
          </p:cNvPr>
          <p:cNvPicPr>
            <a:picLocks noChangeAspect="1"/>
          </p:cNvPicPr>
          <p:nvPr/>
        </p:nvPicPr>
        <p:blipFill rotWithShape="1">
          <a:blip r:embed="rId4"/>
          <a:srcRect t="24562" r="16924" b="41100"/>
          <a:stretch/>
        </p:blipFill>
        <p:spPr>
          <a:xfrm>
            <a:off x="343905" y="3556727"/>
            <a:ext cx="2273459" cy="2897011"/>
          </a:xfrm>
          <a:prstGeom prst="rect">
            <a:avLst/>
          </a:prstGeom>
        </p:spPr>
      </p:pic>
      <p:sp>
        <p:nvSpPr>
          <p:cNvPr id="15" name="내용 개체 틀 14">
            <a:extLst>
              <a:ext uri="{FF2B5EF4-FFF2-40B4-BE49-F238E27FC236}">
                <a16:creationId xmlns:a16="http://schemas.microsoft.com/office/drawing/2014/main" id="{A7334AB3-3182-4115-A0B7-C95FCE220CBA}"/>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13307524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ko-KR" altLang="en-US"/>
              <a:t>한국어 </a:t>
            </a:r>
            <a:r>
              <a:rPr lang="en-US" altLang="ko-KR"/>
              <a:t>BERT</a:t>
            </a:r>
            <a:endParaRPr lang="ko-KR" altLang="en-US"/>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ETRI KorBERT</a:t>
            </a:r>
            <a:r>
              <a:rPr lang="ko-KR" altLang="en-US"/>
              <a:t>를 위한 </a:t>
            </a:r>
            <a:r>
              <a:rPr lang="en-US" altLang="ko-KR"/>
              <a:t>Open </a:t>
            </a:r>
            <a:r>
              <a:rPr lang="ko-KR" altLang="en-US"/>
              <a:t>형분석기</a:t>
            </a:r>
          </a:p>
        </p:txBody>
      </p:sp>
      <p:pic>
        <p:nvPicPr>
          <p:cNvPr id="5" name="그림 4">
            <a:extLst>
              <a:ext uri="{FF2B5EF4-FFF2-40B4-BE49-F238E27FC236}">
                <a16:creationId xmlns:a16="http://schemas.microsoft.com/office/drawing/2014/main" id="{1AEA4014-4F95-4F18-92DC-2AD1A5E0270B}"/>
              </a:ext>
            </a:extLst>
          </p:cNvPr>
          <p:cNvPicPr>
            <a:picLocks noChangeAspect="1"/>
          </p:cNvPicPr>
          <p:nvPr/>
        </p:nvPicPr>
        <p:blipFill>
          <a:blip r:embed="rId2"/>
          <a:stretch>
            <a:fillRect/>
          </a:stretch>
        </p:blipFill>
        <p:spPr>
          <a:xfrm>
            <a:off x="927289" y="1820410"/>
            <a:ext cx="4114590" cy="4611061"/>
          </a:xfrm>
          <a:prstGeom prst="rect">
            <a:avLst/>
          </a:prstGeom>
        </p:spPr>
      </p:pic>
      <p:pic>
        <p:nvPicPr>
          <p:cNvPr id="11" name="그림 10">
            <a:extLst>
              <a:ext uri="{FF2B5EF4-FFF2-40B4-BE49-F238E27FC236}">
                <a16:creationId xmlns:a16="http://schemas.microsoft.com/office/drawing/2014/main" id="{A7FDD8AC-FF80-4DB8-8250-F4232DD0688B}"/>
              </a:ext>
            </a:extLst>
          </p:cNvPr>
          <p:cNvPicPr>
            <a:picLocks noChangeAspect="1"/>
          </p:cNvPicPr>
          <p:nvPr/>
        </p:nvPicPr>
        <p:blipFill>
          <a:blip r:embed="rId3"/>
          <a:stretch>
            <a:fillRect/>
          </a:stretch>
        </p:blipFill>
        <p:spPr>
          <a:xfrm>
            <a:off x="5041878" y="1820410"/>
            <a:ext cx="3181117" cy="4580390"/>
          </a:xfrm>
          <a:prstGeom prst="rect">
            <a:avLst/>
          </a:prstGeom>
        </p:spPr>
      </p:pic>
      <p:sp>
        <p:nvSpPr>
          <p:cNvPr id="14" name="사각형: 둥근 모서리 13">
            <a:extLst>
              <a:ext uri="{FF2B5EF4-FFF2-40B4-BE49-F238E27FC236}">
                <a16:creationId xmlns:a16="http://schemas.microsoft.com/office/drawing/2014/main" id="{4F09F17F-0ADF-4681-A741-A9D03D699103}"/>
              </a:ext>
            </a:extLst>
          </p:cNvPr>
          <p:cNvSpPr/>
          <p:nvPr/>
        </p:nvSpPr>
        <p:spPr>
          <a:xfrm>
            <a:off x="199165" y="1424361"/>
            <a:ext cx="8745669" cy="370883"/>
          </a:xfrm>
          <a:prstGeom prst="roundRect">
            <a:avLst>
              <a:gd name="adj" fmla="val 304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endParaRPr lang="ko-KR" altLang="en-US" sz="1400">
              <a:solidFill>
                <a:schemeClr val="tx1"/>
              </a:solidFill>
              <a:latin typeface="+mn-ea"/>
            </a:endParaRPr>
          </a:p>
        </p:txBody>
      </p:sp>
      <p:sp>
        <p:nvSpPr>
          <p:cNvPr id="15" name="직사각형 14">
            <a:extLst>
              <a:ext uri="{FF2B5EF4-FFF2-40B4-BE49-F238E27FC236}">
                <a16:creationId xmlns:a16="http://schemas.microsoft.com/office/drawing/2014/main" id="{6BFF6168-E026-4AD1-A726-73879E3E3A24}"/>
              </a:ext>
            </a:extLst>
          </p:cNvPr>
          <p:cNvSpPr/>
          <p:nvPr/>
        </p:nvSpPr>
        <p:spPr>
          <a:xfrm>
            <a:off x="199166" y="1414766"/>
            <a:ext cx="8745668" cy="333617"/>
          </a:xfrm>
          <a:prstGeom prst="rect">
            <a:avLst/>
          </a:prstGeom>
        </p:spPr>
        <p:txBody>
          <a:bodyPr wrap="square">
            <a:spAutoFit/>
          </a:bodyPr>
          <a:lstStyle/>
          <a:p>
            <a:pPr marL="174625" indent="-174625">
              <a:lnSpc>
                <a:spcPct val="150000"/>
              </a:lnSpc>
              <a:buFont typeface="Arial" panose="020B0604020202020204" pitchFamily="34" charset="0"/>
              <a:buChar char="•"/>
            </a:pPr>
            <a:r>
              <a:rPr lang="en-US" altLang="ko-KR" sz="1200">
                <a:latin typeface="+mn-ea"/>
              </a:rPr>
              <a:t>ETRI</a:t>
            </a:r>
            <a:r>
              <a:rPr lang="ko-KR" altLang="en-US" sz="1200">
                <a:latin typeface="+mn-ea"/>
              </a:rPr>
              <a:t> </a:t>
            </a:r>
            <a:r>
              <a:rPr lang="en-US" altLang="ko-KR" sz="1200">
                <a:latin typeface="+mn-ea"/>
              </a:rPr>
              <a:t>KorBERT</a:t>
            </a:r>
            <a:r>
              <a:rPr lang="ko-KR" altLang="en-US" sz="1200">
                <a:latin typeface="+mn-ea"/>
              </a:rPr>
              <a:t>의 입력은 형분석 이후 데이터가 입력되어야 함 </a:t>
            </a:r>
            <a:endParaRPr lang="en-US" altLang="ko-KR" sz="1200">
              <a:latin typeface="+mn-ea"/>
            </a:endParaRPr>
          </a:p>
        </p:txBody>
      </p:sp>
      <p:sp>
        <p:nvSpPr>
          <p:cNvPr id="10" name="내용 개체 틀 9">
            <a:extLst>
              <a:ext uri="{FF2B5EF4-FFF2-40B4-BE49-F238E27FC236}">
                <a16:creationId xmlns:a16="http://schemas.microsoft.com/office/drawing/2014/main" id="{8317C7B0-269C-43AE-BB49-2DEB5EE76981}"/>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1958862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ko-KR" altLang="en-US"/>
              <a:t>한국어 </a:t>
            </a:r>
            <a:r>
              <a:rPr lang="en-US" altLang="ko-KR"/>
              <a:t>BERT</a:t>
            </a:r>
            <a:endParaRPr lang="ko-KR" altLang="en-US"/>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ETRI KorBERT</a:t>
            </a:r>
            <a:r>
              <a:rPr lang="ko-KR" altLang="en-US"/>
              <a:t>를 위한 </a:t>
            </a:r>
            <a:r>
              <a:rPr lang="en-US" altLang="ko-KR"/>
              <a:t>Open </a:t>
            </a:r>
            <a:r>
              <a:rPr lang="ko-KR" altLang="en-US"/>
              <a:t>형분석기</a:t>
            </a:r>
          </a:p>
        </p:txBody>
      </p:sp>
      <p:sp>
        <p:nvSpPr>
          <p:cNvPr id="14" name="사각형: 둥근 모서리 13">
            <a:extLst>
              <a:ext uri="{FF2B5EF4-FFF2-40B4-BE49-F238E27FC236}">
                <a16:creationId xmlns:a16="http://schemas.microsoft.com/office/drawing/2014/main" id="{4F09F17F-0ADF-4681-A741-A9D03D699103}"/>
              </a:ext>
            </a:extLst>
          </p:cNvPr>
          <p:cNvSpPr/>
          <p:nvPr/>
        </p:nvSpPr>
        <p:spPr>
          <a:xfrm>
            <a:off x="199165" y="1424361"/>
            <a:ext cx="8745669" cy="1193003"/>
          </a:xfrm>
          <a:prstGeom prst="roundRect">
            <a:avLst>
              <a:gd name="adj" fmla="val 304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endParaRPr lang="ko-KR" altLang="en-US" sz="1400">
              <a:solidFill>
                <a:schemeClr val="tx1"/>
              </a:solidFill>
              <a:latin typeface="+mn-ea"/>
            </a:endParaRPr>
          </a:p>
        </p:txBody>
      </p:sp>
      <p:sp>
        <p:nvSpPr>
          <p:cNvPr id="15" name="직사각형 14">
            <a:extLst>
              <a:ext uri="{FF2B5EF4-FFF2-40B4-BE49-F238E27FC236}">
                <a16:creationId xmlns:a16="http://schemas.microsoft.com/office/drawing/2014/main" id="{6BFF6168-E026-4AD1-A726-73879E3E3A24}"/>
              </a:ext>
            </a:extLst>
          </p:cNvPr>
          <p:cNvSpPr/>
          <p:nvPr/>
        </p:nvSpPr>
        <p:spPr>
          <a:xfrm>
            <a:off x="199166" y="1414766"/>
            <a:ext cx="8745668" cy="1164614"/>
          </a:xfrm>
          <a:prstGeom prst="rect">
            <a:avLst/>
          </a:prstGeom>
        </p:spPr>
        <p:txBody>
          <a:bodyPr wrap="square">
            <a:spAutoFit/>
          </a:bodyPr>
          <a:lstStyle/>
          <a:p>
            <a:pPr marL="174625" indent="-174625">
              <a:lnSpc>
                <a:spcPct val="150000"/>
              </a:lnSpc>
              <a:buFont typeface="Arial" panose="020B0604020202020204" pitchFamily="34" charset="0"/>
              <a:buChar char="•"/>
            </a:pPr>
            <a:r>
              <a:rPr lang="en-US" altLang="ko-KR" sz="1200">
                <a:latin typeface="+mn-ea"/>
              </a:rPr>
              <a:t>ETRI</a:t>
            </a:r>
            <a:r>
              <a:rPr lang="ko-KR" altLang="en-US" sz="1200">
                <a:latin typeface="+mn-ea"/>
              </a:rPr>
              <a:t> </a:t>
            </a:r>
            <a:r>
              <a:rPr lang="en-US" altLang="ko-KR" sz="1200">
                <a:latin typeface="+mn-ea"/>
              </a:rPr>
              <a:t>KorBERT</a:t>
            </a:r>
            <a:r>
              <a:rPr lang="ko-KR" altLang="en-US" sz="1200">
                <a:latin typeface="+mn-ea"/>
              </a:rPr>
              <a:t>의 입력은 형분석 이후 데이터가 입력되어야 함</a:t>
            </a:r>
            <a:endParaRPr lang="en-US" altLang="ko-KR" sz="1200">
              <a:latin typeface="+mn-ea"/>
            </a:endParaRPr>
          </a:p>
          <a:p>
            <a:pPr marL="174625" indent="-174625">
              <a:lnSpc>
                <a:spcPct val="150000"/>
              </a:lnSpc>
              <a:buFont typeface="Arial" panose="020B0604020202020204" pitchFamily="34" charset="0"/>
              <a:buChar char="•"/>
            </a:pPr>
            <a:r>
              <a:rPr lang="en-US" altLang="ko-KR" sz="1200">
                <a:latin typeface="+mn-ea"/>
              </a:rPr>
              <a:t>ETRI </a:t>
            </a:r>
            <a:r>
              <a:rPr lang="ko-KR" altLang="en-US" sz="1200">
                <a:latin typeface="+mn-ea"/>
              </a:rPr>
              <a:t>형분석기의 경우</a:t>
            </a:r>
            <a:r>
              <a:rPr lang="en-US" altLang="ko-KR" sz="1200">
                <a:latin typeface="+mn-ea"/>
              </a:rPr>
              <a:t>, </a:t>
            </a:r>
            <a:r>
              <a:rPr lang="ko-KR" altLang="en-US" sz="1200">
                <a:latin typeface="+mn-ea"/>
              </a:rPr>
              <a:t>일 </a:t>
            </a:r>
            <a:r>
              <a:rPr lang="en-US" altLang="ko-KR" sz="1200">
                <a:latin typeface="+mn-ea"/>
              </a:rPr>
              <a:t>5,000</a:t>
            </a:r>
            <a:r>
              <a:rPr lang="ko-KR" altLang="en-US" sz="1200">
                <a:latin typeface="+mn-ea"/>
              </a:rPr>
              <a:t>건으로 제한</a:t>
            </a:r>
            <a:endParaRPr lang="en-US" altLang="ko-KR" sz="1200">
              <a:latin typeface="+mn-ea"/>
            </a:endParaRPr>
          </a:p>
          <a:p>
            <a:pPr marL="174625" indent="-174625">
              <a:lnSpc>
                <a:spcPct val="150000"/>
              </a:lnSpc>
              <a:buFont typeface="Arial" panose="020B0604020202020204" pitchFamily="34" charset="0"/>
              <a:buChar char="•"/>
            </a:pPr>
            <a:r>
              <a:rPr lang="en-US" altLang="ko-KR" sz="1200">
                <a:latin typeface="+mn-ea"/>
              </a:rPr>
              <a:t>Saltlux ADAM </a:t>
            </a:r>
            <a:r>
              <a:rPr lang="ko-KR" altLang="en-US" sz="1200">
                <a:latin typeface="+mn-ea"/>
              </a:rPr>
              <a:t>형분석기와 카카오</a:t>
            </a:r>
            <a:r>
              <a:rPr lang="en-US" altLang="ko-KR" sz="1200">
                <a:latin typeface="+mn-ea"/>
              </a:rPr>
              <a:t> Khaii </a:t>
            </a:r>
            <a:r>
              <a:rPr lang="ko-KR" altLang="en-US" sz="1200">
                <a:latin typeface="+mn-ea"/>
              </a:rPr>
              <a:t>형분석기의 경우</a:t>
            </a:r>
            <a:r>
              <a:rPr lang="en-US" altLang="ko-KR" sz="1200">
                <a:latin typeface="+mn-ea"/>
              </a:rPr>
              <a:t>, ETRI </a:t>
            </a:r>
            <a:r>
              <a:rPr lang="ko-KR" altLang="en-US" sz="1200">
                <a:latin typeface="+mn-ea"/>
              </a:rPr>
              <a:t>형분석기 테그 셋와 동일</a:t>
            </a:r>
            <a:endParaRPr lang="en-US" altLang="ko-KR" sz="1200">
              <a:latin typeface="+mn-ea"/>
            </a:endParaRPr>
          </a:p>
          <a:p>
            <a:pPr>
              <a:lnSpc>
                <a:spcPct val="150000"/>
              </a:lnSpc>
            </a:pPr>
            <a:r>
              <a:rPr lang="en-US" altLang="ko-KR" sz="1200">
                <a:latin typeface="+mn-ea"/>
              </a:rPr>
              <a:t>    </a:t>
            </a:r>
            <a:r>
              <a:rPr lang="en-US" altLang="ko-KR" sz="1000">
                <a:latin typeface="+mn-ea"/>
              </a:rPr>
              <a:t>(</a:t>
            </a:r>
            <a:r>
              <a:rPr lang="ko-KR" altLang="en-US" sz="1000"/>
              <a:t>품사 태그 세트 표준</a:t>
            </a:r>
            <a:r>
              <a:rPr lang="en-US" altLang="ko-KR" sz="1000"/>
              <a:t>(TTA.KO-11.0010), </a:t>
            </a:r>
            <a:r>
              <a:rPr lang="ko-KR" altLang="en-US" sz="1000"/>
              <a:t>세종</a:t>
            </a:r>
            <a:r>
              <a:rPr lang="en-US" altLang="ko-KR" sz="1000"/>
              <a:t>21</a:t>
            </a:r>
            <a:r>
              <a:rPr lang="ko-KR" altLang="en-US" sz="1000"/>
              <a:t>계획의 결과물인 ‘형태분석 말뭉치 구축 지침</a:t>
            </a:r>
            <a:r>
              <a:rPr lang="en-US" altLang="ko-KR" sz="1000"/>
              <a:t>(Ver. 2005-1))</a:t>
            </a:r>
            <a:r>
              <a:rPr lang="ko-KR" altLang="en-US" sz="1200">
                <a:latin typeface="+mn-ea"/>
              </a:rPr>
              <a:t> </a:t>
            </a:r>
            <a:endParaRPr lang="en-US" altLang="ko-KR" sz="1200">
              <a:latin typeface="+mn-ea"/>
            </a:endParaRPr>
          </a:p>
        </p:txBody>
      </p:sp>
      <p:graphicFrame>
        <p:nvGraphicFramePr>
          <p:cNvPr id="6" name="표 5">
            <a:extLst>
              <a:ext uri="{FF2B5EF4-FFF2-40B4-BE49-F238E27FC236}">
                <a16:creationId xmlns:a16="http://schemas.microsoft.com/office/drawing/2014/main" id="{C43BC2A3-3EC1-4BC3-8809-5A06E15A52A4}"/>
              </a:ext>
            </a:extLst>
          </p:cNvPr>
          <p:cNvGraphicFramePr>
            <a:graphicFrameLocks noGrp="1"/>
          </p:cNvGraphicFramePr>
          <p:nvPr>
            <p:extLst>
              <p:ext uri="{D42A27DB-BD31-4B8C-83A1-F6EECF244321}">
                <p14:modId xmlns:p14="http://schemas.microsoft.com/office/powerpoint/2010/main" val="1677889216"/>
              </p:ext>
            </p:extLst>
          </p:nvPr>
        </p:nvGraphicFramePr>
        <p:xfrm>
          <a:off x="297807" y="3327625"/>
          <a:ext cx="8552577" cy="3566160"/>
        </p:xfrm>
        <a:graphic>
          <a:graphicData uri="http://schemas.openxmlformats.org/drawingml/2006/table">
            <a:tbl>
              <a:tblPr firstRow="1" bandRow="1">
                <a:tableStyleId>{5940675A-B579-460E-94D1-54222C63F5DA}</a:tableStyleId>
              </a:tblPr>
              <a:tblGrid>
                <a:gridCol w="930691">
                  <a:extLst>
                    <a:ext uri="{9D8B030D-6E8A-4147-A177-3AD203B41FA5}">
                      <a16:colId xmlns:a16="http://schemas.microsoft.com/office/drawing/2014/main" val="2400310749"/>
                    </a:ext>
                  </a:extLst>
                </a:gridCol>
                <a:gridCol w="7621886">
                  <a:extLst>
                    <a:ext uri="{9D8B030D-6E8A-4147-A177-3AD203B41FA5}">
                      <a16:colId xmlns:a16="http://schemas.microsoft.com/office/drawing/2014/main" val="1720769527"/>
                    </a:ext>
                  </a:extLst>
                </a:gridCol>
              </a:tblGrid>
              <a:tr h="502920">
                <a:tc>
                  <a:txBody>
                    <a:bodyPr/>
                    <a:lstStyle/>
                    <a:p>
                      <a:pPr algn="ctr" latinLnBrk="1"/>
                      <a:r>
                        <a:rPr lang="ko-KR" altLang="en-US" b="1"/>
                        <a:t>형분석기</a:t>
                      </a:r>
                    </a:p>
                  </a:txBody>
                  <a:tcPr anchor="ctr">
                    <a:solidFill>
                      <a:schemeClr val="bg1">
                        <a:lumMod val="85000"/>
                      </a:schemeClr>
                    </a:solidFill>
                  </a:tcPr>
                </a:tc>
                <a:tc>
                  <a:txBody>
                    <a:bodyPr/>
                    <a:lstStyle/>
                    <a:p>
                      <a:pPr algn="ctr" latinLnBrk="1"/>
                      <a:r>
                        <a:rPr lang="ko-KR" altLang="en-US" b="1"/>
                        <a:t>형태소 분석 결과</a:t>
                      </a:r>
                    </a:p>
                  </a:txBody>
                  <a:tcPr anchor="ctr">
                    <a:solidFill>
                      <a:schemeClr val="bg1">
                        <a:lumMod val="85000"/>
                      </a:schemeClr>
                    </a:solidFill>
                  </a:tcPr>
                </a:tc>
                <a:extLst>
                  <a:ext uri="{0D108BD9-81ED-4DB2-BD59-A6C34878D82A}">
                    <a16:rowId xmlns:a16="http://schemas.microsoft.com/office/drawing/2014/main" val="2314182757"/>
                  </a:ext>
                </a:extLst>
              </a:tr>
              <a:tr h="502920">
                <a:tc>
                  <a:txBody>
                    <a:bodyPr/>
                    <a:lstStyle/>
                    <a:p>
                      <a:pPr algn="ctr" latinLnBrk="1"/>
                      <a:r>
                        <a:rPr lang="en-US" altLang="ko-KR"/>
                        <a:t>ETRI</a:t>
                      </a:r>
                      <a:endParaRPr lang="ko-KR" altLang="en-US"/>
                    </a:p>
                  </a:txBody>
                  <a:tcPr anchor="ctr"/>
                </a:tc>
                <a:tc>
                  <a:txBody>
                    <a:bodyPr/>
                    <a:lstStyle/>
                    <a:p>
                      <a:pPr latinLnBrk="1"/>
                      <a:r>
                        <a:rPr lang="ko-KR" altLang="en-US" sz="1350" b="0" i="0" kern="1200">
                          <a:solidFill>
                            <a:schemeClr val="tx1"/>
                          </a:solidFill>
                          <a:effectLst/>
                          <a:latin typeface="+mn-lt"/>
                          <a:ea typeface="+mn-ea"/>
                          <a:cs typeface="+mn-cs"/>
                        </a:rPr>
                        <a:t>아버지가방</a:t>
                      </a:r>
                      <a:r>
                        <a:rPr lang="en-US" altLang="ko-KR" sz="1350" b="0" i="0" kern="1200">
                          <a:solidFill>
                            <a:schemeClr val="tx1"/>
                          </a:solidFill>
                          <a:effectLst/>
                          <a:latin typeface="+mn-lt"/>
                          <a:ea typeface="+mn-ea"/>
                          <a:cs typeface="+mn-cs"/>
                        </a:rPr>
                        <a:t>/NNG + </a:t>
                      </a:r>
                      <a:r>
                        <a:rPr lang="ko-KR" altLang="en-US" sz="1350" b="0" i="0" kern="1200">
                          <a:solidFill>
                            <a:schemeClr val="tx1"/>
                          </a:solidFill>
                          <a:effectLst/>
                          <a:latin typeface="+mn-lt"/>
                          <a:ea typeface="+mn-ea"/>
                          <a:cs typeface="+mn-cs"/>
                        </a:rPr>
                        <a:t>에</a:t>
                      </a:r>
                      <a:r>
                        <a:rPr lang="en-US" altLang="ko-KR" sz="1350" b="0" i="0" kern="1200">
                          <a:solidFill>
                            <a:schemeClr val="tx1"/>
                          </a:solidFill>
                          <a:effectLst/>
                          <a:latin typeface="+mn-lt"/>
                          <a:ea typeface="+mn-ea"/>
                          <a:cs typeface="+mn-cs"/>
                        </a:rPr>
                        <a:t>/JKB + </a:t>
                      </a:r>
                      <a:r>
                        <a:rPr lang="ko-KR" altLang="en-US" sz="1350" b="0" i="0" kern="1200">
                          <a:solidFill>
                            <a:schemeClr val="tx1"/>
                          </a:solidFill>
                          <a:effectLst/>
                          <a:latin typeface="+mn-lt"/>
                          <a:ea typeface="+mn-ea"/>
                          <a:cs typeface="+mn-cs"/>
                        </a:rPr>
                        <a:t>들어가</a:t>
                      </a:r>
                      <a:r>
                        <a:rPr lang="en-US" altLang="ko-KR" sz="1350" b="0" i="0" kern="1200">
                          <a:solidFill>
                            <a:schemeClr val="tx1"/>
                          </a:solidFill>
                          <a:effectLst/>
                          <a:latin typeface="+mn-lt"/>
                          <a:ea typeface="+mn-ea"/>
                          <a:cs typeface="+mn-cs"/>
                        </a:rPr>
                        <a:t>/VV + </a:t>
                      </a:r>
                      <a:r>
                        <a:rPr lang="ko-KR" altLang="en-US" sz="1350" b="0" i="0" kern="1200">
                          <a:solidFill>
                            <a:schemeClr val="tx1"/>
                          </a:solidFill>
                          <a:effectLst/>
                          <a:latin typeface="+mn-lt"/>
                          <a:ea typeface="+mn-ea"/>
                          <a:cs typeface="+mn-cs"/>
                        </a:rPr>
                        <a:t>시</a:t>
                      </a:r>
                      <a:r>
                        <a:rPr lang="en-US" altLang="ko-KR" sz="1350" b="0" i="0" kern="1200">
                          <a:solidFill>
                            <a:schemeClr val="tx1"/>
                          </a:solidFill>
                          <a:effectLst/>
                          <a:latin typeface="+mn-lt"/>
                          <a:ea typeface="+mn-ea"/>
                          <a:cs typeface="+mn-cs"/>
                        </a:rPr>
                        <a:t>/EP + </a:t>
                      </a:r>
                      <a:r>
                        <a:rPr lang="ko-KR" altLang="en-US" sz="1350" b="0" i="0" kern="1200">
                          <a:solidFill>
                            <a:schemeClr val="tx1"/>
                          </a:solidFill>
                          <a:effectLst/>
                          <a:latin typeface="+mn-lt"/>
                          <a:ea typeface="+mn-ea"/>
                          <a:cs typeface="+mn-cs"/>
                        </a:rPr>
                        <a:t>ㄴ다</a:t>
                      </a:r>
                      <a:r>
                        <a:rPr lang="en-US" altLang="ko-KR" sz="1350" b="0" i="0" kern="1200">
                          <a:solidFill>
                            <a:schemeClr val="tx1"/>
                          </a:solidFill>
                          <a:effectLst/>
                          <a:latin typeface="+mn-lt"/>
                          <a:ea typeface="+mn-ea"/>
                          <a:cs typeface="+mn-cs"/>
                        </a:rPr>
                        <a:t>/EF + ./SF</a:t>
                      </a:r>
                      <a:endParaRPr lang="ko-KR" altLang="en-US"/>
                    </a:p>
                  </a:txBody>
                  <a:tcPr anchor="ctr"/>
                </a:tc>
                <a:extLst>
                  <a:ext uri="{0D108BD9-81ED-4DB2-BD59-A6C34878D82A}">
                    <a16:rowId xmlns:a16="http://schemas.microsoft.com/office/drawing/2014/main" val="2724213524"/>
                  </a:ext>
                </a:extLst>
              </a:tr>
              <a:tr h="502920">
                <a:tc>
                  <a:txBody>
                    <a:bodyPr/>
                    <a:lstStyle/>
                    <a:p>
                      <a:pPr algn="ctr" latinLnBrk="1"/>
                      <a:r>
                        <a:rPr lang="en-US" altLang="ko-KR"/>
                        <a:t>Khaii</a:t>
                      </a:r>
                      <a:endParaRPr lang="ko-KR" altLang="en-US"/>
                    </a:p>
                  </a:txBody>
                  <a:tcPr anchor="ctr"/>
                </a:tc>
                <a:tc>
                  <a:txBody>
                    <a:bodyPr/>
                    <a:lstStyle/>
                    <a:p>
                      <a:pPr latinLnBrk="1"/>
                      <a:r>
                        <a:rPr lang="ko-KR" altLang="en-US" sz="1350" b="0" i="0" kern="1200">
                          <a:solidFill>
                            <a:schemeClr val="tx1"/>
                          </a:solidFill>
                          <a:effectLst/>
                          <a:latin typeface="+mn-lt"/>
                          <a:ea typeface="+mn-ea"/>
                          <a:cs typeface="+mn-cs"/>
                        </a:rPr>
                        <a:t>아버지</a:t>
                      </a:r>
                      <a:r>
                        <a:rPr lang="en-US" altLang="ko-KR" sz="1350" b="0" i="0" kern="1200">
                          <a:solidFill>
                            <a:schemeClr val="tx1"/>
                          </a:solidFill>
                          <a:effectLst/>
                          <a:latin typeface="+mn-lt"/>
                          <a:ea typeface="+mn-ea"/>
                          <a:cs typeface="+mn-cs"/>
                        </a:rPr>
                        <a:t>/NNG + </a:t>
                      </a:r>
                      <a:r>
                        <a:rPr lang="ko-KR" altLang="en-US" sz="1350" b="0" i="0" kern="1200">
                          <a:solidFill>
                            <a:schemeClr val="tx1"/>
                          </a:solidFill>
                          <a:effectLst/>
                          <a:latin typeface="+mn-lt"/>
                          <a:ea typeface="+mn-ea"/>
                          <a:cs typeface="+mn-cs"/>
                        </a:rPr>
                        <a:t>가</a:t>
                      </a:r>
                      <a:r>
                        <a:rPr lang="en-US" altLang="ko-KR" sz="1350" b="0" i="0" kern="1200">
                          <a:solidFill>
                            <a:schemeClr val="tx1"/>
                          </a:solidFill>
                          <a:effectLst/>
                          <a:latin typeface="+mn-lt"/>
                          <a:ea typeface="+mn-ea"/>
                          <a:cs typeface="+mn-cs"/>
                        </a:rPr>
                        <a:t>/JKS + </a:t>
                      </a:r>
                      <a:r>
                        <a:rPr lang="ko-KR" altLang="en-US" sz="1350" b="0" i="0" kern="1200">
                          <a:solidFill>
                            <a:schemeClr val="tx1"/>
                          </a:solidFill>
                          <a:effectLst/>
                          <a:latin typeface="+mn-lt"/>
                          <a:ea typeface="+mn-ea"/>
                          <a:cs typeface="+mn-cs"/>
                        </a:rPr>
                        <a:t>방</a:t>
                      </a:r>
                      <a:r>
                        <a:rPr lang="en-US" altLang="ko-KR" sz="1350" b="0" i="0" kern="1200">
                          <a:solidFill>
                            <a:schemeClr val="tx1"/>
                          </a:solidFill>
                          <a:effectLst/>
                          <a:latin typeface="+mn-lt"/>
                          <a:ea typeface="+mn-ea"/>
                          <a:cs typeface="+mn-cs"/>
                        </a:rPr>
                        <a:t>/NNG + </a:t>
                      </a:r>
                      <a:r>
                        <a:rPr lang="ko-KR" altLang="en-US" sz="1350" b="0" i="0" kern="1200">
                          <a:solidFill>
                            <a:schemeClr val="tx1"/>
                          </a:solidFill>
                          <a:effectLst/>
                          <a:latin typeface="+mn-lt"/>
                          <a:ea typeface="+mn-ea"/>
                          <a:cs typeface="+mn-cs"/>
                        </a:rPr>
                        <a:t>에</a:t>
                      </a:r>
                      <a:r>
                        <a:rPr lang="en-US" altLang="ko-KR" sz="1350" b="0" i="0" kern="1200">
                          <a:solidFill>
                            <a:schemeClr val="tx1"/>
                          </a:solidFill>
                          <a:effectLst/>
                          <a:latin typeface="+mn-lt"/>
                          <a:ea typeface="+mn-ea"/>
                          <a:cs typeface="+mn-cs"/>
                        </a:rPr>
                        <a:t>/JKB + </a:t>
                      </a:r>
                      <a:r>
                        <a:rPr lang="ko-KR" altLang="en-US" sz="1350" b="0" i="0" kern="1200">
                          <a:solidFill>
                            <a:schemeClr val="tx1"/>
                          </a:solidFill>
                          <a:effectLst/>
                          <a:latin typeface="+mn-lt"/>
                          <a:ea typeface="+mn-ea"/>
                          <a:cs typeface="+mn-cs"/>
                        </a:rPr>
                        <a:t>들어가</a:t>
                      </a:r>
                      <a:r>
                        <a:rPr lang="en-US" altLang="ko-KR" sz="1350" b="0" i="0" kern="1200">
                          <a:solidFill>
                            <a:schemeClr val="tx1"/>
                          </a:solidFill>
                          <a:effectLst/>
                          <a:latin typeface="+mn-lt"/>
                          <a:ea typeface="+mn-ea"/>
                          <a:cs typeface="+mn-cs"/>
                        </a:rPr>
                        <a:t>/VV + </a:t>
                      </a:r>
                      <a:r>
                        <a:rPr lang="ko-KR" altLang="en-US" sz="1350" b="0" i="0" kern="1200">
                          <a:solidFill>
                            <a:schemeClr val="tx1"/>
                          </a:solidFill>
                          <a:effectLst/>
                          <a:latin typeface="+mn-lt"/>
                          <a:ea typeface="+mn-ea"/>
                          <a:cs typeface="+mn-cs"/>
                        </a:rPr>
                        <a:t>시</a:t>
                      </a:r>
                      <a:r>
                        <a:rPr lang="en-US" altLang="ko-KR" sz="1350" b="0" i="0" kern="1200">
                          <a:solidFill>
                            <a:schemeClr val="tx1"/>
                          </a:solidFill>
                          <a:effectLst/>
                          <a:latin typeface="+mn-lt"/>
                          <a:ea typeface="+mn-ea"/>
                          <a:cs typeface="+mn-cs"/>
                        </a:rPr>
                        <a:t>/EP + </a:t>
                      </a:r>
                      <a:r>
                        <a:rPr lang="ko-KR" altLang="en-US" sz="1350" b="0" i="0" kern="1200">
                          <a:solidFill>
                            <a:schemeClr val="tx1"/>
                          </a:solidFill>
                          <a:effectLst/>
                          <a:latin typeface="+mn-lt"/>
                          <a:ea typeface="+mn-ea"/>
                          <a:cs typeface="+mn-cs"/>
                        </a:rPr>
                        <a:t>ㄴ다</a:t>
                      </a:r>
                      <a:r>
                        <a:rPr lang="en-US" altLang="ko-KR" sz="1350" b="0" i="0" kern="1200">
                          <a:solidFill>
                            <a:schemeClr val="tx1"/>
                          </a:solidFill>
                          <a:effectLst/>
                          <a:latin typeface="+mn-lt"/>
                          <a:ea typeface="+mn-ea"/>
                          <a:cs typeface="+mn-cs"/>
                        </a:rPr>
                        <a:t>/EF + ./SF</a:t>
                      </a:r>
                      <a:endParaRPr lang="ko-KR" altLang="en-US"/>
                    </a:p>
                  </a:txBody>
                  <a:tcPr anchor="ctr"/>
                </a:tc>
                <a:extLst>
                  <a:ext uri="{0D108BD9-81ED-4DB2-BD59-A6C34878D82A}">
                    <a16:rowId xmlns:a16="http://schemas.microsoft.com/office/drawing/2014/main" val="391915468"/>
                  </a:ext>
                </a:extLst>
              </a:tr>
              <a:tr h="502920">
                <a:tc>
                  <a:txBody>
                    <a:bodyPr/>
                    <a:lstStyle/>
                    <a:p>
                      <a:pPr algn="ctr" latinLnBrk="1"/>
                      <a:r>
                        <a:rPr lang="en-US" altLang="ko-KR"/>
                        <a:t>ADAM</a:t>
                      </a:r>
                      <a:endParaRPr lang="ko-KR" altLang="en-US"/>
                    </a:p>
                  </a:txBody>
                  <a:tcPr anchor="ctr"/>
                </a:tc>
                <a:tc>
                  <a:txBody>
                    <a:bodyPr/>
                    <a:lstStyle/>
                    <a:p>
                      <a:pPr latinLnBrk="1"/>
                      <a:r>
                        <a:rPr lang="ko-KR" altLang="en-US"/>
                        <a:t>아버지</a:t>
                      </a:r>
                      <a:r>
                        <a:rPr lang="en-US" altLang="ko-KR"/>
                        <a:t>/NNG + </a:t>
                      </a:r>
                      <a:r>
                        <a:rPr lang="ko-KR" altLang="en-US"/>
                        <a:t>가</a:t>
                      </a:r>
                      <a:r>
                        <a:rPr lang="en-US" altLang="ko-KR"/>
                        <a:t>/JKS + </a:t>
                      </a:r>
                      <a:r>
                        <a:rPr lang="ko-KR" altLang="en-US"/>
                        <a:t>방</a:t>
                      </a:r>
                      <a:r>
                        <a:rPr lang="en-US" altLang="ko-KR"/>
                        <a:t>/NNG + </a:t>
                      </a:r>
                      <a:r>
                        <a:rPr lang="ko-KR" altLang="en-US"/>
                        <a:t>에</a:t>
                      </a:r>
                      <a:r>
                        <a:rPr lang="en-US" altLang="ko-KR"/>
                        <a:t>/JKB + </a:t>
                      </a:r>
                      <a:r>
                        <a:rPr lang="ko-KR" altLang="en-US"/>
                        <a:t>들어가</a:t>
                      </a:r>
                      <a:r>
                        <a:rPr lang="en-US" altLang="ko-KR"/>
                        <a:t>/VV + </a:t>
                      </a:r>
                      <a:r>
                        <a:rPr lang="ko-KR" altLang="en-US"/>
                        <a:t>시</a:t>
                      </a:r>
                      <a:r>
                        <a:rPr lang="en-US" altLang="ko-KR"/>
                        <a:t>/EP + </a:t>
                      </a:r>
                      <a:r>
                        <a:rPr lang="ko-KR" altLang="en-US"/>
                        <a:t>ㄴ다</a:t>
                      </a:r>
                      <a:r>
                        <a:rPr lang="en-US" altLang="ko-KR"/>
                        <a:t>/EP + ./SF</a:t>
                      </a:r>
                    </a:p>
                    <a:p>
                      <a:pPr latinLnBrk="1"/>
                      <a:r>
                        <a:rPr lang="ko-KR" altLang="en-US"/>
                        <a:t>아버지</a:t>
                      </a:r>
                      <a:r>
                        <a:rPr lang="en-US" altLang="ko-KR"/>
                        <a:t>/NNG + </a:t>
                      </a:r>
                      <a:r>
                        <a:rPr lang="ko-KR" altLang="en-US"/>
                        <a:t>가</a:t>
                      </a:r>
                      <a:r>
                        <a:rPr lang="en-US" altLang="ko-KR"/>
                        <a:t>/JKS + </a:t>
                      </a:r>
                      <a:r>
                        <a:rPr lang="ko-KR" altLang="en-US"/>
                        <a:t>방</a:t>
                      </a:r>
                      <a:r>
                        <a:rPr lang="en-US" altLang="ko-KR"/>
                        <a:t>/NNG + </a:t>
                      </a:r>
                      <a:r>
                        <a:rPr lang="ko-KR" altLang="en-US"/>
                        <a:t>에</a:t>
                      </a:r>
                      <a:r>
                        <a:rPr lang="en-US" altLang="ko-KR"/>
                        <a:t>/JKB + </a:t>
                      </a:r>
                      <a:r>
                        <a:rPr lang="ko-KR" altLang="en-US"/>
                        <a:t>들어가</a:t>
                      </a:r>
                      <a:r>
                        <a:rPr lang="en-US" altLang="ko-KR"/>
                        <a:t>/VV + </a:t>
                      </a:r>
                      <a:r>
                        <a:rPr lang="ko-KR" altLang="en-US"/>
                        <a:t>신</a:t>
                      </a:r>
                      <a:r>
                        <a:rPr lang="en-US" altLang="ko-KR"/>
                        <a:t>/EP + </a:t>
                      </a:r>
                      <a:r>
                        <a:rPr lang="ko-KR" altLang="en-US"/>
                        <a:t>다</a:t>
                      </a:r>
                      <a:r>
                        <a:rPr lang="en-US" altLang="ko-KR"/>
                        <a:t>/EF + ./SF</a:t>
                      </a:r>
                      <a:endParaRPr lang="ko-KR" altLang="en-US"/>
                    </a:p>
                  </a:txBody>
                  <a:tcPr anchor="ctr"/>
                </a:tc>
                <a:extLst>
                  <a:ext uri="{0D108BD9-81ED-4DB2-BD59-A6C34878D82A}">
                    <a16:rowId xmlns:a16="http://schemas.microsoft.com/office/drawing/2014/main" val="3946757361"/>
                  </a:ext>
                </a:extLst>
              </a:tr>
              <a:tr h="502920">
                <a:tc>
                  <a:txBody>
                    <a:bodyPr/>
                    <a:lstStyle/>
                    <a:p>
                      <a:pPr algn="ctr" latinLnBrk="1"/>
                      <a:r>
                        <a:rPr lang="en-US" altLang="ko-KR"/>
                        <a:t>Mecab</a:t>
                      </a:r>
                      <a:endParaRPr lang="ko-KR" altLang="en-US"/>
                    </a:p>
                  </a:txBody>
                  <a:tcPr anchor="ctr"/>
                </a:tc>
                <a:tc>
                  <a:txBody>
                    <a:bodyPr/>
                    <a:lstStyle/>
                    <a:p>
                      <a:pPr latinLnBrk="1"/>
                      <a:r>
                        <a:rPr lang="ko-KR" altLang="en-US"/>
                        <a:t>아버지</a:t>
                      </a:r>
                      <a:r>
                        <a:rPr lang="en-US" altLang="ko-KR"/>
                        <a:t>/NNG + </a:t>
                      </a:r>
                      <a:r>
                        <a:rPr lang="ko-KR" altLang="en-US"/>
                        <a:t>가</a:t>
                      </a:r>
                      <a:r>
                        <a:rPr lang="en-US" altLang="ko-KR"/>
                        <a:t>/JKS + </a:t>
                      </a:r>
                      <a:r>
                        <a:rPr lang="ko-KR" altLang="en-US"/>
                        <a:t>방</a:t>
                      </a:r>
                      <a:r>
                        <a:rPr lang="en-US" altLang="ko-KR"/>
                        <a:t>/NNG + </a:t>
                      </a:r>
                      <a:r>
                        <a:rPr lang="ko-KR" altLang="en-US"/>
                        <a:t>에</a:t>
                      </a:r>
                      <a:r>
                        <a:rPr lang="en-US" altLang="ko-KR"/>
                        <a:t>/JKB + </a:t>
                      </a:r>
                      <a:r>
                        <a:rPr lang="ko-KR" altLang="en-US"/>
                        <a:t>들어가</a:t>
                      </a:r>
                      <a:r>
                        <a:rPr lang="en-US" altLang="ko-KR"/>
                        <a:t>/VV + </a:t>
                      </a:r>
                      <a:r>
                        <a:rPr lang="ko-KR" altLang="en-US"/>
                        <a:t>신다</a:t>
                      </a:r>
                      <a:r>
                        <a:rPr lang="en-US" altLang="ko-KR"/>
                        <a:t>/EP+EC</a:t>
                      </a:r>
                      <a:endParaRPr lang="ko-KR" altLang="en-US"/>
                    </a:p>
                  </a:txBody>
                  <a:tcPr anchor="ctr"/>
                </a:tc>
                <a:extLst>
                  <a:ext uri="{0D108BD9-81ED-4DB2-BD59-A6C34878D82A}">
                    <a16:rowId xmlns:a16="http://schemas.microsoft.com/office/drawing/2014/main" val="4103804180"/>
                  </a:ext>
                </a:extLst>
              </a:tr>
              <a:tr h="502920">
                <a:tc>
                  <a:txBody>
                    <a:bodyPr/>
                    <a:lstStyle/>
                    <a:p>
                      <a:pPr algn="ctr" latinLnBrk="1"/>
                      <a:r>
                        <a:rPr lang="en-US" altLang="ko-KR"/>
                        <a:t>Twitter</a:t>
                      </a:r>
                      <a:endParaRPr lang="ko-KR" altLang="en-US"/>
                    </a:p>
                  </a:txBody>
                  <a:tcPr anchor="ctr"/>
                </a:tc>
                <a:tc>
                  <a:txBody>
                    <a:bodyPr/>
                    <a:lstStyle/>
                    <a:p>
                      <a:pPr latinLnBrk="1"/>
                      <a:r>
                        <a:rPr lang="ko-KR" altLang="en-US"/>
                        <a:t>아버지</a:t>
                      </a:r>
                      <a:r>
                        <a:rPr lang="en-US" altLang="ko-KR"/>
                        <a:t>/Noun + </a:t>
                      </a:r>
                      <a:r>
                        <a:rPr lang="ko-KR" altLang="en-US"/>
                        <a:t>가방</a:t>
                      </a:r>
                      <a:r>
                        <a:rPr lang="en-US" altLang="ko-KR"/>
                        <a:t>/Noun + </a:t>
                      </a:r>
                      <a:r>
                        <a:rPr lang="ko-KR" altLang="en-US"/>
                        <a:t>에</a:t>
                      </a:r>
                      <a:r>
                        <a:rPr lang="en-US" altLang="ko-KR"/>
                        <a:t>/Josa + </a:t>
                      </a:r>
                      <a:r>
                        <a:rPr lang="ko-KR" altLang="en-US"/>
                        <a:t>들어가신</a:t>
                      </a:r>
                      <a:r>
                        <a:rPr lang="en-US" altLang="ko-KR"/>
                        <a:t>/Verb + </a:t>
                      </a:r>
                      <a:r>
                        <a:rPr lang="ko-KR" altLang="en-US"/>
                        <a:t>다</a:t>
                      </a:r>
                      <a:r>
                        <a:rPr lang="en-US" altLang="ko-KR"/>
                        <a:t>/Eomi</a:t>
                      </a:r>
                      <a:endParaRPr lang="ko-KR" altLang="en-US"/>
                    </a:p>
                  </a:txBody>
                  <a:tcPr anchor="ctr"/>
                </a:tc>
                <a:extLst>
                  <a:ext uri="{0D108BD9-81ED-4DB2-BD59-A6C34878D82A}">
                    <a16:rowId xmlns:a16="http://schemas.microsoft.com/office/drawing/2014/main" val="477541660"/>
                  </a:ext>
                </a:extLst>
              </a:tr>
            </a:tbl>
          </a:graphicData>
        </a:graphic>
      </p:graphicFrame>
      <p:sp>
        <p:nvSpPr>
          <p:cNvPr id="7" name="TextBox 6">
            <a:extLst>
              <a:ext uri="{FF2B5EF4-FFF2-40B4-BE49-F238E27FC236}">
                <a16:creationId xmlns:a16="http://schemas.microsoft.com/office/drawing/2014/main" id="{E53C984B-AB89-4E80-B924-83434001EC0D}"/>
              </a:ext>
            </a:extLst>
          </p:cNvPr>
          <p:cNvSpPr txBox="1"/>
          <p:nvPr/>
        </p:nvSpPr>
        <p:spPr>
          <a:xfrm>
            <a:off x="3472178" y="2732920"/>
            <a:ext cx="2199641" cy="307777"/>
          </a:xfrm>
          <a:prstGeom prst="rect">
            <a:avLst/>
          </a:prstGeom>
          <a:noFill/>
        </p:spPr>
        <p:txBody>
          <a:bodyPr wrap="none" rtlCol="0">
            <a:spAutoFit/>
          </a:bodyPr>
          <a:lstStyle/>
          <a:p>
            <a:r>
              <a:rPr lang="ko-KR" altLang="en-US" sz="1400"/>
              <a:t>아버지가방에들어가신다</a:t>
            </a:r>
            <a:r>
              <a:rPr lang="en-US" altLang="ko-KR" sz="1400"/>
              <a:t>.</a:t>
            </a:r>
            <a:endParaRPr lang="ko-KR" altLang="en-US" sz="1400"/>
          </a:p>
        </p:txBody>
      </p:sp>
      <p:sp>
        <p:nvSpPr>
          <p:cNvPr id="8" name="화살표: 아래쪽 7">
            <a:extLst>
              <a:ext uri="{FF2B5EF4-FFF2-40B4-BE49-F238E27FC236}">
                <a16:creationId xmlns:a16="http://schemas.microsoft.com/office/drawing/2014/main" id="{0BC0C9AD-F888-4C81-8F5A-41112A971B0F}"/>
              </a:ext>
            </a:extLst>
          </p:cNvPr>
          <p:cNvSpPr/>
          <p:nvPr/>
        </p:nvSpPr>
        <p:spPr>
          <a:xfrm>
            <a:off x="4307744" y="3078681"/>
            <a:ext cx="528507" cy="1689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내용 개체 틀 11">
            <a:extLst>
              <a:ext uri="{FF2B5EF4-FFF2-40B4-BE49-F238E27FC236}">
                <a16:creationId xmlns:a16="http://schemas.microsoft.com/office/drawing/2014/main" id="{66B9107F-90C0-496A-9445-3FBEF8FC0F54}"/>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18679055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ko-KR" altLang="en-US"/>
              <a:t>한국어 </a:t>
            </a:r>
            <a:r>
              <a:rPr lang="en-US" altLang="ko-KR"/>
              <a:t>BERT</a:t>
            </a:r>
            <a:endParaRPr lang="ko-KR" altLang="en-US"/>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ko-KR" altLang="en-US"/>
              <a:t>한국어 </a:t>
            </a:r>
            <a:r>
              <a:rPr lang="en-US" altLang="ko-KR"/>
              <a:t>BERT </a:t>
            </a:r>
            <a:r>
              <a:rPr lang="ko-KR" altLang="en-US"/>
              <a:t>학습</a:t>
            </a:r>
          </a:p>
        </p:txBody>
      </p:sp>
      <p:sp>
        <p:nvSpPr>
          <p:cNvPr id="18" name="내용 개체 틀 2">
            <a:extLst>
              <a:ext uri="{FF2B5EF4-FFF2-40B4-BE49-F238E27FC236}">
                <a16:creationId xmlns:a16="http://schemas.microsoft.com/office/drawing/2014/main" id="{CC0B7316-B464-4E40-AD7F-B848DCB0EBC7}"/>
              </a:ext>
            </a:extLst>
          </p:cNvPr>
          <p:cNvSpPr txBox="1">
            <a:spLocks/>
          </p:cNvSpPr>
          <p:nvPr/>
        </p:nvSpPr>
        <p:spPr>
          <a:xfrm>
            <a:off x="628650" y="1401579"/>
            <a:ext cx="7886700" cy="5663983"/>
          </a:xfrm>
          <a:prstGeom prst="rect">
            <a:avLst/>
          </a:prstGeom>
        </p:spPr>
        <p:txBody>
          <a:bodyPr>
            <a:normAutofit/>
          </a:bodyPr>
          <a:lstStyle>
            <a:lvl1pPr marL="171450" indent="-171450" algn="l" defTabSz="685800" rtl="0" eaLnBrk="1" latinLnBrk="1"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20000"/>
              </a:lnSpc>
            </a:pPr>
            <a:r>
              <a:rPr lang="ko-KR" altLang="en-US" sz="1400"/>
              <a:t>대용량 코퍼스 확보</a:t>
            </a:r>
            <a:endParaRPr lang="en-US" altLang="ko-KR" sz="1400"/>
          </a:p>
          <a:p>
            <a:pPr lvl="1">
              <a:lnSpc>
                <a:spcPct val="120000"/>
              </a:lnSpc>
            </a:pPr>
            <a:r>
              <a:rPr lang="en-US" altLang="ko-KR" sz="1200"/>
              <a:t>Dump wiki + news </a:t>
            </a:r>
            <a:r>
              <a:rPr lang="ko-KR" altLang="en-US" sz="1200"/>
              <a:t>색인 데이터 </a:t>
            </a:r>
            <a:r>
              <a:rPr lang="en-US" altLang="ko-KR" sz="1200"/>
              <a:t>(30GB)</a:t>
            </a:r>
          </a:p>
          <a:p>
            <a:pPr lvl="1">
              <a:lnSpc>
                <a:spcPct val="120000"/>
              </a:lnSpc>
            </a:pPr>
            <a:endParaRPr lang="en-US" altLang="ko-KR" sz="1100"/>
          </a:p>
          <a:p>
            <a:pPr>
              <a:lnSpc>
                <a:spcPct val="120000"/>
              </a:lnSpc>
            </a:pPr>
            <a:endParaRPr lang="en-US" altLang="ko-KR" sz="1400"/>
          </a:p>
          <a:p>
            <a:pPr marL="0" indent="0">
              <a:lnSpc>
                <a:spcPct val="120000"/>
              </a:lnSpc>
              <a:buFont typeface="Arial" panose="020B0604020202020204" pitchFamily="34" charset="0"/>
              <a:buNone/>
            </a:pPr>
            <a:endParaRPr lang="en-US" altLang="ko-KR" sz="1400"/>
          </a:p>
          <a:p>
            <a:pPr>
              <a:lnSpc>
                <a:spcPct val="120000"/>
              </a:lnSpc>
            </a:pPr>
            <a:endParaRPr lang="en-US" altLang="ko-KR" sz="1400"/>
          </a:p>
          <a:p>
            <a:pPr>
              <a:lnSpc>
                <a:spcPct val="120000"/>
              </a:lnSpc>
            </a:pPr>
            <a:r>
              <a:rPr lang="ko-KR" altLang="en-US" sz="1400"/>
              <a:t>실험 장비</a:t>
            </a:r>
            <a:endParaRPr lang="en-US" altLang="ko-KR" sz="1400"/>
          </a:p>
          <a:p>
            <a:pPr lvl="1">
              <a:lnSpc>
                <a:spcPct val="120000"/>
              </a:lnSpc>
            </a:pPr>
            <a:r>
              <a:rPr lang="en-US" altLang="ko-KR" sz="1200"/>
              <a:t>V100 GPU</a:t>
            </a:r>
          </a:p>
          <a:p>
            <a:pPr lvl="2">
              <a:lnSpc>
                <a:spcPct val="120000"/>
              </a:lnSpc>
            </a:pPr>
            <a:r>
              <a:rPr lang="en-US" altLang="ko-KR" sz="1100"/>
              <a:t>32GB</a:t>
            </a:r>
          </a:p>
          <a:p>
            <a:pPr lvl="2">
              <a:lnSpc>
                <a:spcPct val="120000"/>
              </a:lnSpc>
            </a:pPr>
            <a:r>
              <a:rPr lang="en-US" altLang="ko-KR" sz="1100"/>
              <a:t>112TFLOPS</a:t>
            </a:r>
          </a:p>
          <a:p>
            <a:pPr lvl="2">
              <a:lnSpc>
                <a:spcPct val="120000"/>
              </a:lnSpc>
            </a:pPr>
            <a:r>
              <a:rPr lang="ko-KR" altLang="en-US" sz="1100"/>
              <a:t>예상 소요시간</a:t>
            </a:r>
            <a:r>
              <a:rPr lang="en-US" altLang="ko-KR" sz="1100"/>
              <a:t>: </a:t>
            </a:r>
            <a:r>
              <a:rPr lang="ko-KR" altLang="en-US" sz="1100"/>
              <a:t>약 </a:t>
            </a:r>
            <a:r>
              <a:rPr lang="en-US" altLang="ko-KR" sz="1100"/>
              <a:t>8</a:t>
            </a:r>
            <a:r>
              <a:rPr lang="ko-KR" altLang="en-US" sz="1100"/>
              <a:t>주 </a:t>
            </a:r>
            <a:endParaRPr lang="en-US" altLang="ko-KR" sz="1100"/>
          </a:p>
          <a:p>
            <a:pPr lvl="1">
              <a:lnSpc>
                <a:spcPct val="120000"/>
              </a:lnSpc>
            </a:pPr>
            <a:r>
              <a:rPr lang="en-US" altLang="ko-KR" sz="1200"/>
              <a:t>Google </a:t>
            </a:r>
            <a:r>
              <a:rPr lang="ko-KR" altLang="en-US" sz="1200"/>
              <a:t>단일 </a:t>
            </a:r>
            <a:r>
              <a:rPr lang="en-US" altLang="ko-KR" sz="1200"/>
              <a:t>TPU</a:t>
            </a:r>
          </a:p>
          <a:p>
            <a:pPr lvl="2">
              <a:lnSpc>
                <a:spcPct val="120000"/>
              </a:lnSpc>
            </a:pPr>
            <a:r>
              <a:rPr lang="en-US" altLang="ko-KR" sz="1100"/>
              <a:t>64GB</a:t>
            </a:r>
          </a:p>
          <a:p>
            <a:pPr lvl="2">
              <a:lnSpc>
                <a:spcPct val="120000"/>
              </a:lnSpc>
            </a:pPr>
            <a:r>
              <a:rPr lang="en-US" altLang="ko-KR" sz="1100"/>
              <a:t>180 TFLOPS</a:t>
            </a:r>
          </a:p>
          <a:p>
            <a:pPr lvl="2">
              <a:lnSpc>
                <a:spcPct val="120000"/>
              </a:lnSpc>
            </a:pPr>
            <a:r>
              <a:rPr lang="en-US" altLang="ko-KR" sz="1100"/>
              <a:t>V100</a:t>
            </a:r>
            <a:r>
              <a:rPr lang="ko-KR" altLang="en-US" sz="1100"/>
              <a:t> </a:t>
            </a:r>
            <a:r>
              <a:rPr lang="en-US" altLang="ko-KR" sz="1100"/>
              <a:t>1</a:t>
            </a:r>
            <a:r>
              <a:rPr lang="ko-KR" altLang="en-US" sz="1100"/>
              <a:t>대 속도의 약 </a:t>
            </a:r>
            <a:r>
              <a:rPr lang="en-US" altLang="ko-KR" sz="1100"/>
              <a:t>8</a:t>
            </a:r>
            <a:r>
              <a:rPr lang="ko-KR" altLang="en-US" sz="1100"/>
              <a:t>배</a:t>
            </a:r>
            <a:endParaRPr lang="en-US" altLang="ko-KR" sz="1100"/>
          </a:p>
          <a:p>
            <a:pPr lvl="2">
              <a:lnSpc>
                <a:spcPct val="120000"/>
              </a:lnSpc>
            </a:pPr>
            <a:r>
              <a:rPr lang="ko-KR" altLang="en-US" sz="1100"/>
              <a:t>시간당 </a:t>
            </a:r>
            <a:r>
              <a:rPr lang="en-US" altLang="ko-KR" sz="1100"/>
              <a:t>$4.50</a:t>
            </a:r>
          </a:p>
          <a:p>
            <a:pPr lvl="2">
              <a:lnSpc>
                <a:spcPct val="120000"/>
              </a:lnSpc>
            </a:pPr>
            <a:r>
              <a:rPr lang="ko-KR" altLang="en-US" sz="1100"/>
              <a:t>예상 소요시간</a:t>
            </a:r>
            <a:r>
              <a:rPr lang="en-US" altLang="ko-KR" sz="1100"/>
              <a:t>: </a:t>
            </a:r>
            <a:r>
              <a:rPr lang="ko-KR" altLang="en-US" sz="1100"/>
              <a:t>약 </a:t>
            </a:r>
            <a:r>
              <a:rPr lang="en-US" altLang="ko-KR" sz="1100"/>
              <a:t>2</a:t>
            </a:r>
            <a:r>
              <a:rPr lang="ko-KR" altLang="en-US" sz="1100"/>
              <a:t>주</a:t>
            </a:r>
          </a:p>
          <a:p>
            <a:pPr marL="457200" lvl="1" indent="0">
              <a:lnSpc>
                <a:spcPct val="120000"/>
              </a:lnSpc>
              <a:buFont typeface="Arial" panose="020B0604020202020204" pitchFamily="34" charset="0"/>
              <a:buNone/>
            </a:pPr>
            <a:endParaRPr lang="en-US" altLang="ko-KR" sz="1100"/>
          </a:p>
          <a:p>
            <a:pPr>
              <a:lnSpc>
                <a:spcPct val="120000"/>
              </a:lnSpc>
            </a:pPr>
            <a:endParaRPr lang="en-US" altLang="ko-KR" sz="1400"/>
          </a:p>
          <a:p>
            <a:pPr lvl="1">
              <a:lnSpc>
                <a:spcPct val="120000"/>
              </a:lnSpc>
            </a:pPr>
            <a:endParaRPr lang="en-US" altLang="ko-KR" sz="1100"/>
          </a:p>
          <a:p>
            <a:pPr lvl="1">
              <a:lnSpc>
                <a:spcPct val="120000"/>
              </a:lnSpc>
            </a:pPr>
            <a:endParaRPr lang="en-US" altLang="ko-KR" sz="1100"/>
          </a:p>
        </p:txBody>
      </p:sp>
      <p:graphicFrame>
        <p:nvGraphicFramePr>
          <p:cNvPr id="19" name="표 18">
            <a:extLst>
              <a:ext uri="{FF2B5EF4-FFF2-40B4-BE49-F238E27FC236}">
                <a16:creationId xmlns:a16="http://schemas.microsoft.com/office/drawing/2014/main" id="{1ACD8350-7979-4B93-B526-4207C1C97D95}"/>
              </a:ext>
            </a:extLst>
          </p:cNvPr>
          <p:cNvGraphicFramePr>
            <a:graphicFrameLocks noGrp="1"/>
          </p:cNvGraphicFramePr>
          <p:nvPr>
            <p:extLst>
              <p:ext uri="{D42A27DB-BD31-4B8C-83A1-F6EECF244321}">
                <p14:modId xmlns:p14="http://schemas.microsoft.com/office/powerpoint/2010/main" val="1348291679"/>
              </p:ext>
            </p:extLst>
          </p:nvPr>
        </p:nvGraphicFramePr>
        <p:xfrm>
          <a:off x="1524000" y="2059391"/>
          <a:ext cx="6096000" cy="1112520"/>
        </p:xfrm>
        <a:graphic>
          <a:graphicData uri="http://schemas.openxmlformats.org/drawingml/2006/table">
            <a:tbl>
              <a:tblPr firstRow="1" bandRow="1">
                <a:tableStyleId>{5940675A-B579-460E-94D1-54222C63F5DA}</a:tableStyleId>
              </a:tblPr>
              <a:tblGrid>
                <a:gridCol w="3048000">
                  <a:extLst>
                    <a:ext uri="{9D8B030D-6E8A-4147-A177-3AD203B41FA5}">
                      <a16:colId xmlns:a16="http://schemas.microsoft.com/office/drawing/2014/main" val="1942"/>
                    </a:ext>
                  </a:extLst>
                </a:gridCol>
                <a:gridCol w="3048000">
                  <a:extLst>
                    <a:ext uri="{9D8B030D-6E8A-4147-A177-3AD203B41FA5}">
                      <a16:colId xmlns:a16="http://schemas.microsoft.com/office/drawing/2014/main" val="4131561599"/>
                    </a:ext>
                  </a:extLst>
                </a:gridCol>
              </a:tblGrid>
              <a:tr h="370840">
                <a:tc>
                  <a:txBody>
                    <a:bodyPr/>
                    <a:lstStyle/>
                    <a:p>
                      <a:pPr algn="ctr" latinLnBrk="1"/>
                      <a:r>
                        <a:rPr lang="ko-KR" altLang="en-US" sz="1400" b="1"/>
                        <a:t>모델</a:t>
                      </a:r>
                    </a:p>
                  </a:txBody>
                  <a:tcPr>
                    <a:solidFill>
                      <a:schemeClr val="bg1">
                        <a:lumMod val="85000"/>
                      </a:schemeClr>
                    </a:solidFill>
                  </a:tcPr>
                </a:tc>
                <a:tc>
                  <a:txBody>
                    <a:bodyPr/>
                    <a:lstStyle/>
                    <a:p>
                      <a:pPr algn="ctr" latinLnBrk="1"/>
                      <a:r>
                        <a:rPr lang="ko-KR" altLang="en-US" sz="1400" b="1"/>
                        <a:t>어절 수</a:t>
                      </a:r>
                    </a:p>
                  </a:txBody>
                  <a:tcPr>
                    <a:solidFill>
                      <a:schemeClr val="bg1">
                        <a:lumMod val="85000"/>
                      </a:schemeClr>
                    </a:solidFill>
                  </a:tcPr>
                </a:tc>
                <a:extLst>
                  <a:ext uri="{0D108BD9-81ED-4DB2-BD59-A6C34878D82A}">
                    <a16:rowId xmlns:a16="http://schemas.microsoft.com/office/drawing/2014/main" val="1788822733"/>
                  </a:ext>
                </a:extLst>
              </a:tr>
              <a:tr h="370840">
                <a:tc>
                  <a:txBody>
                    <a:bodyPr/>
                    <a:lstStyle/>
                    <a:p>
                      <a:pPr latinLnBrk="1"/>
                      <a:r>
                        <a:rPr lang="en-US" altLang="ko-KR" sz="1400"/>
                        <a:t>Google </a:t>
                      </a:r>
                      <a:r>
                        <a:rPr lang="ko-KR" altLang="en-US" sz="1400"/>
                        <a:t>영어 </a:t>
                      </a:r>
                      <a:r>
                        <a:rPr lang="en-US" altLang="ko-KR" sz="1400"/>
                        <a:t>BERT model</a:t>
                      </a:r>
                      <a:endParaRPr lang="ko-KR" altLang="en-US" sz="1400"/>
                    </a:p>
                  </a:txBody>
                  <a:tcPr/>
                </a:tc>
                <a:tc>
                  <a:txBody>
                    <a:bodyPr/>
                    <a:lstStyle/>
                    <a:p>
                      <a:pPr latinLnBrk="1"/>
                      <a:r>
                        <a:rPr lang="ko-KR" altLang="en-US" sz="1400"/>
                        <a:t>약 </a:t>
                      </a:r>
                      <a:r>
                        <a:rPr lang="en-US" altLang="ko-KR" sz="1400"/>
                        <a:t>3.3</a:t>
                      </a:r>
                      <a:r>
                        <a:rPr lang="ko-KR" altLang="en-US" sz="1400"/>
                        <a:t>억 어절</a:t>
                      </a:r>
                    </a:p>
                  </a:txBody>
                  <a:tcPr/>
                </a:tc>
                <a:extLst>
                  <a:ext uri="{0D108BD9-81ED-4DB2-BD59-A6C34878D82A}">
                    <a16:rowId xmlns:a16="http://schemas.microsoft.com/office/drawing/2014/main" val="3132773082"/>
                  </a:ext>
                </a:extLst>
              </a:tr>
              <a:tr h="370840">
                <a:tc>
                  <a:txBody>
                    <a:bodyPr/>
                    <a:lstStyle/>
                    <a:p>
                      <a:pPr latinLnBrk="1"/>
                      <a:r>
                        <a:rPr lang="ko-KR" altLang="en-US" sz="1400"/>
                        <a:t>한국어 </a:t>
                      </a:r>
                      <a:r>
                        <a:rPr lang="en-US" altLang="ko-KR" sz="1400"/>
                        <a:t>BERT </a:t>
                      </a:r>
                      <a:r>
                        <a:rPr lang="ko-KR" altLang="en-US" sz="1400"/>
                        <a:t>실험</a:t>
                      </a:r>
                    </a:p>
                  </a:txBody>
                  <a:tcPr/>
                </a:tc>
                <a:tc>
                  <a:txBody>
                    <a:bodyPr/>
                    <a:lstStyle/>
                    <a:p>
                      <a:pPr latinLnBrk="1"/>
                      <a:r>
                        <a:rPr lang="ko-KR" altLang="en-US" sz="1400"/>
                        <a:t>약 </a:t>
                      </a:r>
                      <a:r>
                        <a:rPr lang="en-US" altLang="ko-KR" sz="1400"/>
                        <a:t>3.4</a:t>
                      </a:r>
                      <a:r>
                        <a:rPr lang="ko-KR" altLang="en-US" sz="1400"/>
                        <a:t>억 어절</a:t>
                      </a:r>
                    </a:p>
                  </a:txBody>
                  <a:tcPr/>
                </a:tc>
                <a:extLst>
                  <a:ext uri="{0D108BD9-81ED-4DB2-BD59-A6C34878D82A}">
                    <a16:rowId xmlns:a16="http://schemas.microsoft.com/office/drawing/2014/main" val="669288595"/>
                  </a:ext>
                </a:extLst>
              </a:tr>
            </a:tbl>
          </a:graphicData>
        </a:graphic>
      </p:graphicFrame>
      <p:sp>
        <p:nvSpPr>
          <p:cNvPr id="9" name="내용 개체 틀 8">
            <a:extLst>
              <a:ext uri="{FF2B5EF4-FFF2-40B4-BE49-F238E27FC236}">
                <a16:creationId xmlns:a16="http://schemas.microsoft.com/office/drawing/2014/main" id="{E7BDF449-A5DC-41E5-BABE-DF77B85976FD}"/>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8561199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ko-KR" altLang="en-US"/>
              <a:t>한국어 </a:t>
            </a:r>
            <a:r>
              <a:rPr lang="en-US" altLang="ko-KR"/>
              <a:t>BERT</a:t>
            </a:r>
            <a:endParaRPr lang="ko-KR" altLang="en-US"/>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ko-KR" altLang="en-US"/>
              <a:t>한국어 </a:t>
            </a:r>
            <a:r>
              <a:rPr lang="en-US" altLang="ko-KR"/>
              <a:t>BERT </a:t>
            </a:r>
            <a:r>
              <a:rPr lang="ko-KR" altLang="en-US"/>
              <a:t>학습</a:t>
            </a:r>
          </a:p>
        </p:txBody>
      </p:sp>
      <p:sp>
        <p:nvSpPr>
          <p:cNvPr id="7" name="내용 개체 틀 2">
            <a:extLst>
              <a:ext uri="{FF2B5EF4-FFF2-40B4-BE49-F238E27FC236}">
                <a16:creationId xmlns:a16="http://schemas.microsoft.com/office/drawing/2014/main" id="{96764253-A2E9-4D75-AD31-0A28729F14CA}"/>
              </a:ext>
            </a:extLst>
          </p:cNvPr>
          <p:cNvSpPr txBox="1">
            <a:spLocks/>
          </p:cNvSpPr>
          <p:nvPr/>
        </p:nvSpPr>
        <p:spPr>
          <a:xfrm>
            <a:off x="435703" y="1384802"/>
            <a:ext cx="7886700" cy="3927547"/>
          </a:xfrm>
          <a:prstGeom prst="rect">
            <a:avLst/>
          </a:prstGeom>
        </p:spPr>
        <p:txBody>
          <a:bodyPr>
            <a:normAutofit/>
          </a:bodyPr>
          <a:lstStyle>
            <a:lvl1pPr marL="171450" indent="-171450" algn="l" defTabSz="685800" rtl="0" eaLnBrk="1" latinLnBrk="1"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20000"/>
              </a:lnSpc>
            </a:pPr>
            <a:r>
              <a:rPr lang="ko-KR" altLang="en-US" sz="1600"/>
              <a:t>한국어 </a:t>
            </a:r>
            <a:r>
              <a:rPr lang="en-US" altLang="ko-KR" sz="1600"/>
              <a:t>BERT baseline model </a:t>
            </a:r>
            <a:r>
              <a:rPr lang="ko-KR" altLang="en-US" sz="1600"/>
              <a:t>학습</a:t>
            </a:r>
            <a:endParaRPr lang="en-US" altLang="ko-KR" sz="1600"/>
          </a:p>
          <a:p>
            <a:pPr lvl="1">
              <a:lnSpc>
                <a:spcPct val="120000"/>
              </a:lnSpc>
            </a:pPr>
            <a:r>
              <a:rPr lang="en-US" altLang="ko-KR" sz="1400"/>
              <a:t>1/32 </a:t>
            </a:r>
            <a:r>
              <a:rPr lang="ko-KR" altLang="en-US" sz="1400"/>
              <a:t>학습 소요 시간 </a:t>
            </a:r>
            <a:r>
              <a:rPr lang="en-US" altLang="ko-KR" sz="1400"/>
              <a:t>(V100 GPU)</a:t>
            </a:r>
            <a:endParaRPr lang="en-US" altLang="ko-KR" sz="900"/>
          </a:p>
          <a:p>
            <a:pPr>
              <a:lnSpc>
                <a:spcPct val="120000"/>
              </a:lnSpc>
            </a:pPr>
            <a:endParaRPr lang="en-US" altLang="ko-KR" sz="1800"/>
          </a:p>
          <a:p>
            <a:pPr lvl="1">
              <a:lnSpc>
                <a:spcPct val="120000"/>
              </a:lnSpc>
            </a:pPr>
            <a:endParaRPr lang="en-US" altLang="ko-KR" sz="1400"/>
          </a:p>
          <a:p>
            <a:pPr lvl="1">
              <a:lnSpc>
                <a:spcPct val="120000"/>
              </a:lnSpc>
            </a:pPr>
            <a:endParaRPr lang="en-US" altLang="ko-KR" sz="1400"/>
          </a:p>
        </p:txBody>
      </p:sp>
      <p:sp>
        <p:nvSpPr>
          <p:cNvPr id="8" name="TextBox 7">
            <a:extLst>
              <a:ext uri="{FF2B5EF4-FFF2-40B4-BE49-F238E27FC236}">
                <a16:creationId xmlns:a16="http://schemas.microsoft.com/office/drawing/2014/main" id="{9EF5D23A-1293-428D-A070-5BDFA27464C4}"/>
              </a:ext>
            </a:extLst>
          </p:cNvPr>
          <p:cNvSpPr txBox="1"/>
          <p:nvPr/>
        </p:nvSpPr>
        <p:spPr>
          <a:xfrm>
            <a:off x="3706699" y="3412292"/>
            <a:ext cx="1730602" cy="307777"/>
          </a:xfrm>
          <a:prstGeom prst="rect">
            <a:avLst/>
          </a:prstGeom>
          <a:noFill/>
        </p:spPr>
        <p:txBody>
          <a:bodyPr wrap="none" rtlCol="0">
            <a:spAutoFit/>
          </a:bodyPr>
          <a:lstStyle/>
          <a:p>
            <a:r>
              <a:rPr lang="en-US" altLang="ko-KR" sz="1400"/>
              <a:t>KorQuAD </a:t>
            </a:r>
            <a:r>
              <a:rPr lang="ko-KR" altLang="en-US" sz="1400"/>
              <a:t>실험결과</a:t>
            </a:r>
          </a:p>
        </p:txBody>
      </p:sp>
      <p:graphicFrame>
        <p:nvGraphicFramePr>
          <p:cNvPr id="9" name="표 8">
            <a:extLst>
              <a:ext uri="{FF2B5EF4-FFF2-40B4-BE49-F238E27FC236}">
                <a16:creationId xmlns:a16="http://schemas.microsoft.com/office/drawing/2014/main" id="{730101F9-5830-4ECC-9DB9-05858FB2FBA3}"/>
              </a:ext>
            </a:extLst>
          </p:cNvPr>
          <p:cNvGraphicFramePr>
            <a:graphicFrameLocks noGrp="1"/>
          </p:cNvGraphicFramePr>
          <p:nvPr>
            <p:extLst>
              <p:ext uri="{D42A27DB-BD31-4B8C-83A1-F6EECF244321}">
                <p14:modId xmlns:p14="http://schemas.microsoft.com/office/powerpoint/2010/main" val="1542336110"/>
              </p:ext>
            </p:extLst>
          </p:nvPr>
        </p:nvGraphicFramePr>
        <p:xfrm>
          <a:off x="381000" y="3732420"/>
          <a:ext cx="8382001" cy="1854200"/>
        </p:xfrm>
        <a:graphic>
          <a:graphicData uri="http://schemas.openxmlformats.org/drawingml/2006/table">
            <a:tbl>
              <a:tblPr firstRow="1" bandRow="1">
                <a:tableStyleId>{5940675A-B579-460E-94D1-54222C63F5DA}</a:tableStyleId>
              </a:tblPr>
              <a:tblGrid>
                <a:gridCol w="3990975">
                  <a:extLst>
                    <a:ext uri="{9D8B030D-6E8A-4147-A177-3AD203B41FA5}">
                      <a16:colId xmlns:a16="http://schemas.microsoft.com/office/drawing/2014/main" val="1787425547"/>
                    </a:ext>
                  </a:extLst>
                </a:gridCol>
                <a:gridCol w="2195513">
                  <a:extLst>
                    <a:ext uri="{9D8B030D-6E8A-4147-A177-3AD203B41FA5}">
                      <a16:colId xmlns:a16="http://schemas.microsoft.com/office/drawing/2014/main" val="2837178864"/>
                    </a:ext>
                  </a:extLst>
                </a:gridCol>
                <a:gridCol w="2195513">
                  <a:extLst>
                    <a:ext uri="{9D8B030D-6E8A-4147-A177-3AD203B41FA5}">
                      <a16:colId xmlns:a16="http://schemas.microsoft.com/office/drawing/2014/main" val="976003306"/>
                    </a:ext>
                  </a:extLst>
                </a:gridCol>
              </a:tblGrid>
              <a:tr h="370840">
                <a:tc>
                  <a:txBody>
                    <a:bodyPr/>
                    <a:lstStyle/>
                    <a:p>
                      <a:pPr algn="ctr" latinLnBrk="1"/>
                      <a:r>
                        <a:rPr lang="ko-KR" altLang="en-US" b="1"/>
                        <a:t>모델</a:t>
                      </a:r>
                    </a:p>
                  </a:txBody>
                  <a:tcPr anchor="ctr">
                    <a:solidFill>
                      <a:schemeClr val="bg1">
                        <a:lumMod val="85000"/>
                      </a:schemeClr>
                    </a:solidFill>
                  </a:tcPr>
                </a:tc>
                <a:tc>
                  <a:txBody>
                    <a:bodyPr/>
                    <a:lstStyle/>
                    <a:p>
                      <a:pPr algn="ctr" latinLnBrk="1"/>
                      <a:r>
                        <a:rPr lang="en-US" altLang="ko-KR" b="1"/>
                        <a:t>EM</a:t>
                      </a:r>
                      <a:endParaRPr lang="ko-KR" altLang="en-US" b="1"/>
                    </a:p>
                  </a:txBody>
                  <a:tcPr anchor="ctr">
                    <a:solidFill>
                      <a:schemeClr val="bg1">
                        <a:lumMod val="85000"/>
                      </a:schemeClr>
                    </a:solidFill>
                  </a:tcPr>
                </a:tc>
                <a:tc>
                  <a:txBody>
                    <a:bodyPr/>
                    <a:lstStyle/>
                    <a:p>
                      <a:pPr algn="ctr" latinLnBrk="1"/>
                      <a:r>
                        <a:rPr lang="en-US" altLang="ko-KR" b="1"/>
                        <a:t>F1</a:t>
                      </a:r>
                      <a:endParaRPr lang="ko-KR" altLang="en-US" b="1"/>
                    </a:p>
                  </a:txBody>
                  <a:tcPr anchor="ctr">
                    <a:solidFill>
                      <a:schemeClr val="bg1">
                        <a:lumMod val="85000"/>
                      </a:schemeClr>
                    </a:solidFill>
                  </a:tcPr>
                </a:tc>
                <a:extLst>
                  <a:ext uri="{0D108BD9-81ED-4DB2-BD59-A6C34878D82A}">
                    <a16:rowId xmlns:a16="http://schemas.microsoft.com/office/drawing/2014/main" val="3901566300"/>
                  </a:ext>
                </a:extLst>
              </a:tr>
              <a:tr h="370840">
                <a:tc>
                  <a:txBody>
                    <a:bodyPr/>
                    <a:lstStyle/>
                    <a:p>
                      <a:pPr latinLnBrk="1"/>
                      <a:r>
                        <a:rPr lang="en-US" altLang="ko-KR"/>
                        <a:t>Human performance</a:t>
                      </a:r>
                      <a:endParaRPr lang="ko-KR" altLang="en-US"/>
                    </a:p>
                  </a:txBody>
                  <a:tcPr>
                    <a:solidFill>
                      <a:schemeClr val="bg1"/>
                    </a:solidFill>
                  </a:tcPr>
                </a:tc>
                <a:tc>
                  <a:txBody>
                    <a:bodyPr/>
                    <a:lstStyle/>
                    <a:p>
                      <a:pPr algn="ctr" latinLnBrk="1"/>
                      <a:r>
                        <a:rPr lang="en-US" altLang="ko-KR" b="0"/>
                        <a:t>80.17</a:t>
                      </a:r>
                      <a:endParaRPr lang="ko-KR" altLang="en-US" b="0"/>
                    </a:p>
                  </a:txBody>
                  <a:tcPr anchor="ctr">
                    <a:solidFill>
                      <a:schemeClr val="bg1"/>
                    </a:solidFill>
                  </a:tcPr>
                </a:tc>
                <a:tc>
                  <a:txBody>
                    <a:bodyPr/>
                    <a:lstStyle/>
                    <a:p>
                      <a:pPr algn="ctr" latinLnBrk="1"/>
                      <a:r>
                        <a:rPr lang="en-US" altLang="ko-KR" b="0"/>
                        <a:t>91.20</a:t>
                      </a:r>
                      <a:endParaRPr lang="ko-KR" altLang="en-US" b="0"/>
                    </a:p>
                  </a:txBody>
                  <a:tcPr anchor="ctr">
                    <a:solidFill>
                      <a:schemeClr val="bg1"/>
                    </a:solidFill>
                  </a:tcPr>
                </a:tc>
                <a:extLst>
                  <a:ext uri="{0D108BD9-81ED-4DB2-BD59-A6C34878D82A}">
                    <a16:rowId xmlns:a16="http://schemas.microsoft.com/office/drawing/2014/main" val="1769011024"/>
                  </a:ext>
                </a:extLst>
              </a:tr>
              <a:tr h="370840">
                <a:tc>
                  <a:txBody>
                    <a:bodyPr/>
                    <a:lstStyle/>
                    <a:p>
                      <a:pPr latinLnBrk="1"/>
                      <a:r>
                        <a:rPr lang="en-US" altLang="ko-KR"/>
                        <a:t>Saltlux ADAM MRC</a:t>
                      </a:r>
                      <a:endParaRPr lang="ko-KR" altLang="en-US"/>
                    </a:p>
                  </a:txBody>
                  <a:tcPr>
                    <a:solidFill>
                      <a:schemeClr val="bg1"/>
                    </a:solidFill>
                  </a:tcPr>
                </a:tc>
                <a:tc>
                  <a:txBody>
                    <a:bodyPr/>
                    <a:lstStyle/>
                    <a:p>
                      <a:pPr algn="ctr" latinLnBrk="1"/>
                      <a:r>
                        <a:rPr lang="en-US" altLang="ko-KR" b="0"/>
                        <a:t>71.88</a:t>
                      </a:r>
                      <a:endParaRPr lang="ko-KR" altLang="en-US" b="0"/>
                    </a:p>
                  </a:txBody>
                  <a:tcPr anchor="ctr">
                    <a:solidFill>
                      <a:schemeClr val="bg1"/>
                    </a:solidFill>
                  </a:tcPr>
                </a:tc>
                <a:tc>
                  <a:txBody>
                    <a:bodyPr/>
                    <a:lstStyle/>
                    <a:p>
                      <a:pPr algn="ctr" latinLnBrk="1"/>
                      <a:r>
                        <a:rPr lang="en-US" altLang="ko-KR" b="0"/>
                        <a:t>83.00</a:t>
                      </a:r>
                      <a:endParaRPr lang="ko-KR" altLang="en-US" b="0"/>
                    </a:p>
                  </a:txBody>
                  <a:tcPr anchor="ctr">
                    <a:solidFill>
                      <a:schemeClr val="bg1"/>
                    </a:solidFill>
                  </a:tcPr>
                </a:tc>
                <a:extLst>
                  <a:ext uri="{0D108BD9-81ED-4DB2-BD59-A6C34878D82A}">
                    <a16:rowId xmlns:a16="http://schemas.microsoft.com/office/drawing/2014/main" val="3406861554"/>
                  </a:ext>
                </a:extLst>
              </a:tr>
              <a:tr h="37084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a:t>BERT Multi-lingual pretrained model</a:t>
                      </a:r>
                    </a:p>
                  </a:txBody>
                  <a:tcPr>
                    <a:solidFill>
                      <a:schemeClr val="bg1"/>
                    </a:solidFill>
                  </a:tcPr>
                </a:tc>
                <a:tc>
                  <a:txBody>
                    <a:bodyPr/>
                    <a:lstStyle/>
                    <a:p>
                      <a:pPr algn="ctr" latinLnBrk="1"/>
                      <a:r>
                        <a:rPr lang="en-US" altLang="ko-KR" b="0"/>
                        <a:t>81.78</a:t>
                      </a:r>
                      <a:endParaRPr lang="ko-KR" altLang="en-US" b="0"/>
                    </a:p>
                  </a:txBody>
                  <a:tcPr anchor="ctr">
                    <a:solidFill>
                      <a:schemeClr val="bg1"/>
                    </a:solidFill>
                  </a:tcPr>
                </a:tc>
                <a:tc>
                  <a:txBody>
                    <a:bodyPr/>
                    <a:lstStyle/>
                    <a:p>
                      <a:pPr algn="ctr" latinLnBrk="1"/>
                      <a:r>
                        <a:rPr lang="en-US" altLang="ko-KR" b="0"/>
                        <a:t>90.75</a:t>
                      </a:r>
                      <a:endParaRPr lang="ko-KR" altLang="en-US" b="0"/>
                    </a:p>
                  </a:txBody>
                  <a:tcPr anchor="ctr">
                    <a:solidFill>
                      <a:schemeClr val="bg1"/>
                    </a:solidFill>
                  </a:tcPr>
                </a:tc>
                <a:extLst>
                  <a:ext uri="{0D108BD9-81ED-4DB2-BD59-A6C34878D82A}">
                    <a16:rowId xmlns:a16="http://schemas.microsoft.com/office/drawing/2014/main" val="3747557128"/>
                  </a:ext>
                </a:extLst>
              </a:tr>
              <a:tr h="370840">
                <a:tc>
                  <a:txBody>
                    <a:bodyPr/>
                    <a:lstStyle/>
                    <a:p>
                      <a:pPr latinLnBrk="1"/>
                      <a:r>
                        <a:rPr lang="ko-KR" altLang="en-US" sz="1800" b="1" kern="1200">
                          <a:effectLst/>
                        </a:rPr>
                        <a:t>한국어 </a:t>
                      </a:r>
                      <a:r>
                        <a:rPr lang="en-US" altLang="ko-KR" sz="1800" b="1" kern="1200">
                          <a:effectLst/>
                        </a:rPr>
                        <a:t>BERT (1/32 </a:t>
                      </a:r>
                      <a:r>
                        <a:rPr lang="ko-KR" altLang="en-US" sz="1800" b="1" kern="1200">
                          <a:effectLst/>
                        </a:rPr>
                        <a:t>학습</a:t>
                      </a:r>
                      <a:r>
                        <a:rPr lang="en-US" altLang="ko-KR" sz="1800" b="1" kern="1200">
                          <a:effectLst/>
                        </a:rPr>
                        <a:t>)</a:t>
                      </a:r>
                      <a:endParaRPr lang="ko-KR" altLang="en-US" b="1"/>
                    </a:p>
                  </a:txBody>
                  <a:tcPr>
                    <a:solidFill>
                      <a:schemeClr val="bg1"/>
                    </a:solidFill>
                  </a:tcPr>
                </a:tc>
                <a:tc>
                  <a:txBody>
                    <a:bodyPr/>
                    <a:lstStyle/>
                    <a:p>
                      <a:pPr algn="ctr" latinLnBrk="1"/>
                      <a:r>
                        <a:rPr lang="en-US" altLang="ko-KR" b="1"/>
                        <a:t>66.06</a:t>
                      </a:r>
                      <a:endParaRPr lang="ko-KR" altLang="en-US" b="1"/>
                    </a:p>
                  </a:txBody>
                  <a:tcPr anchor="ctr">
                    <a:solidFill>
                      <a:schemeClr val="bg1"/>
                    </a:solidFill>
                  </a:tcPr>
                </a:tc>
                <a:tc>
                  <a:txBody>
                    <a:bodyPr/>
                    <a:lstStyle/>
                    <a:p>
                      <a:pPr algn="ctr" latinLnBrk="1"/>
                      <a:r>
                        <a:rPr lang="en-US" altLang="ko-KR" b="1"/>
                        <a:t>79.79</a:t>
                      </a:r>
                      <a:endParaRPr lang="ko-KR" altLang="en-US" b="1"/>
                    </a:p>
                  </a:txBody>
                  <a:tcPr anchor="ctr">
                    <a:solidFill>
                      <a:schemeClr val="bg1"/>
                    </a:solidFill>
                  </a:tcPr>
                </a:tc>
                <a:extLst>
                  <a:ext uri="{0D108BD9-81ED-4DB2-BD59-A6C34878D82A}">
                    <a16:rowId xmlns:a16="http://schemas.microsoft.com/office/drawing/2014/main" val="1744457038"/>
                  </a:ext>
                </a:extLst>
              </a:tr>
            </a:tbl>
          </a:graphicData>
        </a:graphic>
      </p:graphicFrame>
      <p:sp>
        <p:nvSpPr>
          <p:cNvPr id="10" name="직사각형 9">
            <a:extLst>
              <a:ext uri="{FF2B5EF4-FFF2-40B4-BE49-F238E27FC236}">
                <a16:creationId xmlns:a16="http://schemas.microsoft.com/office/drawing/2014/main" id="{6DF13B00-0BAA-457D-819C-FC4AF1F4CF91}"/>
              </a:ext>
            </a:extLst>
          </p:cNvPr>
          <p:cNvSpPr/>
          <p:nvPr/>
        </p:nvSpPr>
        <p:spPr>
          <a:xfrm>
            <a:off x="380999" y="2253940"/>
            <a:ext cx="1303200" cy="9328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대용량</a:t>
            </a:r>
            <a:endParaRPr lang="en-US" altLang="ko-KR"/>
          </a:p>
          <a:p>
            <a:pPr algn="ctr"/>
            <a:r>
              <a:rPr lang="ko-KR" altLang="en-US"/>
              <a:t>코퍼스</a:t>
            </a:r>
          </a:p>
        </p:txBody>
      </p:sp>
      <p:sp>
        <p:nvSpPr>
          <p:cNvPr id="11" name="직사각형 10">
            <a:extLst>
              <a:ext uri="{FF2B5EF4-FFF2-40B4-BE49-F238E27FC236}">
                <a16:creationId xmlns:a16="http://schemas.microsoft.com/office/drawing/2014/main" id="{64EA96BE-6AEF-4D36-BB8A-A70759DB20F0}"/>
              </a:ext>
            </a:extLst>
          </p:cNvPr>
          <p:cNvSpPr/>
          <p:nvPr/>
        </p:nvSpPr>
        <p:spPr>
          <a:xfrm>
            <a:off x="2741083" y="2253940"/>
            <a:ext cx="1303200" cy="9328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BPE</a:t>
            </a:r>
          </a:p>
          <a:p>
            <a:pPr algn="ctr"/>
            <a:r>
              <a:rPr lang="en-US" altLang="ko-KR"/>
              <a:t>tokenized</a:t>
            </a:r>
          </a:p>
          <a:p>
            <a:pPr algn="ctr"/>
            <a:r>
              <a:rPr lang="ko-KR" altLang="en-US"/>
              <a:t>코퍼스</a:t>
            </a:r>
          </a:p>
        </p:txBody>
      </p:sp>
      <p:sp>
        <p:nvSpPr>
          <p:cNvPr id="12" name="직사각형 11">
            <a:extLst>
              <a:ext uri="{FF2B5EF4-FFF2-40B4-BE49-F238E27FC236}">
                <a16:creationId xmlns:a16="http://schemas.microsoft.com/office/drawing/2014/main" id="{6DFFE997-A687-43C8-B3BF-8A9863307CD9}"/>
              </a:ext>
            </a:extLst>
          </p:cNvPr>
          <p:cNvSpPr/>
          <p:nvPr/>
        </p:nvSpPr>
        <p:spPr>
          <a:xfrm>
            <a:off x="5101167" y="2253940"/>
            <a:ext cx="1303200" cy="9328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BERT </a:t>
            </a:r>
            <a:r>
              <a:rPr lang="ko-KR" altLang="en-US"/>
              <a:t>모델</a:t>
            </a:r>
          </a:p>
        </p:txBody>
      </p:sp>
      <p:sp>
        <p:nvSpPr>
          <p:cNvPr id="13" name="직사각형 12">
            <a:extLst>
              <a:ext uri="{FF2B5EF4-FFF2-40B4-BE49-F238E27FC236}">
                <a16:creationId xmlns:a16="http://schemas.microsoft.com/office/drawing/2014/main" id="{40E00CD7-6906-4C89-BD4A-EA47677E6473}"/>
              </a:ext>
            </a:extLst>
          </p:cNvPr>
          <p:cNvSpPr/>
          <p:nvPr/>
        </p:nvSpPr>
        <p:spPr>
          <a:xfrm>
            <a:off x="7461250" y="2253940"/>
            <a:ext cx="1303200" cy="9328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BERT </a:t>
            </a:r>
            <a:r>
              <a:rPr lang="ko-KR" altLang="en-US"/>
              <a:t>기반</a:t>
            </a:r>
            <a:endParaRPr lang="en-US" altLang="ko-KR"/>
          </a:p>
          <a:p>
            <a:pPr algn="ctr"/>
            <a:r>
              <a:rPr lang="en-US" altLang="ko-KR"/>
              <a:t>MRC </a:t>
            </a:r>
            <a:r>
              <a:rPr lang="ko-KR" altLang="en-US"/>
              <a:t>모델</a:t>
            </a:r>
          </a:p>
        </p:txBody>
      </p:sp>
      <p:cxnSp>
        <p:nvCxnSpPr>
          <p:cNvPr id="14" name="직선 화살표 연결선 13">
            <a:extLst>
              <a:ext uri="{FF2B5EF4-FFF2-40B4-BE49-F238E27FC236}">
                <a16:creationId xmlns:a16="http://schemas.microsoft.com/office/drawing/2014/main" id="{95555C58-9CBE-44D4-83D0-05A0C618FEB9}"/>
              </a:ext>
            </a:extLst>
          </p:cNvPr>
          <p:cNvCxnSpPr>
            <a:stCxn id="10" idx="3"/>
            <a:endCxn id="11" idx="1"/>
          </p:cNvCxnSpPr>
          <p:nvPr/>
        </p:nvCxnSpPr>
        <p:spPr>
          <a:xfrm>
            <a:off x="1684199" y="2720376"/>
            <a:ext cx="1056884"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6DF2A25A-DAF7-4271-B133-277BF814CA70}"/>
              </a:ext>
            </a:extLst>
          </p:cNvPr>
          <p:cNvCxnSpPr>
            <a:cxnSpLocks/>
            <a:stCxn id="11" idx="3"/>
            <a:endCxn id="12" idx="1"/>
          </p:cNvCxnSpPr>
          <p:nvPr/>
        </p:nvCxnSpPr>
        <p:spPr>
          <a:xfrm>
            <a:off x="4044283" y="2720376"/>
            <a:ext cx="1056884"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BEB78157-055C-454A-89E8-7226C402985D}"/>
              </a:ext>
            </a:extLst>
          </p:cNvPr>
          <p:cNvCxnSpPr>
            <a:stCxn id="12" idx="3"/>
            <a:endCxn id="13" idx="1"/>
          </p:cNvCxnSpPr>
          <p:nvPr/>
        </p:nvCxnSpPr>
        <p:spPr>
          <a:xfrm>
            <a:off x="6404367" y="2720376"/>
            <a:ext cx="1056883"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1B664BE-E96D-4D86-8D15-7304691AE37D}"/>
              </a:ext>
            </a:extLst>
          </p:cNvPr>
          <p:cNvSpPr txBox="1"/>
          <p:nvPr/>
        </p:nvSpPr>
        <p:spPr>
          <a:xfrm>
            <a:off x="1978352" y="2450406"/>
            <a:ext cx="455574" cy="307777"/>
          </a:xfrm>
          <a:prstGeom prst="rect">
            <a:avLst/>
          </a:prstGeom>
          <a:noFill/>
        </p:spPr>
        <p:txBody>
          <a:bodyPr wrap="none" rtlCol="0">
            <a:spAutoFit/>
          </a:bodyPr>
          <a:lstStyle/>
          <a:p>
            <a:r>
              <a:rPr lang="en-US" altLang="ko-KR" sz="1400"/>
              <a:t>2</a:t>
            </a:r>
            <a:r>
              <a:rPr lang="ko-KR" altLang="en-US" sz="1400"/>
              <a:t>일</a:t>
            </a:r>
          </a:p>
        </p:txBody>
      </p:sp>
      <p:sp>
        <p:nvSpPr>
          <p:cNvPr id="20" name="TextBox 19">
            <a:extLst>
              <a:ext uri="{FF2B5EF4-FFF2-40B4-BE49-F238E27FC236}">
                <a16:creationId xmlns:a16="http://schemas.microsoft.com/office/drawing/2014/main" id="{21331E3B-559D-4936-8A6F-9574669277E0}"/>
              </a:ext>
            </a:extLst>
          </p:cNvPr>
          <p:cNvSpPr txBox="1"/>
          <p:nvPr/>
        </p:nvSpPr>
        <p:spPr>
          <a:xfrm>
            <a:off x="4352098" y="2450406"/>
            <a:ext cx="455574" cy="307777"/>
          </a:xfrm>
          <a:prstGeom prst="rect">
            <a:avLst/>
          </a:prstGeom>
          <a:noFill/>
        </p:spPr>
        <p:txBody>
          <a:bodyPr wrap="none" rtlCol="0">
            <a:spAutoFit/>
          </a:bodyPr>
          <a:lstStyle/>
          <a:p>
            <a:r>
              <a:rPr lang="en-US" altLang="ko-KR" sz="1400"/>
              <a:t>2</a:t>
            </a:r>
            <a:r>
              <a:rPr lang="ko-KR" altLang="en-US" sz="1400"/>
              <a:t>주</a:t>
            </a:r>
          </a:p>
        </p:txBody>
      </p:sp>
      <p:sp>
        <p:nvSpPr>
          <p:cNvPr id="21" name="TextBox 20">
            <a:extLst>
              <a:ext uri="{FF2B5EF4-FFF2-40B4-BE49-F238E27FC236}">
                <a16:creationId xmlns:a16="http://schemas.microsoft.com/office/drawing/2014/main" id="{1E1DA778-4C8E-45FE-A91E-5C0E3DEDE0FB}"/>
              </a:ext>
            </a:extLst>
          </p:cNvPr>
          <p:cNvSpPr txBox="1"/>
          <p:nvPr/>
        </p:nvSpPr>
        <p:spPr>
          <a:xfrm>
            <a:off x="6615253" y="2450406"/>
            <a:ext cx="635110" cy="307777"/>
          </a:xfrm>
          <a:prstGeom prst="rect">
            <a:avLst/>
          </a:prstGeom>
          <a:noFill/>
        </p:spPr>
        <p:txBody>
          <a:bodyPr wrap="none" rtlCol="0">
            <a:spAutoFit/>
          </a:bodyPr>
          <a:lstStyle/>
          <a:p>
            <a:r>
              <a:rPr lang="en-US" altLang="ko-KR" sz="1400"/>
              <a:t>2</a:t>
            </a:r>
            <a:r>
              <a:rPr lang="ko-KR" altLang="en-US" sz="1400"/>
              <a:t>시간</a:t>
            </a:r>
          </a:p>
        </p:txBody>
      </p:sp>
      <p:sp>
        <p:nvSpPr>
          <p:cNvPr id="5" name="TextBox 4">
            <a:extLst>
              <a:ext uri="{FF2B5EF4-FFF2-40B4-BE49-F238E27FC236}">
                <a16:creationId xmlns:a16="http://schemas.microsoft.com/office/drawing/2014/main" id="{E7112A11-E7E1-44BE-B489-7243391ABA07}"/>
              </a:ext>
            </a:extLst>
          </p:cNvPr>
          <p:cNvSpPr txBox="1"/>
          <p:nvPr/>
        </p:nvSpPr>
        <p:spPr>
          <a:xfrm>
            <a:off x="3706699" y="6045409"/>
            <a:ext cx="1718740" cy="369332"/>
          </a:xfrm>
          <a:prstGeom prst="rect">
            <a:avLst/>
          </a:prstGeom>
          <a:noFill/>
        </p:spPr>
        <p:txBody>
          <a:bodyPr wrap="none" rtlCol="0">
            <a:spAutoFit/>
          </a:bodyPr>
          <a:lstStyle/>
          <a:p>
            <a:r>
              <a:rPr lang="ko-KR" altLang="en-US" b="1">
                <a:solidFill>
                  <a:srgbClr val="FF0000"/>
                </a:solidFill>
              </a:rPr>
              <a:t>성능이 안좋다</a:t>
            </a:r>
            <a:r>
              <a:rPr lang="en-US" altLang="ko-KR" b="1">
                <a:solidFill>
                  <a:srgbClr val="FF0000"/>
                </a:solidFill>
              </a:rPr>
              <a:t>!</a:t>
            </a:r>
            <a:endParaRPr lang="ko-KR" altLang="en-US" b="1">
              <a:solidFill>
                <a:srgbClr val="FF0000"/>
              </a:solidFill>
            </a:endParaRPr>
          </a:p>
        </p:txBody>
      </p:sp>
      <p:sp>
        <p:nvSpPr>
          <p:cNvPr id="6" name="화살표: 아래쪽 5">
            <a:extLst>
              <a:ext uri="{FF2B5EF4-FFF2-40B4-BE49-F238E27FC236}">
                <a16:creationId xmlns:a16="http://schemas.microsoft.com/office/drawing/2014/main" id="{51AFE6A8-0A63-4C5A-8FCA-9F39D5957219}"/>
              </a:ext>
            </a:extLst>
          </p:cNvPr>
          <p:cNvSpPr/>
          <p:nvPr/>
        </p:nvSpPr>
        <p:spPr>
          <a:xfrm>
            <a:off x="4344938" y="5788404"/>
            <a:ext cx="455574" cy="1413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내용 개체 틀 23">
            <a:extLst>
              <a:ext uri="{FF2B5EF4-FFF2-40B4-BE49-F238E27FC236}">
                <a16:creationId xmlns:a16="http://schemas.microsoft.com/office/drawing/2014/main" id="{90528E75-65A1-4D5B-854D-A67C0041E62C}"/>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6125092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ko-KR" altLang="en-US"/>
              <a:t>한국어 </a:t>
            </a:r>
            <a:r>
              <a:rPr lang="en-US" altLang="ko-KR"/>
              <a:t>BERT</a:t>
            </a:r>
            <a:endParaRPr lang="ko-KR" altLang="en-US"/>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ko-KR" altLang="en-US"/>
              <a:t>한국어 </a:t>
            </a:r>
            <a:r>
              <a:rPr lang="en-US" altLang="ko-KR"/>
              <a:t>BERT </a:t>
            </a:r>
            <a:r>
              <a:rPr lang="ko-KR" altLang="en-US"/>
              <a:t>학습</a:t>
            </a:r>
          </a:p>
        </p:txBody>
      </p:sp>
      <p:sp>
        <p:nvSpPr>
          <p:cNvPr id="22" name="내용 개체 틀 2">
            <a:extLst>
              <a:ext uri="{FF2B5EF4-FFF2-40B4-BE49-F238E27FC236}">
                <a16:creationId xmlns:a16="http://schemas.microsoft.com/office/drawing/2014/main" id="{0DED04AB-0ACD-4103-8DA4-73AA4C3D37BE}"/>
              </a:ext>
            </a:extLst>
          </p:cNvPr>
          <p:cNvSpPr txBox="1">
            <a:spLocks/>
          </p:cNvSpPr>
          <p:nvPr/>
        </p:nvSpPr>
        <p:spPr>
          <a:xfrm>
            <a:off x="628650" y="1368024"/>
            <a:ext cx="7886700" cy="3927547"/>
          </a:xfrm>
          <a:prstGeom prst="rect">
            <a:avLst/>
          </a:prstGeom>
        </p:spPr>
        <p:txBody>
          <a:bodyPr>
            <a:normAutofit/>
          </a:bodyPr>
          <a:lstStyle>
            <a:lvl1pPr marL="171450" indent="-171450" algn="l" defTabSz="685800" rtl="0" eaLnBrk="1" latinLnBrk="1"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20000"/>
              </a:lnSpc>
            </a:pPr>
            <a:r>
              <a:rPr lang="en-US" altLang="ko-KR" sz="1400"/>
              <a:t>BERT</a:t>
            </a:r>
            <a:r>
              <a:rPr lang="ko-KR" altLang="en-US" sz="1400"/>
              <a:t> 성능에 영향을 미치는 요인</a:t>
            </a:r>
            <a:endParaRPr lang="en-US" altLang="ko-KR" sz="1400"/>
          </a:p>
          <a:p>
            <a:pPr lvl="1">
              <a:lnSpc>
                <a:spcPct val="120000"/>
              </a:lnSpc>
            </a:pPr>
            <a:r>
              <a:rPr lang="en-US" altLang="ko-KR" sz="1100"/>
              <a:t>Corpus </a:t>
            </a:r>
            <a:r>
              <a:rPr lang="ko-KR" altLang="en-US" sz="1100"/>
              <a:t>사이즈</a:t>
            </a:r>
            <a:endParaRPr lang="en-US" altLang="ko-KR" sz="1100"/>
          </a:p>
          <a:p>
            <a:pPr lvl="1">
              <a:lnSpc>
                <a:spcPct val="120000"/>
              </a:lnSpc>
            </a:pPr>
            <a:r>
              <a:rPr lang="en-US" altLang="ko-KR" sz="1100"/>
              <a:t>Corpus </a:t>
            </a:r>
            <a:r>
              <a:rPr lang="ko-KR" altLang="en-US" sz="1100"/>
              <a:t>도메인</a:t>
            </a:r>
            <a:endParaRPr lang="en-US" altLang="ko-KR" sz="1100"/>
          </a:p>
          <a:p>
            <a:pPr lvl="1">
              <a:lnSpc>
                <a:spcPct val="120000"/>
              </a:lnSpc>
            </a:pPr>
            <a:r>
              <a:rPr lang="en-US" altLang="ko-KR" sz="1100"/>
              <a:t>Corpus tokenizing (</a:t>
            </a:r>
            <a:r>
              <a:rPr lang="ko-KR" altLang="en-US" sz="1100"/>
              <a:t>어절</a:t>
            </a:r>
            <a:r>
              <a:rPr lang="en-US" altLang="ko-KR" sz="1100"/>
              <a:t>, BPE, </a:t>
            </a:r>
            <a:r>
              <a:rPr lang="ko-KR" altLang="en-US" sz="1100"/>
              <a:t>형태소</a:t>
            </a:r>
            <a:r>
              <a:rPr lang="en-US" altLang="ko-KR" sz="1100"/>
              <a:t>)</a:t>
            </a:r>
          </a:p>
          <a:p>
            <a:pPr lvl="1">
              <a:lnSpc>
                <a:spcPct val="120000"/>
              </a:lnSpc>
            </a:pPr>
            <a:r>
              <a:rPr lang="en-US" altLang="ko-KR" sz="1100"/>
              <a:t>Vocab </a:t>
            </a:r>
            <a:r>
              <a:rPr lang="ko-KR" altLang="en-US" sz="1100"/>
              <a:t>사이즈 </a:t>
            </a:r>
            <a:r>
              <a:rPr lang="en-US" altLang="ko-KR" sz="1100"/>
              <a:t>(</a:t>
            </a:r>
            <a:r>
              <a:rPr lang="ko-KR" altLang="en-US" sz="1100"/>
              <a:t>영어 </a:t>
            </a:r>
            <a:r>
              <a:rPr lang="en-US" altLang="ko-KR" sz="1100"/>
              <a:t>model: 30,522 vocabs, </a:t>
            </a:r>
            <a:r>
              <a:rPr lang="ko-KR" altLang="en-US" sz="1100"/>
              <a:t>다국어 </a:t>
            </a:r>
            <a:r>
              <a:rPr lang="en-US" altLang="ko-KR" sz="1100"/>
              <a:t>model: 119,547 vocabs)</a:t>
            </a:r>
          </a:p>
          <a:p>
            <a:pPr lvl="1">
              <a:lnSpc>
                <a:spcPct val="120000"/>
              </a:lnSpc>
            </a:pPr>
            <a:endParaRPr lang="en-US" altLang="ko-KR" sz="1050"/>
          </a:p>
          <a:p>
            <a:pPr lvl="1">
              <a:lnSpc>
                <a:spcPct val="120000"/>
              </a:lnSpc>
            </a:pPr>
            <a:endParaRPr lang="en-US" altLang="ko-KR" sz="1050"/>
          </a:p>
          <a:p>
            <a:pPr lvl="1">
              <a:lnSpc>
                <a:spcPct val="120000"/>
              </a:lnSpc>
            </a:pPr>
            <a:endParaRPr lang="en-US" altLang="ko-KR" sz="1050"/>
          </a:p>
          <a:p>
            <a:pPr lvl="1">
              <a:lnSpc>
                <a:spcPct val="120000"/>
              </a:lnSpc>
            </a:pPr>
            <a:endParaRPr lang="en-US" altLang="ko-KR" sz="900"/>
          </a:p>
          <a:p>
            <a:pPr>
              <a:lnSpc>
                <a:spcPct val="120000"/>
              </a:lnSpc>
            </a:pPr>
            <a:endParaRPr lang="en-US" altLang="ko-KR" sz="1400"/>
          </a:p>
          <a:p>
            <a:pPr lvl="1">
              <a:lnSpc>
                <a:spcPct val="120000"/>
              </a:lnSpc>
            </a:pPr>
            <a:endParaRPr lang="en-US" altLang="ko-KR" sz="1100"/>
          </a:p>
          <a:p>
            <a:pPr lvl="1">
              <a:lnSpc>
                <a:spcPct val="120000"/>
              </a:lnSpc>
            </a:pPr>
            <a:endParaRPr lang="en-US" altLang="ko-KR" sz="1100"/>
          </a:p>
        </p:txBody>
      </p:sp>
      <p:graphicFrame>
        <p:nvGraphicFramePr>
          <p:cNvPr id="23" name="표 22">
            <a:extLst>
              <a:ext uri="{FF2B5EF4-FFF2-40B4-BE49-F238E27FC236}">
                <a16:creationId xmlns:a16="http://schemas.microsoft.com/office/drawing/2014/main" id="{2094C529-0E97-4767-B8B7-9CF3DDA29F06}"/>
              </a:ext>
            </a:extLst>
          </p:cNvPr>
          <p:cNvGraphicFramePr>
            <a:graphicFrameLocks noGrp="1"/>
          </p:cNvGraphicFramePr>
          <p:nvPr>
            <p:extLst>
              <p:ext uri="{D42A27DB-BD31-4B8C-83A1-F6EECF244321}">
                <p14:modId xmlns:p14="http://schemas.microsoft.com/office/powerpoint/2010/main" val="128888801"/>
              </p:ext>
            </p:extLst>
          </p:nvPr>
        </p:nvGraphicFramePr>
        <p:xfrm>
          <a:off x="295564" y="3099620"/>
          <a:ext cx="8552872" cy="2964180"/>
        </p:xfrm>
        <a:graphic>
          <a:graphicData uri="http://schemas.openxmlformats.org/drawingml/2006/table">
            <a:tbl>
              <a:tblPr firstRow="1" bandRow="1">
                <a:tableStyleId>{5940675A-B579-460E-94D1-54222C63F5DA}</a:tableStyleId>
              </a:tblPr>
              <a:tblGrid>
                <a:gridCol w="2550905">
                  <a:extLst>
                    <a:ext uri="{9D8B030D-6E8A-4147-A177-3AD203B41FA5}">
                      <a16:colId xmlns:a16="http://schemas.microsoft.com/office/drawing/2014/main" val="896362136"/>
                    </a:ext>
                  </a:extLst>
                </a:gridCol>
                <a:gridCol w="6001967">
                  <a:extLst>
                    <a:ext uri="{9D8B030D-6E8A-4147-A177-3AD203B41FA5}">
                      <a16:colId xmlns:a16="http://schemas.microsoft.com/office/drawing/2014/main" val="338943598"/>
                    </a:ext>
                  </a:extLst>
                </a:gridCol>
              </a:tblGrid>
              <a:tr h="237799">
                <a:tc>
                  <a:txBody>
                    <a:bodyPr/>
                    <a:lstStyle/>
                    <a:p>
                      <a:pPr algn="ctr" latinLnBrk="1"/>
                      <a:r>
                        <a:rPr lang="ko-KR" altLang="en-US" sz="1200" b="1"/>
                        <a:t>모델</a:t>
                      </a:r>
                    </a:p>
                  </a:txBody>
                  <a:tcPr>
                    <a:solidFill>
                      <a:schemeClr val="bg1">
                        <a:lumMod val="85000"/>
                      </a:schemeClr>
                    </a:solidFill>
                  </a:tcPr>
                </a:tc>
                <a:tc>
                  <a:txBody>
                    <a:bodyPr/>
                    <a:lstStyle/>
                    <a:p>
                      <a:pPr algn="ctr" latinLnBrk="1"/>
                      <a:r>
                        <a:rPr lang="ko-KR" altLang="en-US" sz="1200" b="1"/>
                        <a:t>예제</a:t>
                      </a:r>
                    </a:p>
                  </a:txBody>
                  <a:tcPr>
                    <a:solidFill>
                      <a:schemeClr val="bg1">
                        <a:lumMod val="85000"/>
                      </a:schemeClr>
                    </a:solidFill>
                  </a:tcPr>
                </a:tc>
                <a:extLst>
                  <a:ext uri="{0D108BD9-81ED-4DB2-BD59-A6C34878D82A}">
                    <a16:rowId xmlns:a16="http://schemas.microsoft.com/office/drawing/2014/main" val="2183563884"/>
                  </a:ext>
                </a:extLst>
              </a:tr>
              <a:tr h="407695">
                <a:tc>
                  <a:txBody>
                    <a:bodyPr/>
                    <a:lstStyle/>
                    <a:p>
                      <a:pPr latinLnBrk="1"/>
                      <a:r>
                        <a:rPr lang="ko-KR" altLang="en-US" sz="1100"/>
                        <a:t>어절</a:t>
                      </a:r>
                      <a:endParaRPr lang="en-US" altLang="ko-KR" sz="1100"/>
                    </a:p>
                    <a:p>
                      <a:pPr latinLnBrk="1"/>
                      <a:r>
                        <a:rPr lang="en-US" altLang="ko-KR" sz="1100"/>
                        <a:t>+ BPE (22</a:t>
                      </a:r>
                      <a:r>
                        <a:rPr lang="ko-KR" altLang="en-US" sz="1100"/>
                        <a:t>만</a:t>
                      </a:r>
                      <a:r>
                        <a:rPr lang="en-US" altLang="ko-KR" sz="1100"/>
                        <a:t> vocab)</a:t>
                      </a:r>
                      <a:endParaRPr lang="ko-KR" altLang="en-US" sz="1100"/>
                    </a:p>
                  </a:txBody>
                  <a:tcPr anchor="ctr">
                    <a:solidFill>
                      <a:schemeClr val="bg1"/>
                    </a:solidFill>
                  </a:tcPr>
                </a:tc>
                <a:tc rowSpan="2">
                  <a:txBody>
                    <a:bodyPr/>
                    <a:lstStyle/>
                    <a:p>
                      <a:pPr latinLnBrk="1"/>
                      <a:r>
                        <a:rPr lang="ko-KR" altLang="en-US" sz="1050"/>
                        <a:t>멕시코 </a:t>
                      </a:r>
                      <a:r>
                        <a:rPr lang="en-US" altLang="ko-KR" sz="1050"/>
                        <a:t>##</a:t>
                      </a:r>
                      <a:r>
                        <a:rPr lang="ko-KR" altLang="en-US" sz="1050"/>
                        <a:t>부터 브라질 </a:t>
                      </a:r>
                      <a:r>
                        <a:rPr lang="en-US" altLang="ko-KR" sz="1050"/>
                        <a:t>##</a:t>
                      </a:r>
                      <a:r>
                        <a:rPr lang="ko-KR" altLang="en-US" sz="1050"/>
                        <a:t>까지 그리고 카리브 해 섬 지역에서 발견된다 </a:t>
                      </a:r>
                      <a:r>
                        <a:rPr lang="en-US" altLang="ko-KR" sz="1050"/>
                        <a:t>##. </a:t>
                      </a:r>
                    </a:p>
                    <a:p>
                      <a:pPr latinLnBrk="1"/>
                      <a:r>
                        <a:rPr lang="en-US" altLang="ko-KR" sz="1050"/>
                        <a:t>8 ##</a:t>
                      </a:r>
                      <a:r>
                        <a:rPr lang="ko-KR" altLang="en-US" sz="1050"/>
                        <a:t>종으로 이루어져 있다</a:t>
                      </a:r>
                      <a:r>
                        <a:rPr lang="en-US" altLang="ko-KR" sz="1050"/>
                        <a:t>. </a:t>
                      </a:r>
                    </a:p>
                    <a:p>
                      <a:pPr latinLnBrk="1"/>
                      <a:r>
                        <a:rPr lang="ko-KR" altLang="en-US" sz="1050"/>
                        <a:t>날 </a:t>
                      </a:r>
                      <a:r>
                        <a:rPr lang="en-US" altLang="ko-KR" sz="1050"/>
                        <a:t>##</a:t>
                      </a:r>
                      <a:r>
                        <a:rPr lang="ko-KR" altLang="en-US" sz="1050"/>
                        <a:t>씬 </a:t>
                      </a:r>
                      <a:r>
                        <a:rPr lang="en-US" altLang="ko-KR" sz="1050"/>
                        <a:t>##</a:t>
                      </a:r>
                      <a:r>
                        <a:rPr lang="ko-KR" altLang="en-US" sz="1050"/>
                        <a:t>한 박쥐 </a:t>
                      </a:r>
                      <a:r>
                        <a:rPr lang="en-US" altLang="ko-KR" sz="1050"/>
                        <a:t>##</a:t>
                      </a:r>
                      <a:r>
                        <a:rPr lang="ko-KR" altLang="en-US" sz="1050"/>
                        <a:t>류로 특이하게 </a:t>
                      </a:r>
                      <a:r>
                        <a:rPr lang="en-US" altLang="ko-KR" sz="1050"/>
                        <a:t>##</a:t>
                      </a:r>
                      <a:r>
                        <a:rPr lang="ko-KR" altLang="en-US" sz="1050"/>
                        <a:t>도 긴 꼬리와 이름이 함 </a:t>
                      </a:r>
                      <a:r>
                        <a:rPr lang="en-US" altLang="ko-KR" sz="1050"/>
                        <a:t>##</a:t>
                      </a:r>
                      <a:r>
                        <a:rPr lang="ko-KR" altLang="en-US" sz="1050"/>
                        <a:t>축하 </a:t>
                      </a:r>
                      <a:r>
                        <a:rPr lang="en-US" altLang="ko-KR" sz="1050"/>
                        <a:t>##</a:t>
                      </a:r>
                      <a:r>
                        <a:rPr lang="ko-KR" altLang="en-US" sz="1050"/>
                        <a:t>는 바와 같이 깔 </a:t>
                      </a:r>
                      <a:r>
                        <a:rPr lang="en-US" altLang="ko-KR" sz="1050"/>
                        <a:t>##</a:t>
                      </a:r>
                      <a:r>
                        <a:rPr lang="ko-KR" altLang="en-US" sz="1050"/>
                        <a:t>때 </a:t>
                      </a:r>
                      <a:r>
                        <a:rPr lang="en-US" altLang="ko-KR" sz="1050"/>
                        <a:t>##</a:t>
                      </a:r>
                      <a:r>
                        <a:rPr lang="ko-KR" altLang="en-US" sz="1050"/>
                        <a:t>기 모양의 귀를 갖고 있다</a:t>
                      </a:r>
                      <a:r>
                        <a:rPr lang="en-US" altLang="ko-KR" sz="1050"/>
                        <a:t>. </a:t>
                      </a:r>
                      <a:endParaRPr lang="ko-KR" altLang="en-US" sz="1050"/>
                    </a:p>
                  </a:txBody>
                  <a:tcPr anchor="ctr">
                    <a:solidFill>
                      <a:schemeClr val="bg1"/>
                    </a:solidFill>
                  </a:tcPr>
                </a:tc>
                <a:extLst>
                  <a:ext uri="{0D108BD9-81ED-4DB2-BD59-A6C34878D82A}">
                    <a16:rowId xmlns:a16="http://schemas.microsoft.com/office/drawing/2014/main" val="1083665119"/>
                  </a:ext>
                </a:extLst>
              </a:tr>
              <a:tr h="407695">
                <a:tc>
                  <a:txBody>
                    <a:bodyPr/>
                    <a:lstStyle/>
                    <a:p>
                      <a:pPr latinLnBrk="1"/>
                      <a:r>
                        <a:rPr lang="ko-KR" altLang="en-US" sz="1100"/>
                        <a:t>어절</a:t>
                      </a:r>
                      <a:endParaRPr lang="en-US" altLang="ko-KR" sz="1100"/>
                    </a:p>
                    <a:p>
                      <a:pPr latinLnBrk="1"/>
                      <a:r>
                        <a:rPr lang="en-US" altLang="ko-KR" sz="1100"/>
                        <a:t>+ BPE (4</a:t>
                      </a:r>
                      <a:r>
                        <a:rPr lang="ko-KR" altLang="en-US" sz="1100"/>
                        <a:t>만</a:t>
                      </a:r>
                      <a:r>
                        <a:rPr lang="en-US" altLang="ko-KR" sz="1100"/>
                        <a:t> vocab)</a:t>
                      </a:r>
                      <a:endParaRPr lang="ko-KR" altLang="en-US" sz="1100"/>
                    </a:p>
                  </a:txBody>
                  <a:tcPr anchor="ctr">
                    <a:solidFill>
                      <a:schemeClr val="bg1"/>
                    </a:solidFill>
                  </a:tcPr>
                </a:tc>
                <a:tc vMerge="1">
                  <a:txBody>
                    <a:bodyPr/>
                    <a:lstStyle/>
                    <a:p>
                      <a:pPr latinLnBrk="1"/>
                      <a:endParaRPr lang="ko-KR" altLang="en-US" sz="1600"/>
                    </a:p>
                  </a:txBody>
                  <a:tcPr>
                    <a:solidFill>
                      <a:schemeClr val="bg1"/>
                    </a:solidFill>
                  </a:tcPr>
                </a:tc>
                <a:extLst>
                  <a:ext uri="{0D108BD9-81ED-4DB2-BD59-A6C34878D82A}">
                    <a16:rowId xmlns:a16="http://schemas.microsoft.com/office/drawing/2014/main" val="458016635"/>
                  </a:ext>
                </a:extLst>
              </a:tr>
              <a:tr h="407695">
                <a:tc>
                  <a:txBody>
                    <a:bodyPr/>
                    <a:lstStyle/>
                    <a:p>
                      <a:pPr latinLnBrk="1"/>
                      <a:r>
                        <a:rPr lang="ko-KR" altLang="en-US" sz="1100"/>
                        <a:t>형태소 분리</a:t>
                      </a:r>
                      <a:endParaRPr lang="en-US" altLang="ko-KR" sz="1100"/>
                    </a:p>
                  </a:txBody>
                  <a:tcPr anchor="ctr">
                    <a:solidFill>
                      <a:schemeClr val="bg1"/>
                    </a:solidFill>
                  </a:tcPr>
                </a:tc>
                <a:tc>
                  <a:txBody>
                    <a:bodyPr/>
                    <a:lstStyle/>
                    <a:p>
                      <a:pPr latinLnBrk="1"/>
                      <a:r>
                        <a:rPr lang="ko-KR" altLang="en-US" sz="1050"/>
                        <a:t>멕시코 부터 브라질 까지 그리고 카리브 해 섬 지역 에서 발견 된 다 </a:t>
                      </a:r>
                      <a:r>
                        <a:rPr lang="en-US" altLang="ko-KR" sz="1050"/>
                        <a:t>.</a:t>
                      </a:r>
                    </a:p>
                    <a:p>
                      <a:pPr latinLnBrk="1"/>
                      <a:r>
                        <a:rPr lang="en-US" altLang="ko-KR" sz="1050"/>
                        <a:t>8 </a:t>
                      </a:r>
                      <a:r>
                        <a:rPr lang="ko-KR" altLang="en-US" sz="1050"/>
                        <a:t>종 으로 이루어져 있 다 </a:t>
                      </a:r>
                      <a:r>
                        <a:rPr lang="en-US" altLang="ko-KR" sz="1050"/>
                        <a:t>. </a:t>
                      </a:r>
                      <a:endParaRPr lang="ko-KR" altLang="en-US" sz="1050"/>
                    </a:p>
                  </a:txBody>
                  <a:tcPr anchor="ctr">
                    <a:solidFill>
                      <a:schemeClr val="bg1"/>
                    </a:solidFill>
                  </a:tcPr>
                </a:tc>
                <a:extLst>
                  <a:ext uri="{0D108BD9-81ED-4DB2-BD59-A6C34878D82A}">
                    <a16:rowId xmlns:a16="http://schemas.microsoft.com/office/drawing/2014/main" val="1843924007"/>
                  </a:ext>
                </a:extLst>
              </a:tr>
              <a:tr h="407695">
                <a:tc>
                  <a:txBody>
                    <a:bodyPr/>
                    <a:lstStyle/>
                    <a:p>
                      <a:pPr latinLnBrk="1"/>
                      <a:r>
                        <a:rPr lang="ko-KR" altLang="en-US" sz="1100"/>
                        <a:t>형태소 분리</a:t>
                      </a:r>
                      <a:endParaRPr lang="en-US" altLang="ko-KR" sz="1100"/>
                    </a:p>
                    <a:p>
                      <a:pPr latinLnBrk="1"/>
                      <a:r>
                        <a:rPr lang="en-US" altLang="ko-KR" sz="1100"/>
                        <a:t>+ </a:t>
                      </a:r>
                      <a:r>
                        <a:rPr lang="ko-KR" altLang="en-US" sz="1100"/>
                        <a:t>형태소 </a:t>
                      </a:r>
                      <a:r>
                        <a:rPr lang="en-US" altLang="ko-KR" sz="1100"/>
                        <a:t>tag</a:t>
                      </a:r>
                      <a:endParaRPr lang="ko-KR" altLang="en-US" sz="1100"/>
                    </a:p>
                  </a:txBody>
                  <a:tcPr anchor="ctr">
                    <a:solidFill>
                      <a:schemeClr val="bg1"/>
                    </a:solidFill>
                  </a:tcPr>
                </a:tc>
                <a:tc>
                  <a:txBody>
                    <a:bodyPr/>
                    <a:lstStyle/>
                    <a:p>
                      <a:pPr latinLnBrk="1"/>
                      <a:r>
                        <a:rPr lang="ko-KR" altLang="en-US" sz="1050"/>
                        <a:t>멕시코</a:t>
                      </a:r>
                      <a:r>
                        <a:rPr lang="en-US" altLang="ko-KR" sz="1050"/>
                        <a:t>/NNP </a:t>
                      </a:r>
                      <a:r>
                        <a:rPr lang="ko-KR" altLang="en-US" sz="1050"/>
                        <a:t>부터</a:t>
                      </a:r>
                      <a:r>
                        <a:rPr lang="en-US" altLang="ko-KR" sz="1050"/>
                        <a:t>/JX </a:t>
                      </a:r>
                      <a:r>
                        <a:rPr lang="ko-KR" altLang="en-US" sz="1050"/>
                        <a:t>브라질</a:t>
                      </a:r>
                      <a:r>
                        <a:rPr lang="en-US" altLang="ko-KR" sz="1050"/>
                        <a:t>/NNP </a:t>
                      </a:r>
                      <a:r>
                        <a:rPr lang="ko-KR" altLang="en-US" sz="1050"/>
                        <a:t>까지</a:t>
                      </a:r>
                      <a:r>
                        <a:rPr lang="en-US" altLang="ko-KR" sz="1050"/>
                        <a:t>/JX </a:t>
                      </a:r>
                      <a:r>
                        <a:rPr lang="ko-KR" altLang="en-US" sz="1050"/>
                        <a:t>그리고</a:t>
                      </a:r>
                      <a:r>
                        <a:rPr lang="en-US" altLang="ko-KR" sz="1050"/>
                        <a:t>/MAJ </a:t>
                      </a:r>
                      <a:r>
                        <a:rPr lang="ko-KR" altLang="en-US" sz="1050"/>
                        <a:t>카리브</a:t>
                      </a:r>
                      <a:r>
                        <a:rPr lang="en-US" altLang="ko-KR" sz="1050"/>
                        <a:t>/NNP </a:t>
                      </a:r>
                      <a:r>
                        <a:rPr lang="ko-KR" altLang="en-US" sz="1050"/>
                        <a:t>해</a:t>
                      </a:r>
                      <a:r>
                        <a:rPr lang="en-US" altLang="ko-KR" sz="1050"/>
                        <a:t>/NNG </a:t>
                      </a:r>
                      <a:r>
                        <a:rPr lang="ko-KR" altLang="en-US" sz="1050"/>
                        <a:t>섬</a:t>
                      </a:r>
                      <a:r>
                        <a:rPr lang="en-US" altLang="ko-KR" sz="1050"/>
                        <a:t>/NNG </a:t>
                      </a:r>
                      <a:r>
                        <a:rPr lang="ko-KR" altLang="en-US" sz="1050"/>
                        <a:t>지역</a:t>
                      </a:r>
                      <a:r>
                        <a:rPr lang="en-US" altLang="ko-KR" sz="1050"/>
                        <a:t>/NNG </a:t>
                      </a:r>
                      <a:r>
                        <a:rPr lang="ko-KR" altLang="en-US" sz="1050"/>
                        <a:t>에서</a:t>
                      </a:r>
                      <a:r>
                        <a:rPr lang="en-US" altLang="ko-KR" sz="1050"/>
                        <a:t>/JKB </a:t>
                      </a:r>
                      <a:r>
                        <a:rPr lang="ko-KR" altLang="en-US" sz="1050"/>
                        <a:t>발견</a:t>
                      </a:r>
                      <a:r>
                        <a:rPr lang="en-US" altLang="ko-KR" sz="1050"/>
                        <a:t>/NNG </a:t>
                      </a:r>
                      <a:r>
                        <a:rPr lang="ko-KR" altLang="en-US" sz="1050"/>
                        <a:t>된</a:t>
                      </a:r>
                      <a:r>
                        <a:rPr lang="en-US" altLang="ko-KR" sz="1050"/>
                        <a:t>/XSV </a:t>
                      </a:r>
                      <a:r>
                        <a:rPr lang="ko-KR" altLang="en-US" sz="1050"/>
                        <a:t>다</a:t>
                      </a:r>
                      <a:r>
                        <a:rPr lang="en-US" altLang="ko-KR" sz="1050"/>
                        <a:t>/EF ./SF </a:t>
                      </a:r>
                    </a:p>
                    <a:p>
                      <a:pPr latinLnBrk="1"/>
                      <a:r>
                        <a:rPr lang="en-US" altLang="ko-KR" sz="1050"/>
                        <a:t>8/SN </a:t>
                      </a:r>
                      <a:r>
                        <a:rPr lang="ko-KR" altLang="en-US" sz="1050"/>
                        <a:t>종</a:t>
                      </a:r>
                      <a:r>
                        <a:rPr lang="en-US" altLang="ko-KR" sz="1050"/>
                        <a:t>/NNG </a:t>
                      </a:r>
                      <a:r>
                        <a:rPr lang="ko-KR" altLang="en-US" sz="1050"/>
                        <a:t>으로</a:t>
                      </a:r>
                      <a:r>
                        <a:rPr lang="en-US" altLang="ko-KR" sz="1050"/>
                        <a:t>/JKB </a:t>
                      </a:r>
                      <a:r>
                        <a:rPr lang="ko-KR" altLang="en-US" sz="1050"/>
                        <a:t>이루어져</a:t>
                      </a:r>
                      <a:r>
                        <a:rPr lang="en-US" altLang="ko-KR" sz="1050"/>
                        <a:t>/VV </a:t>
                      </a:r>
                      <a:r>
                        <a:rPr lang="ko-KR" altLang="en-US" sz="1050"/>
                        <a:t>있</a:t>
                      </a:r>
                      <a:r>
                        <a:rPr lang="en-US" altLang="ko-KR" sz="1050"/>
                        <a:t>/VX </a:t>
                      </a:r>
                      <a:r>
                        <a:rPr lang="ko-KR" altLang="en-US" sz="1050"/>
                        <a:t>다</a:t>
                      </a:r>
                      <a:r>
                        <a:rPr lang="en-US" altLang="ko-KR" sz="1050"/>
                        <a:t>/EF ./SF </a:t>
                      </a:r>
                      <a:endParaRPr lang="ko-KR" altLang="en-US" sz="1050"/>
                    </a:p>
                  </a:txBody>
                  <a:tcPr anchor="ctr">
                    <a:solidFill>
                      <a:schemeClr val="bg1"/>
                    </a:solidFill>
                  </a:tcPr>
                </a:tc>
                <a:extLst>
                  <a:ext uri="{0D108BD9-81ED-4DB2-BD59-A6C34878D82A}">
                    <a16:rowId xmlns:a16="http://schemas.microsoft.com/office/drawing/2014/main" val="363345826"/>
                  </a:ext>
                </a:extLst>
              </a:tr>
              <a:tr h="407695">
                <a:tc>
                  <a:txBody>
                    <a:bodyPr/>
                    <a:lstStyle/>
                    <a:p>
                      <a:pPr latinLnBrk="1"/>
                      <a:r>
                        <a:rPr lang="ko-KR" altLang="en-US" sz="1100"/>
                        <a:t>형태소 분리</a:t>
                      </a:r>
                      <a:endParaRPr lang="en-US" altLang="ko-KR" sz="1100"/>
                    </a:p>
                    <a:p>
                      <a:pPr latinLnBrk="1"/>
                      <a:r>
                        <a:rPr lang="en-US" altLang="ko-KR" sz="1100"/>
                        <a:t>+ </a:t>
                      </a:r>
                      <a:r>
                        <a:rPr lang="ko-KR" altLang="en-US" sz="1100"/>
                        <a:t>원형 복원</a:t>
                      </a:r>
                    </a:p>
                  </a:txBody>
                  <a:tcPr anchor="ctr">
                    <a:solidFill>
                      <a:schemeClr val="bg1"/>
                    </a:solidFill>
                  </a:tcPr>
                </a:tc>
                <a:tc>
                  <a:txBody>
                    <a:bodyPr/>
                    <a:lstStyle/>
                    <a:p>
                      <a:pPr latinLnBrk="1"/>
                      <a:r>
                        <a:rPr lang="ko-KR" altLang="en-US" sz="1050"/>
                        <a:t>멕시코 부터 브라질 까지 그리고 카리브 해 섬 지역 에서 발견 되 ㄴ다 </a:t>
                      </a:r>
                      <a:r>
                        <a:rPr lang="en-US" altLang="ko-KR" sz="1050"/>
                        <a:t>.</a:t>
                      </a:r>
                    </a:p>
                    <a:p>
                      <a:pPr latinLnBrk="1"/>
                      <a:r>
                        <a:rPr lang="en-US" altLang="ko-KR" sz="1050"/>
                        <a:t>8 </a:t>
                      </a:r>
                      <a:r>
                        <a:rPr lang="ko-KR" altLang="en-US" sz="1050"/>
                        <a:t>종 으로 이루어지 어 있 다 </a:t>
                      </a:r>
                      <a:r>
                        <a:rPr lang="en-US" altLang="ko-KR" sz="1050"/>
                        <a:t>.</a:t>
                      </a:r>
                    </a:p>
                  </a:txBody>
                  <a:tcPr anchor="ctr">
                    <a:solidFill>
                      <a:schemeClr val="bg1"/>
                    </a:solidFill>
                  </a:tcPr>
                </a:tc>
                <a:extLst>
                  <a:ext uri="{0D108BD9-81ED-4DB2-BD59-A6C34878D82A}">
                    <a16:rowId xmlns:a16="http://schemas.microsoft.com/office/drawing/2014/main" val="154574353"/>
                  </a:ext>
                </a:extLst>
              </a:tr>
              <a:tr h="407695">
                <a:tc>
                  <a:txBody>
                    <a:bodyPr/>
                    <a:lstStyle/>
                    <a:p>
                      <a:pPr latinLnBrk="1"/>
                      <a:r>
                        <a:rPr lang="ko-KR" altLang="en-US" sz="1100"/>
                        <a:t>형태소 분리</a:t>
                      </a:r>
                      <a:endParaRPr lang="en-US" altLang="ko-KR" sz="1100"/>
                    </a:p>
                    <a:p>
                      <a:pPr latinLnBrk="1"/>
                      <a:r>
                        <a:rPr lang="en-US" altLang="ko-KR" sz="1100"/>
                        <a:t>+ </a:t>
                      </a:r>
                      <a:r>
                        <a:rPr lang="ko-KR" altLang="en-US" sz="1100"/>
                        <a:t>동사 원형 복원 </a:t>
                      </a:r>
                    </a:p>
                  </a:txBody>
                  <a:tcPr anchor="ctr">
                    <a:solidFill>
                      <a:schemeClr val="bg1"/>
                    </a:solidFill>
                  </a:tcPr>
                </a:tc>
                <a:tc>
                  <a:txBody>
                    <a:bodyPr/>
                    <a:lstStyle/>
                    <a:p>
                      <a:pPr latinLnBrk="1"/>
                      <a:r>
                        <a:rPr lang="ko-KR" altLang="en-US" sz="1050"/>
                        <a:t>멕시코 부터 브라질 까지 그리고 카리브 해 섬 지역 에서 발견 되다 </a:t>
                      </a:r>
                      <a:r>
                        <a:rPr lang="en-US" altLang="ko-KR" sz="1050"/>
                        <a:t>.</a:t>
                      </a:r>
                    </a:p>
                    <a:p>
                      <a:pPr latinLnBrk="1"/>
                      <a:r>
                        <a:rPr lang="en-US" altLang="ko-KR" sz="1050"/>
                        <a:t>8 </a:t>
                      </a:r>
                      <a:r>
                        <a:rPr lang="ko-KR" altLang="en-US" sz="1050"/>
                        <a:t>종 으로 이루다 지다 있다</a:t>
                      </a:r>
                      <a:r>
                        <a:rPr lang="en-US" altLang="ko-KR" sz="1050"/>
                        <a:t>.</a:t>
                      </a:r>
                    </a:p>
                  </a:txBody>
                  <a:tcPr anchor="ctr">
                    <a:solidFill>
                      <a:schemeClr val="bg1"/>
                    </a:solidFill>
                  </a:tcPr>
                </a:tc>
                <a:extLst>
                  <a:ext uri="{0D108BD9-81ED-4DB2-BD59-A6C34878D82A}">
                    <a16:rowId xmlns:a16="http://schemas.microsoft.com/office/drawing/2014/main" val="1633791612"/>
                  </a:ext>
                </a:extLst>
              </a:tr>
            </a:tbl>
          </a:graphicData>
        </a:graphic>
      </p:graphicFrame>
      <p:sp>
        <p:nvSpPr>
          <p:cNvPr id="9" name="내용 개체 틀 8">
            <a:extLst>
              <a:ext uri="{FF2B5EF4-FFF2-40B4-BE49-F238E27FC236}">
                <a16:creationId xmlns:a16="http://schemas.microsoft.com/office/drawing/2014/main" id="{58EA6C22-C4DB-4969-BCFE-AF4AD676AD30}"/>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33178067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ko-KR" altLang="en-US"/>
              <a:t>한국어 </a:t>
            </a:r>
            <a:r>
              <a:rPr lang="en-US" altLang="ko-KR"/>
              <a:t>BERT</a:t>
            </a:r>
            <a:endParaRPr lang="ko-KR" altLang="en-US"/>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ko-KR" altLang="en-US"/>
              <a:t>한국어 </a:t>
            </a:r>
            <a:r>
              <a:rPr lang="en-US" altLang="ko-KR"/>
              <a:t>BERT </a:t>
            </a:r>
            <a:r>
              <a:rPr lang="ko-KR" altLang="en-US"/>
              <a:t>학습</a:t>
            </a:r>
          </a:p>
        </p:txBody>
      </p:sp>
      <p:sp>
        <p:nvSpPr>
          <p:cNvPr id="22" name="내용 개체 틀 2">
            <a:extLst>
              <a:ext uri="{FF2B5EF4-FFF2-40B4-BE49-F238E27FC236}">
                <a16:creationId xmlns:a16="http://schemas.microsoft.com/office/drawing/2014/main" id="{0DED04AB-0ACD-4103-8DA4-73AA4C3D37BE}"/>
              </a:ext>
            </a:extLst>
          </p:cNvPr>
          <p:cNvSpPr txBox="1">
            <a:spLocks/>
          </p:cNvSpPr>
          <p:nvPr/>
        </p:nvSpPr>
        <p:spPr>
          <a:xfrm>
            <a:off x="628650" y="1368024"/>
            <a:ext cx="7886700" cy="3927547"/>
          </a:xfrm>
          <a:prstGeom prst="rect">
            <a:avLst/>
          </a:prstGeom>
        </p:spPr>
        <p:txBody>
          <a:bodyPr>
            <a:normAutofit/>
          </a:bodyPr>
          <a:lstStyle>
            <a:lvl1pPr marL="171450" indent="-171450" algn="l" defTabSz="685800" rtl="0" eaLnBrk="1" latinLnBrk="1"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4625" indent="-174625">
              <a:lnSpc>
                <a:spcPct val="150000"/>
              </a:lnSpc>
            </a:pPr>
            <a:r>
              <a:rPr lang="en-US" altLang="ko-KR" sz="1200">
                <a:latin typeface="+mn-ea"/>
              </a:rPr>
              <a:t>BERT </a:t>
            </a:r>
            <a:r>
              <a:rPr lang="ko-KR" altLang="en-US" sz="1200">
                <a:latin typeface="+mn-ea"/>
              </a:rPr>
              <a:t>학습</a:t>
            </a:r>
            <a:endParaRPr lang="en-US" altLang="ko-KR" sz="1200">
              <a:latin typeface="+mn-ea"/>
            </a:endParaRPr>
          </a:p>
          <a:p>
            <a:pPr marL="628650" lvl="1">
              <a:lnSpc>
                <a:spcPct val="150000"/>
              </a:lnSpc>
              <a:buFont typeface="맑은 고딕" panose="020B0503020000020004" pitchFamily="50" charset="-127"/>
              <a:buChar char="–"/>
            </a:pPr>
            <a:r>
              <a:rPr lang="ko-KR" altLang="en-US" sz="1200">
                <a:latin typeface="+mn-ea"/>
              </a:rPr>
              <a:t>코퍼스</a:t>
            </a:r>
            <a:r>
              <a:rPr lang="en-US" altLang="ko-KR" sz="1200">
                <a:latin typeface="+mn-ea"/>
              </a:rPr>
              <a:t>: 6.3GB, </a:t>
            </a:r>
            <a:r>
              <a:rPr lang="ko-KR" altLang="en-US" sz="1200">
                <a:latin typeface="+mn-ea"/>
              </a:rPr>
              <a:t>약 </a:t>
            </a:r>
            <a:r>
              <a:rPr lang="en-US" altLang="ko-KR" sz="1200">
                <a:latin typeface="+mn-ea"/>
              </a:rPr>
              <a:t>6.7</a:t>
            </a:r>
            <a:r>
              <a:rPr lang="ko-KR" altLang="en-US" sz="1200">
                <a:latin typeface="+mn-ea"/>
              </a:rPr>
              <a:t>억 어절</a:t>
            </a:r>
            <a:endParaRPr lang="en-US" altLang="ko-KR" sz="1200">
              <a:latin typeface="+mn-ea"/>
            </a:endParaRPr>
          </a:p>
          <a:p>
            <a:pPr marL="628650" lvl="1">
              <a:lnSpc>
                <a:spcPct val="150000"/>
              </a:lnSpc>
              <a:buFont typeface="맑은 고딕" panose="020B0503020000020004" pitchFamily="50" charset="-127"/>
              <a:buChar char="–"/>
            </a:pPr>
            <a:r>
              <a:rPr lang="ko-KR" altLang="en-US" sz="1200">
                <a:latin typeface="+mn-ea"/>
              </a:rPr>
              <a:t>배치 사이즈</a:t>
            </a:r>
            <a:r>
              <a:rPr lang="en-US" altLang="ko-KR" sz="1200">
                <a:latin typeface="+mn-ea"/>
              </a:rPr>
              <a:t>: 128</a:t>
            </a:r>
          </a:p>
          <a:p>
            <a:pPr marL="628650" lvl="1">
              <a:lnSpc>
                <a:spcPct val="150000"/>
              </a:lnSpc>
              <a:buFont typeface="맑은 고딕" panose="020B0503020000020004" pitchFamily="50" charset="-127"/>
              <a:buChar char="–"/>
            </a:pPr>
            <a:r>
              <a:rPr lang="ko-KR" altLang="en-US" sz="1200">
                <a:latin typeface="+mn-ea"/>
              </a:rPr>
              <a:t>학습 </a:t>
            </a:r>
            <a:r>
              <a:rPr lang="en-US" altLang="ko-KR" sz="1200">
                <a:latin typeface="+mn-ea"/>
              </a:rPr>
              <a:t>steps: </a:t>
            </a:r>
            <a:r>
              <a:rPr lang="ko-KR" altLang="en-US" sz="1200">
                <a:latin typeface="+mn-ea"/>
              </a:rPr>
              <a:t>≈ </a:t>
            </a:r>
            <a:r>
              <a:rPr lang="en-US" altLang="ko-KR" sz="1200">
                <a:latin typeface="+mn-ea"/>
              </a:rPr>
              <a:t>400,000</a:t>
            </a:r>
          </a:p>
          <a:p>
            <a:pPr marL="174625" indent="-174625">
              <a:lnSpc>
                <a:spcPct val="150000"/>
              </a:lnSpc>
            </a:pPr>
            <a:r>
              <a:rPr lang="en-US" altLang="ko-KR" sz="1200">
                <a:latin typeface="+mn-ea"/>
              </a:rPr>
              <a:t>Vocab</a:t>
            </a:r>
            <a:r>
              <a:rPr lang="ko-KR" altLang="en-US" sz="1200">
                <a:latin typeface="+mn-ea"/>
              </a:rPr>
              <a:t> </a:t>
            </a:r>
            <a:r>
              <a:rPr lang="en-US" altLang="ko-KR" sz="1200">
                <a:latin typeface="+mn-ea"/>
              </a:rPr>
              <a:t>size:</a:t>
            </a:r>
            <a:r>
              <a:rPr lang="ko-KR" altLang="en-US" sz="1200">
                <a:latin typeface="+mn-ea"/>
              </a:rPr>
              <a:t> ≈ </a:t>
            </a:r>
            <a:r>
              <a:rPr lang="en-US" altLang="ko-KR" sz="1200">
                <a:latin typeface="+mn-ea"/>
              </a:rPr>
              <a:t>30,000</a:t>
            </a:r>
          </a:p>
          <a:p>
            <a:pPr marL="174625" indent="-174625">
              <a:lnSpc>
                <a:spcPct val="150000"/>
              </a:lnSpc>
            </a:pPr>
            <a:r>
              <a:rPr lang="en-US" altLang="ko-KR" sz="1200">
                <a:latin typeface="+mn-ea"/>
              </a:rPr>
              <a:t>KorQuAD</a:t>
            </a:r>
            <a:r>
              <a:rPr lang="ko-KR" altLang="en-US" sz="1200">
                <a:latin typeface="+mn-ea"/>
              </a:rPr>
              <a:t>로 평가</a:t>
            </a:r>
            <a:endParaRPr lang="en-US" altLang="ko-KR" sz="1200">
              <a:latin typeface="+mn-ea"/>
            </a:endParaRPr>
          </a:p>
          <a:p>
            <a:pPr marL="628650" lvl="1">
              <a:lnSpc>
                <a:spcPct val="150000"/>
              </a:lnSpc>
              <a:buFont typeface="맑은 고딕" panose="020B0503020000020004" pitchFamily="50" charset="-127"/>
              <a:buChar char="–"/>
            </a:pPr>
            <a:endParaRPr lang="en-US" altLang="ko-KR" sz="1200" dirty="0">
              <a:latin typeface="+mn-ea"/>
            </a:endParaRPr>
          </a:p>
        </p:txBody>
      </p:sp>
      <p:graphicFrame>
        <p:nvGraphicFramePr>
          <p:cNvPr id="7" name="표 6">
            <a:extLst>
              <a:ext uri="{FF2B5EF4-FFF2-40B4-BE49-F238E27FC236}">
                <a16:creationId xmlns:a16="http://schemas.microsoft.com/office/drawing/2014/main" id="{A7C4C24B-F366-4DB3-AB58-4AE6730EAB58}"/>
              </a:ext>
            </a:extLst>
          </p:cNvPr>
          <p:cNvGraphicFramePr>
            <a:graphicFrameLocks noGrp="1"/>
          </p:cNvGraphicFramePr>
          <p:nvPr>
            <p:extLst>
              <p:ext uri="{D42A27DB-BD31-4B8C-83A1-F6EECF244321}">
                <p14:modId xmlns:p14="http://schemas.microsoft.com/office/powerpoint/2010/main" val="1466999429"/>
              </p:ext>
            </p:extLst>
          </p:nvPr>
        </p:nvGraphicFramePr>
        <p:xfrm>
          <a:off x="199166" y="3468420"/>
          <a:ext cx="8745667" cy="2899485"/>
        </p:xfrm>
        <a:graphic>
          <a:graphicData uri="http://schemas.openxmlformats.org/drawingml/2006/table">
            <a:tbl>
              <a:tblPr firstRow="1" bandRow="1">
                <a:tableStyleId>{5940675A-B579-460E-94D1-54222C63F5DA}</a:tableStyleId>
              </a:tblPr>
              <a:tblGrid>
                <a:gridCol w="1652690">
                  <a:extLst>
                    <a:ext uri="{9D8B030D-6E8A-4147-A177-3AD203B41FA5}">
                      <a16:colId xmlns:a16="http://schemas.microsoft.com/office/drawing/2014/main" val="3388684866"/>
                    </a:ext>
                  </a:extLst>
                </a:gridCol>
                <a:gridCol w="1678295">
                  <a:extLst>
                    <a:ext uri="{9D8B030D-6E8A-4147-A177-3AD203B41FA5}">
                      <a16:colId xmlns:a16="http://schemas.microsoft.com/office/drawing/2014/main" val="896362136"/>
                    </a:ext>
                  </a:extLst>
                </a:gridCol>
                <a:gridCol w="1164740">
                  <a:extLst>
                    <a:ext uri="{9D8B030D-6E8A-4147-A177-3AD203B41FA5}">
                      <a16:colId xmlns:a16="http://schemas.microsoft.com/office/drawing/2014/main" val="338943598"/>
                    </a:ext>
                  </a:extLst>
                </a:gridCol>
                <a:gridCol w="2124971">
                  <a:extLst>
                    <a:ext uri="{9D8B030D-6E8A-4147-A177-3AD203B41FA5}">
                      <a16:colId xmlns:a16="http://schemas.microsoft.com/office/drawing/2014/main" val="330964573"/>
                    </a:ext>
                  </a:extLst>
                </a:gridCol>
                <a:gridCol w="2124971">
                  <a:extLst>
                    <a:ext uri="{9D8B030D-6E8A-4147-A177-3AD203B41FA5}">
                      <a16:colId xmlns:a16="http://schemas.microsoft.com/office/drawing/2014/main" val="3393953316"/>
                    </a:ext>
                  </a:extLst>
                </a:gridCol>
              </a:tblGrid>
              <a:tr h="237799">
                <a:tc>
                  <a:txBody>
                    <a:bodyPr/>
                    <a:lstStyle/>
                    <a:p>
                      <a:pPr algn="ctr" latinLnBrk="1"/>
                      <a:r>
                        <a:rPr lang="ko-KR" altLang="en-US" sz="1200" b="1" dirty="0"/>
                        <a:t>모델</a:t>
                      </a:r>
                    </a:p>
                  </a:txBody>
                  <a:tcPr anchor="ctr">
                    <a:solidFill>
                      <a:schemeClr val="bg1">
                        <a:lumMod val="85000"/>
                      </a:schemeClr>
                    </a:solidFill>
                  </a:tcPr>
                </a:tc>
                <a:tc>
                  <a:txBody>
                    <a:bodyPr/>
                    <a:lstStyle/>
                    <a:p>
                      <a:pPr algn="ctr" latinLnBrk="1"/>
                      <a:r>
                        <a:rPr lang="ko-KR" altLang="en-US" sz="1200" b="1" dirty="0" err="1"/>
                        <a:t>전처리</a:t>
                      </a:r>
                      <a:endParaRPr lang="ko-KR" altLang="en-US" sz="1200" b="1" dirty="0"/>
                    </a:p>
                  </a:txBody>
                  <a:tcPr anchor="ctr">
                    <a:solidFill>
                      <a:schemeClr val="bg1">
                        <a:lumMod val="85000"/>
                      </a:schemeClr>
                    </a:solidFill>
                  </a:tcPr>
                </a:tc>
                <a:tc>
                  <a:txBody>
                    <a:bodyPr/>
                    <a:lstStyle/>
                    <a:p>
                      <a:pPr algn="ctr" latinLnBrk="1"/>
                      <a:r>
                        <a:rPr lang="en-US" altLang="ko-KR" sz="1200" b="1" dirty="0"/>
                        <a:t>Tokenizing</a:t>
                      </a:r>
                      <a:endParaRPr lang="ko-KR" altLang="en-US" sz="1200" b="1" dirty="0"/>
                    </a:p>
                  </a:txBody>
                  <a:tcPr anchor="ctr">
                    <a:solidFill>
                      <a:schemeClr val="bg1">
                        <a:lumMod val="85000"/>
                      </a:schemeClr>
                    </a:solidFill>
                  </a:tcPr>
                </a:tc>
                <a:tc>
                  <a:txBody>
                    <a:bodyPr/>
                    <a:lstStyle/>
                    <a:p>
                      <a:pPr algn="ctr" latinLnBrk="1"/>
                      <a:r>
                        <a:rPr lang="en-US" altLang="ko-KR" sz="1200" b="1" dirty="0"/>
                        <a:t>Exact matching</a:t>
                      </a:r>
                      <a:endParaRPr lang="ko-KR" altLang="en-US" sz="1200" b="1" dirty="0"/>
                    </a:p>
                  </a:txBody>
                  <a:tcPr anchor="ctr">
                    <a:solidFill>
                      <a:schemeClr val="bg1">
                        <a:lumMod val="85000"/>
                      </a:schemeClr>
                    </a:solidFill>
                  </a:tcPr>
                </a:tc>
                <a:tc>
                  <a:txBody>
                    <a:bodyPr/>
                    <a:lstStyle/>
                    <a:p>
                      <a:pPr algn="ctr" latinLnBrk="1"/>
                      <a:r>
                        <a:rPr lang="en-US" altLang="ko-KR" sz="1200" b="1" dirty="0"/>
                        <a:t>F1</a:t>
                      </a:r>
                      <a:endParaRPr lang="ko-KR" altLang="en-US" sz="1200" b="1" dirty="0"/>
                    </a:p>
                  </a:txBody>
                  <a:tcPr anchor="ctr">
                    <a:solidFill>
                      <a:schemeClr val="bg1">
                        <a:lumMod val="85000"/>
                      </a:schemeClr>
                    </a:solidFill>
                  </a:tcPr>
                </a:tc>
                <a:extLst>
                  <a:ext uri="{0D108BD9-81ED-4DB2-BD59-A6C34878D82A}">
                    <a16:rowId xmlns:a16="http://schemas.microsoft.com/office/drawing/2014/main" val="2183563884"/>
                  </a:ext>
                </a:extLst>
              </a:tr>
              <a:tr h="407695">
                <a:tc>
                  <a:txBody>
                    <a:bodyPr/>
                    <a:lstStyle/>
                    <a:p>
                      <a:pPr latinLnBrk="1"/>
                      <a:r>
                        <a:rPr lang="en-US" altLang="ko-KR" sz="1600" dirty="0" err="1"/>
                        <a:t>BERT</a:t>
                      </a:r>
                      <a:r>
                        <a:rPr lang="en-US" altLang="ko-KR" sz="1600" baseline="-25000" dirty="0" err="1"/>
                        <a:t>base</a:t>
                      </a:r>
                      <a:endParaRPr lang="en-US" altLang="ko-KR" sz="1600" baseline="-25000" dirty="0"/>
                    </a:p>
                  </a:txBody>
                  <a:tcPr anchor="ctr">
                    <a:solidFill>
                      <a:schemeClr val="bg1"/>
                    </a:solidFill>
                  </a:tcPr>
                </a:tc>
                <a:tc>
                  <a:txBody>
                    <a:bodyPr/>
                    <a:lstStyle/>
                    <a:p>
                      <a:pPr latinLnBrk="1"/>
                      <a:r>
                        <a:rPr lang="en-US" altLang="ko-KR" sz="1600" dirty="0"/>
                        <a:t>X</a:t>
                      </a:r>
                    </a:p>
                  </a:txBody>
                  <a:tcPr anchor="ctr">
                    <a:solidFill>
                      <a:schemeClr val="bg1"/>
                    </a:solidFill>
                  </a:tcPr>
                </a:tc>
                <a:tc>
                  <a:txBody>
                    <a:bodyPr/>
                    <a:lstStyle/>
                    <a:p>
                      <a:pPr latinLnBrk="1"/>
                      <a:r>
                        <a:rPr lang="en-US" altLang="ko-KR" sz="1400" dirty="0"/>
                        <a:t>Word piece</a:t>
                      </a:r>
                      <a:endParaRPr lang="ko-KR" altLang="en-US" sz="1400" dirty="0"/>
                    </a:p>
                  </a:txBody>
                  <a:tcPr anchor="ctr">
                    <a:solidFill>
                      <a:schemeClr val="bg1"/>
                    </a:solidFill>
                  </a:tcPr>
                </a:tc>
                <a:tc>
                  <a:txBody>
                    <a:bodyPr/>
                    <a:lstStyle/>
                    <a:p>
                      <a:pPr algn="ctr" latinLnBrk="1"/>
                      <a:r>
                        <a:rPr lang="en-US" altLang="ko-KR" sz="1400" dirty="0"/>
                        <a:t>67.23</a:t>
                      </a:r>
                      <a:endParaRPr lang="ko-KR" altLang="en-US" sz="1400" dirty="0"/>
                    </a:p>
                  </a:txBody>
                  <a:tcPr anchor="ctr">
                    <a:solidFill>
                      <a:schemeClr val="bg1"/>
                    </a:solidFill>
                  </a:tcPr>
                </a:tc>
                <a:tc>
                  <a:txBody>
                    <a:bodyPr/>
                    <a:lstStyle/>
                    <a:p>
                      <a:pPr algn="ctr" latinLnBrk="1"/>
                      <a:r>
                        <a:rPr lang="en-US" altLang="ko-KR" sz="1400" dirty="0"/>
                        <a:t>86.39</a:t>
                      </a:r>
                      <a:endParaRPr lang="ko-KR" altLang="en-US" sz="1400" dirty="0"/>
                    </a:p>
                  </a:txBody>
                  <a:tcPr anchor="ctr">
                    <a:solidFill>
                      <a:schemeClr val="bg1"/>
                    </a:solidFill>
                  </a:tcPr>
                </a:tc>
                <a:extLst>
                  <a:ext uri="{0D108BD9-81ED-4DB2-BD59-A6C34878D82A}">
                    <a16:rowId xmlns:a16="http://schemas.microsoft.com/office/drawing/2014/main" val="1843924007"/>
                  </a:ext>
                </a:extLst>
              </a:tr>
              <a:tr h="407695">
                <a:tc>
                  <a:txBody>
                    <a:bodyPr/>
                    <a:lstStyle/>
                    <a:p>
                      <a:pPr latinLnBrk="1"/>
                      <a:r>
                        <a:rPr lang="en-US" altLang="ko-KR" sz="1600" dirty="0" err="1"/>
                        <a:t>BERT</a:t>
                      </a:r>
                      <a:r>
                        <a:rPr lang="en-US" altLang="ko-KR" sz="1600" baseline="-25000" dirty="0" err="1"/>
                        <a:t>morp</a:t>
                      </a:r>
                      <a:endParaRPr lang="ko-KR" altLang="en-US" sz="1600" baseline="-25000" dirty="0"/>
                    </a:p>
                  </a:txBody>
                  <a:tcPr anchor="ctr">
                    <a:solidFill>
                      <a:schemeClr val="bg1"/>
                    </a:solidFill>
                  </a:tcPr>
                </a:tc>
                <a:tc>
                  <a:txBody>
                    <a:bodyPr/>
                    <a:lstStyle/>
                    <a:p>
                      <a:pPr latinLnBrk="1"/>
                      <a:r>
                        <a:rPr lang="ko-KR" altLang="en-US" sz="1600" dirty="0"/>
                        <a:t>형태소 분리</a:t>
                      </a:r>
                      <a:endParaRPr lang="en-US" altLang="ko-KR" sz="1600" dirty="0"/>
                    </a:p>
                  </a:txBody>
                  <a:tcPr anchor="ctr">
                    <a:solidFill>
                      <a:schemeClr val="bg1"/>
                    </a:solidFill>
                  </a:tcPr>
                </a:tc>
                <a:tc>
                  <a:txBody>
                    <a:bodyPr/>
                    <a:lstStyle/>
                    <a:p>
                      <a:pPr latinLnBrk="1"/>
                      <a:r>
                        <a:rPr lang="ko-KR" altLang="en-US" sz="1400" dirty="0"/>
                        <a:t>형태소 단위</a:t>
                      </a:r>
                    </a:p>
                  </a:txBody>
                  <a:tcPr anchor="ctr">
                    <a:solidFill>
                      <a:schemeClr val="bg1"/>
                    </a:solidFill>
                  </a:tcPr>
                </a:tc>
                <a:tc>
                  <a:txBody>
                    <a:bodyPr/>
                    <a:lstStyle/>
                    <a:p>
                      <a:pPr algn="ctr" latinLnBrk="1"/>
                      <a:r>
                        <a:rPr lang="en-US" altLang="ko-KR" sz="1400" dirty="0"/>
                        <a:t>84.46</a:t>
                      </a:r>
                      <a:endParaRPr lang="ko-KR" altLang="en-US" sz="1400" dirty="0"/>
                    </a:p>
                  </a:txBody>
                  <a:tcPr anchor="ctr">
                    <a:solidFill>
                      <a:schemeClr val="bg1"/>
                    </a:solidFill>
                  </a:tcPr>
                </a:tc>
                <a:tc>
                  <a:txBody>
                    <a:bodyPr/>
                    <a:lstStyle/>
                    <a:p>
                      <a:pPr algn="ctr" latinLnBrk="1"/>
                      <a:r>
                        <a:rPr lang="en-US" altLang="ko-KR" sz="1400" dirty="0"/>
                        <a:t>92.13</a:t>
                      </a:r>
                      <a:endParaRPr lang="ko-KR" altLang="en-US" sz="1400" dirty="0"/>
                    </a:p>
                  </a:txBody>
                  <a:tcPr anchor="ctr">
                    <a:solidFill>
                      <a:schemeClr val="bg1"/>
                    </a:solidFill>
                  </a:tcPr>
                </a:tc>
                <a:extLst>
                  <a:ext uri="{0D108BD9-81ED-4DB2-BD59-A6C34878D82A}">
                    <a16:rowId xmlns:a16="http://schemas.microsoft.com/office/drawing/2014/main" val="363345826"/>
                  </a:ext>
                </a:extLst>
              </a:tr>
              <a:tr h="407695">
                <a:tc>
                  <a:txBody>
                    <a:bodyPr/>
                    <a:lstStyle/>
                    <a:p>
                      <a:pPr latinLnBrk="1"/>
                      <a:r>
                        <a:rPr lang="en-US" altLang="ko-KR" sz="1600" baseline="0" dirty="0" err="1"/>
                        <a:t>BERT</a:t>
                      </a:r>
                      <a:r>
                        <a:rPr lang="en-US" altLang="ko-KR" sz="1600" baseline="-25000" dirty="0" err="1"/>
                        <a:t>morp+wp</a:t>
                      </a:r>
                      <a:endParaRPr lang="ko-KR" altLang="en-US" sz="1600" baseline="-25000" dirty="0"/>
                    </a:p>
                  </a:txBody>
                  <a:tcPr anchor="ctr">
                    <a:solidFill>
                      <a:schemeClr val="bg1"/>
                    </a:solidFill>
                  </a:tcPr>
                </a:tc>
                <a:tc>
                  <a:txBody>
                    <a:bodyPr/>
                    <a:lstStyle/>
                    <a:p>
                      <a:pPr latinLnBrk="1"/>
                      <a:r>
                        <a:rPr lang="ko-KR" altLang="en-US" sz="1600" dirty="0"/>
                        <a:t>형태소 분리</a:t>
                      </a:r>
                      <a:endParaRPr lang="en-US" altLang="ko-KR" sz="1600" dirty="0"/>
                    </a:p>
                  </a:txBody>
                  <a:tcPr anchor="ctr">
                    <a:solidFill>
                      <a:schemeClr val="bg1"/>
                    </a:solidFill>
                  </a:tcPr>
                </a:tc>
                <a:tc>
                  <a:txBody>
                    <a:bodyPr/>
                    <a:lstStyle/>
                    <a:p>
                      <a:pPr latinLnBrk="1"/>
                      <a:r>
                        <a:rPr lang="en-US" altLang="ko-KR" sz="1400" dirty="0"/>
                        <a:t>Word piece</a:t>
                      </a:r>
                      <a:endParaRPr lang="ko-KR" altLang="en-US" sz="1400" dirty="0"/>
                    </a:p>
                  </a:txBody>
                  <a:tcPr anchor="ctr">
                    <a:solidFill>
                      <a:schemeClr val="bg1"/>
                    </a:solidFill>
                  </a:tcPr>
                </a:tc>
                <a:tc>
                  <a:txBody>
                    <a:bodyPr/>
                    <a:lstStyle/>
                    <a:p>
                      <a:pPr algn="ctr" latinLnBrk="1"/>
                      <a:r>
                        <a:rPr lang="en-US" altLang="ko-KR" sz="1400" b="1" dirty="0"/>
                        <a:t>85.94</a:t>
                      </a:r>
                      <a:endParaRPr lang="ko-KR" altLang="en-US" sz="1400" b="1" dirty="0"/>
                    </a:p>
                  </a:txBody>
                  <a:tcPr anchor="ctr">
                    <a:solidFill>
                      <a:schemeClr val="bg1"/>
                    </a:solidFill>
                  </a:tcPr>
                </a:tc>
                <a:tc>
                  <a:txBody>
                    <a:bodyPr/>
                    <a:lstStyle/>
                    <a:p>
                      <a:pPr algn="ctr" latinLnBrk="1"/>
                      <a:r>
                        <a:rPr lang="en-US" altLang="ko-KR" sz="1400" dirty="0"/>
                        <a:t>93.35</a:t>
                      </a:r>
                      <a:endParaRPr lang="ko-KR" altLang="en-US" sz="1400" dirty="0"/>
                    </a:p>
                  </a:txBody>
                  <a:tcPr anchor="ctr">
                    <a:solidFill>
                      <a:schemeClr val="bg1"/>
                    </a:solidFill>
                  </a:tcPr>
                </a:tc>
                <a:extLst>
                  <a:ext uri="{0D108BD9-81ED-4DB2-BD59-A6C34878D82A}">
                    <a16:rowId xmlns:a16="http://schemas.microsoft.com/office/drawing/2014/main" val="3186585716"/>
                  </a:ext>
                </a:extLst>
              </a:tr>
              <a:tr h="407695">
                <a:tc>
                  <a:txBody>
                    <a:bodyPr/>
                    <a:lstStyle/>
                    <a:p>
                      <a:pPr latinLnBrk="1"/>
                      <a:r>
                        <a:rPr lang="en-US" altLang="ko-KR" sz="1600" baseline="0" dirty="0" err="1"/>
                        <a:t>BERT</a:t>
                      </a:r>
                      <a:r>
                        <a:rPr lang="en-US" altLang="ko-KR" sz="1600" baseline="-25000" dirty="0" err="1"/>
                        <a:t>morp+tag</a:t>
                      </a:r>
                      <a:endParaRPr lang="ko-KR" altLang="en-US" sz="1600" baseline="-25000" dirty="0"/>
                    </a:p>
                  </a:txBody>
                  <a:tcPr anchor="ctr">
                    <a:solidFill>
                      <a:schemeClr val="bg1"/>
                    </a:solidFill>
                  </a:tcPr>
                </a:tc>
                <a:tc>
                  <a:txBody>
                    <a:bodyPr/>
                    <a:lstStyle/>
                    <a:p>
                      <a:pPr latinLnBrk="1"/>
                      <a:r>
                        <a:rPr lang="ko-KR" altLang="en-US" sz="1600" dirty="0"/>
                        <a:t>형태소 분리</a:t>
                      </a:r>
                      <a:endParaRPr lang="en-US" altLang="ko-KR" sz="1600" dirty="0"/>
                    </a:p>
                    <a:p>
                      <a:pPr latinLnBrk="1"/>
                      <a:r>
                        <a:rPr lang="en-US" altLang="ko-KR" sz="1600" dirty="0"/>
                        <a:t>+Tag</a:t>
                      </a:r>
                    </a:p>
                  </a:txBody>
                  <a:tcPr anchor="ctr">
                    <a:solidFill>
                      <a:schemeClr val="bg1"/>
                    </a:solidFill>
                  </a:tcPr>
                </a:tc>
                <a:tc>
                  <a:txBody>
                    <a:bodyPr/>
                    <a:lstStyle/>
                    <a:p>
                      <a:pPr latinLnBrk="1"/>
                      <a:r>
                        <a:rPr lang="ko-KR" altLang="en-US" sz="1400" dirty="0"/>
                        <a:t>형태소 단위</a:t>
                      </a:r>
                    </a:p>
                  </a:txBody>
                  <a:tcPr anchor="ctr">
                    <a:solidFill>
                      <a:schemeClr val="bg1"/>
                    </a:solidFill>
                  </a:tcPr>
                </a:tc>
                <a:tc>
                  <a:txBody>
                    <a:bodyPr/>
                    <a:lstStyle/>
                    <a:p>
                      <a:pPr algn="ctr" latinLnBrk="1"/>
                      <a:r>
                        <a:rPr lang="en-US" altLang="ko-KR" sz="1400" dirty="0"/>
                        <a:t>81.81</a:t>
                      </a:r>
                      <a:endParaRPr lang="ko-KR" altLang="en-US" sz="1400" dirty="0"/>
                    </a:p>
                  </a:txBody>
                  <a:tcPr anchor="ctr">
                    <a:solidFill>
                      <a:schemeClr val="bg1"/>
                    </a:solidFill>
                  </a:tcPr>
                </a:tc>
                <a:tc>
                  <a:txBody>
                    <a:bodyPr/>
                    <a:lstStyle/>
                    <a:p>
                      <a:pPr algn="ctr" latinLnBrk="1"/>
                      <a:r>
                        <a:rPr lang="en-US" altLang="ko-KR" sz="1400" dirty="0"/>
                        <a:t>91.86</a:t>
                      </a:r>
                      <a:endParaRPr lang="ko-KR" altLang="en-US" sz="1400" dirty="0"/>
                    </a:p>
                  </a:txBody>
                  <a:tcPr anchor="ctr">
                    <a:solidFill>
                      <a:schemeClr val="bg1"/>
                    </a:solidFill>
                  </a:tcPr>
                </a:tc>
                <a:extLst>
                  <a:ext uri="{0D108BD9-81ED-4DB2-BD59-A6C34878D82A}">
                    <a16:rowId xmlns:a16="http://schemas.microsoft.com/office/drawing/2014/main" val="729513535"/>
                  </a:ext>
                </a:extLst>
              </a:tr>
              <a:tr h="407695">
                <a:tc>
                  <a:txBody>
                    <a:bodyPr/>
                    <a:lstStyle/>
                    <a:p>
                      <a:pPr latinLnBrk="1"/>
                      <a:r>
                        <a:rPr lang="en-US" altLang="ko-KR" sz="1600" baseline="0" dirty="0" err="1"/>
                        <a:t>BERT</a:t>
                      </a:r>
                      <a:r>
                        <a:rPr lang="en-US" altLang="ko-KR" sz="1600" baseline="-25000" dirty="0" err="1"/>
                        <a:t>morp_r+tag+wp</a:t>
                      </a:r>
                      <a:endParaRPr lang="ko-KR" altLang="en-US" sz="1600" baseline="-25000" dirty="0"/>
                    </a:p>
                  </a:txBody>
                  <a:tcPr anchor="ctr">
                    <a:solidFill>
                      <a:schemeClr val="bg1"/>
                    </a:solidFill>
                  </a:tcPr>
                </a:tc>
                <a:tc>
                  <a:txBody>
                    <a:bodyPr/>
                    <a:lstStyle/>
                    <a:p>
                      <a:pPr latinLnBrk="1"/>
                      <a:r>
                        <a:rPr lang="ko-KR" altLang="en-US" sz="1600" dirty="0"/>
                        <a:t>형태소 원형복원</a:t>
                      </a:r>
                      <a:r>
                        <a:rPr lang="en-US" altLang="ko-KR" sz="1600" dirty="0"/>
                        <a:t>+</a:t>
                      </a:r>
                      <a:r>
                        <a:rPr lang="ko-KR" altLang="en-US" sz="1600" dirty="0"/>
                        <a:t>형태소 분리</a:t>
                      </a:r>
                      <a:endParaRPr lang="en-US" altLang="ko-KR" sz="1600" dirty="0"/>
                    </a:p>
                    <a:p>
                      <a:pPr latinLnBrk="1"/>
                      <a:r>
                        <a:rPr lang="en-US" altLang="ko-KR" sz="1600" dirty="0"/>
                        <a:t>+Tag</a:t>
                      </a:r>
                      <a:endParaRPr lang="ko-KR" altLang="en-US" sz="1600" dirty="0"/>
                    </a:p>
                  </a:txBody>
                  <a:tcPr anchor="ctr">
                    <a:solidFill>
                      <a:schemeClr val="bg1"/>
                    </a:solidFill>
                  </a:tcPr>
                </a:tc>
                <a:tc>
                  <a:txBody>
                    <a:bodyPr/>
                    <a:lstStyle/>
                    <a:p>
                      <a:pPr latinLnBrk="1"/>
                      <a:r>
                        <a:rPr lang="en-US" altLang="ko-KR" sz="1400" dirty="0"/>
                        <a:t>Word piece</a:t>
                      </a:r>
                    </a:p>
                  </a:txBody>
                  <a:tcPr anchor="ctr">
                    <a:solidFill>
                      <a:schemeClr val="bg1"/>
                    </a:solidFill>
                  </a:tcPr>
                </a:tc>
                <a:tc>
                  <a:txBody>
                    <a:bodyPr/>
                    <a:lstStyle/>
                    <a:p>
                      <a:pPr algn="ctr" latinLnBrk="1"/>
                      <a:r>
                        <a:rPr lang="en-US" altLang="ko-KR" sz="1400" dirty="0"/>
                        <a:t>83.62</a:t>
                      </a:r>
                    </a:p>
                  </a:txBody>
                  <a:tcPr anchor="ctr">
                    <a:solidFill>
                      <a:schemeClr val="bg1"/>
                    </a:solidFill>
                  </a:tcPr>
                </a:tc>
                <a:tc>
                  <a:txBody>
                    <a:bodyPr/>
                    <a:lstStyle/>
                    <a:p>
                      <a:pPr algn="ctr" latinLnBrk="1"/>
                      <a:r>
                        <a:rPr lang="en-US" altLang="ko-KR" sz="1400" b="1" dirty="0"/>
                        <a:t>93.60</a:t>
                      </a:r>
                    </a:p>
                  </a:txBody>
                  <a:tcPr anchor="ctr">
                    <a:solidFill>
                      <a:schemeClr val="bg1"/>
                    </a:solidFill>
                  </a:tcPr>
                </a:tc>
                <a:extLst>
                  <a:ext uri="{0D108BD9-81ED-4DB2-BD59-A6C34878D82A}">
                    <a16:rowId xmlns:a16="http://schemas.microsoft.com/office/drawing/2014/main" val="3015996154"/>
                  </a:ext>
                </a:extLst>
              </a:tr>
            </a:tbl>
          </a:graphicData>
        </a:graphic>
      </p:graphicFrame>
      <p:sp>
        <p:nvSpPr>
          <p:cNvPr id="10" name="내용 개체 틀 9">
            <a:extLst>
              <a:ext uri="{FF2B5EF4-FFF2-40B4-BE49-F238E27FC236}">
                <a16:creationId xmlns:a16="http://schemas.microsoft.com/office/drawing/2014/main" id="{BCF5D92C-0C58-4499-8242-1B22C3FEF672}"/>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34090495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ko-KR" altLang="en-US"/>
              <a:t>한국어 </a:t>
            </a:r>
            <a:r>
              <a:rPr lang="en-US" altLang="ko-KR"/>
              <a:t>BERT</a:t>
            </a:r>
            <a:endParaRPr lang="ko-KR" altLang="en-US"/>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Advanced BERT Model</a:t>
            </a:r>
            <a:endParaRPr lang="ko-KR" altLang="en-US"/>
          </a:p>
        </p:txBody>
      </p:sp>
      <p:sp>
        <p:nvSpPr>
          <p:cNvPr id="22" name="내용 개체 틀 2">
            <a:extLst>
              <a:ext uri="{FF2B5EF4-FFF2-40B4-BE49-F238E27FC236}">
                <a16:creationId xmlns:a16="http://schemas.microsoft.com/office/drawing/2014/main" id="{0DED04AB-0ACD-4103-8DA4-73AA4C3D37BE}"/>
              </a:ext>
            </a:extLst>
          </p:cNvPr>
          <p:cNvSpPr txBox="1">
            <a:spLocks/>
          </p:cNvSpPr>
          <p:nvPr/>
        </p:nvSpPr>
        <p:spPr>
          <a:xfrm>
            <a:off x="628650" y="1368024"/>
            <a:ext cx="7886700" cy="3927547"/>
          </a:xfrm>
          <a:prstGeom prst="rect">
            <a:avLst/>
          </a:prstGeom>
        </p:spPr>
        <p:txBody>
          <a:bodyPr>
            <a:normAutofit/>
          </a:bodyPr>
          <a:lstStyle>
            <a:lvl1pPr marL="171450" indent="-171450" algn="l" defTabSz="685800" rtl="0" eaLnBrk="1" latinLnBrk="1"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4625" indent="-174625">
              <a:lnSpc>
                <a:spcPct val="100000"/>
              </a:lnSpc>
            </a:pPr>
            <a:r>
              <a:rPr lang="en-US" altLang="ko-KR" sz="1200">
                <a:latin typeface="+mn-ea"/>
                <a:sym typeface="Wingdings" panose="05000000000000000000" pitchFamily="2" charset="2"/>
              </a:rPr>
              <a:t>KBQA</a:t>
            </a:r>
            <a:r>
              <a:rPr lang="ko-KR" altLang="en-US" sz="1200">
                <a:latin typeface="+mn-ea"/>
                <a:sym typeface="Wingdings" panose="05000000000000000000" pitchFamily="2" charset="2"/>
              </a:rPr>
              <a:t>에서 가장 중요한 </a:t>
            </a:r>
            <a:r>
              <a:rPr lang="en-US" altLang="ko-KR" sz="1200">
                <a:latin typeface="+mn-ea"/>
                <a:sym typeface="Wingdings" panose="05000000000000000000" pitchFamily="2" charset="2"/>
              </a:rPr>
              <a:t>entity </a:t>
            </a:r>
            <a:r>
              <a:rPr lang="ko-KR" altLang="en-US" sz="1200">
                <a:latin typeface="+mn-ea"/>
                <a:sym typeface="Wingdings" panose="05000000000000000000" pitchFamily="2" charset="2"/>
              </a:rPr>
              <a:t>정보가 기존 </a:t>
            </a:r>
            <a:r>
              <a:rPr lang="en-US" altLang="ko-KR" sz="1200">
                <a:latin typeface="+mn-ea"/>
                <a:sym typeface="Wingdings" panose="05000000000000000000" pitchFamily="2" charset="2"/>
              </a:rPr>
              <a:t>BERT</a:t>
            </a:r>
            <a:r>
              <a:rPr lang="ko-KR" altLang="en-US" sz="1200">
                <a:latin typeface="+mn-ea"/>
                <a:sym typeface="Wingdings" panose="05000000000000000000" pitchFamily="2" charset="2"/>
              </a:rPr>
              <a:t>에서는 무시</a:t>
            </a:r>
            <a:endParaRPr lang="en-US" altLang="ko-KR" sz="1200">
              <a:latin typeface="+mn-ea"/>
              <a:sym typeface="Wingdings" panose="05000000000000000000" pitchFamily="2" charset="2"/>
            </a:endParaRPr>
          </a:p>
          <a:p>
            <a:pPr marL="174625" indent="-174625">
              <a:lnSpc>
                <a:spcPct val="100000"/>
              </a:lnSpc>
            </a:pPr>
            <a:r>
              <a:rPr lang="en-US" altLang="ko-KR" sz="1200">
                <a:latin typeface="+mn-ea"/>
                <a:sym typeface="Wingdings" panose="05000000000000000000" pitchFamily="2" charset="2"/>
              </a:rPr>
              <a:t>Entity linking</a:t>
            </a:r>
            <a:r>
              <a:rPr lang="ko-KR" altLang="en-US" sz="1200">
                <a:latin typeface="+mn-ea"/>
                <a:sym typeface="Wingdings" panose="05000000000000000000" pitchFamily="2" charset="2"/>
              </a:rPr>
              <a:t>을 통한 주요 </a:t>
            </a:r>
            <a:r>
              <a:rPr lang="en-US" altLang="ko-KR" sz="1200">
                <a:latin typeface="+mn-ea"/>
                <a:sym typeface="Wingdings" panose="05000000000000000000" pitchFamily="2" charset="2"/>
              </a:rPr>
              <a:t>entity </a:t>
            </a:r>
            <a:r>
              <a:rPr lang="ko-KR" altLang="en-US" sz="1200">
                <a:latin typeface="+mn-ea"/>
                <a:sym typeface="Wingdings" panose="05000000000000000000" pitchFamily="2" charset="2"/>
              </a:rPr>
              <a:t>추출 및 </a:t>
            </a:r>
            <a:r>
              <a:rPr lang="en-US" altLang="ko-KR" sz="1200">
                <a:latin typeface="+mn-ea"/>
                <a:sym typeface="Wingdings" panose="05000000000000000000" pitchFamily="2" charset="2"/>
              </a:rPr>
              <a:t>entity tag </a:t>
            </a:r>
            <a:r>
              <a:rPr lang="ko-KR" altLang="en-US" sz="1200">
                <a:latin typeface="+mn-ea"/>
                <a:sym typeface="Wingdings" panose="05000000000000000000" pitchFamily="2" charset="2"/>
              </a:rPr>
              <a:t>부착</a:t>
            </a:r>
            <a:endParaRPr lang="en-US" altLang="ko-KR" sz="1200">
              <a:latin typeface="+mn-ea"/>
              <a:sym typeface="Wingdings" panose="05000000000000000000" pitchFamily="2" charset="2"/>
            </a:endParaRPr>
          </a:p>
          <a:p>
            <a:pPr marL="174625" indent="-174625">
              <a:lnSpc>
                <a:spcPct val="100000"/>
              </a:lnSpc>
            </a:pPr>
            <a:r>
              <a:rPr lang="en-US" altLang="ko-KR" sz="1200">
                <a:latin typeface="+mn-ea"/>
                <a:sym typeface="Wingdings" panose="05000000000000000000" pitchFamily="2" charset="2"/>
              </a:rPr>
              <a:t>Entity embedding layer</a:t>
            </a:r>
            <a:r>
              <a:rPr lang="ko-KR" altLang="en-US" sz="1200">
                <a:latin typeface="+mn-ea"/>
                <a:sym typeface="Wingdings" panose="05000000000000000000" pitchFamily="2" charset="2"/>
              </a:rPr>
              <a:t>의 추가</a:t>
            </a:r>
            <a:endParaRPr lang="en-US" altLang="ko-KR" sz="1200">
              <a:latin typeface="+mn-ea"/>
              <a:sym typeface="Wingdings" panose="05000000000000000000" pitchFamily="2" charset="2"/>
            </a:endParaRPr>
          </a:p>
          <a:p>
            <a:pPr marL="174625" indent="-174625">
              <a:lnSpc>
                <a:spcPct val="100000"/>
              </a:lnSpc>
            </a:pPr>
            <a:r>
              <a:rPr lang="ko-KR" altLang="en-US" sz="1200">
                <a:latin typeface="+mn-ea"/>
                <a:sym typeface="Wingdings" panose="05000000000000000000" pitchFamily="2" charset="2"/>
              </a:rPr>
              <a:t>형태소 분석을 통해 </a:t>
            </a:r>
            <a:r>
              <a:rPr lang="en-US" altLang="ko-KR" sz="1200">
                <a:latin typeface="+mn-ea"/>
                <a:sym typeface="Wingdings" panose="05000000000000000000" pitchFamily="2" charset="2"/>
              </a:rPr>
              <a:t>NNP</a:t>
            </a:r>
            <a:r>
              <a:rPr lang="ko-KR" altLang="en-US" sz="1200">
                <a:latin typeface="+mn-ea"/>
                <a:sym typeface="Wingdings" panose="05000000000000000000" pitchFamily="2" charset="2"/>
              </a:rPr>
              <a:t>와 </a:t>
            </a:r>
            <a:r>
              <a:rPr lang="en-US" altLang="ko-KR" sz="1200">
                <a:latin typeface="+mn-ea"/>
                <a:sym typeface="Wingdings" panose="05000000000000000000" pitchFamily="2" charset="2"/>
              </a:rPr>
              <a:t>entity </a:t>
            </a:r>
            <a:r>
              <a:rPr lang="ko-KR" altLang="en-US" sz="1200">
                <a:latin typeface="+mn-ea"/>
                <a:sym typeface="Wingdings" panose="05000000000000000000" pitchFamily="2" charset="2"/>
              </a:rPr>
              <a:t>우선 </a:t>
            </a:r>
            <a:r>
              <a:rPr lang="en-US" altLang="ko-KR" sz="1200">
                <a:latin typeface="+mn-ea"/>
                <a:sym typeface="Wingdings" panose="05000000000000000000" pitchFamily="2" charset="2"/>
              </a:rPr>
              <a:t>chunking masking</a:t>
            </a:r>
          </a:p>
        </p:txBody>
      </p:sp>
      <p:sp>
        <p:nvSpPr>
          <p:cNvPr id="8" name="직사각형 7">
            <a:extLst>
              <a:ext uri="{FF2B5EF4-FFF2-40B4-BE49-F238E27FC236}">
                <a16:creationId xmlns:a16="http://schemas.microsoft.com/office/drawing/2014/main" id="{542B91CF-1F8C-4EA2-A2FD-28D5CF906AC6}"/>
              </a:ext>
            </a:extLst>
          </p:cNvPr>
          <p:cNvSpPr/>
          <p:nvPr/>
        </p:nvSpPr>
        <p:spPr>
          <a:xfrm>
            <a:off x="2548156" y="2696116"/>
            <a:ext cx="6337882" cy="523220"/>
          </a:xfrm>
          <a:prstGeom prst="rect">
            <a:avLst/>
          </a:prstGeom>
        </p:spPr>
        <p:txBody>
          <a:bodyPr wrap="square" anchor="ctr">
            <a:spAutoFit/>
          </a:bodyPr>
          <a:lstStyle/>
          <a:p>
            <a:pPr algn="ctr"/>
            <a:r>
              <a:rPr lang="ko-KR" altLang="en-US" sz="1400"/>
              <a:t>이순신은 조선 중기의 무신이자 임진왜란 당시 조선 수군을 통솔했던</a:t>
            </a:r>
            <a:endParaRPr lang="en-US" altLang="ko-KR" sz="1400"/>
          </a:p>
          <a:p>
            <a:pPr algn="ctr"/>
            <a:r>
              <a:rPr lang="ko-KR" altLang="en-US" sz="1400"/>
              <a:t>지휘관이자 구국영웅으로</a:t>
            </a:r>
            <a:r>
              <a:rPr lang="en-US" altLang="ko-KR" sz="1400"/>
              <a:t>, </a:t>
            </a:r>
            <a:r>
              <a:rPr lang="ko-KR" altLang="en-US" sz="1400"/>
              <a:t>자는 여해</a:t>
            </a:r>
            <a:r>
              <a:rPr lang="en-US" altLang="ko-KR" sz="1400"/>
              <a:t>(</a:t>
            </a:r>
            <a:r>
              <a:rPr lang="ko-KR" altLang="en-US" sz="1400"/>
              <a:t>汝諧</a:t>
            </a:r>
            <a:r>
              <a:rPr lang="en-US" altLang="ko-KR" sz="1400"/>
              <a:t>)</a:t>
            </a:r>
            <a:r>
              <a:rPr lang="ko-KR" altLang="en-US" sz="1400"/>
              <a:t>이며</a:t>
            </a:r>
            <a:r>
              <a:rPr lang="en-US" altLang="ko-KR" sz="1400"/>
              <a:t>, </a:t>
            </a:r>
            <a:r>
              <a:rPr lang="ko-KR" altLang="en-US" sz="1400"/>
              <a:t>시호는 충무공</a:t>
            </a:r>
            <a:r>
              <a:rPr lang="en-US" altLang="ko-KR" sz="1400"/>
              <a:t>(</a:t>
            </a:r>
            <a:r>
              <a:rPr lang="ko-KR" altLang="en-US" sz="1400"/>
              <a:t>忠武公</a:t>
            </a:r>
            <a:r>
              <a:rPr lang="en-US" altLang="ko-KR" sz="1400"/>
              <a:t>)</a:t>
            </a:r>
            <a:r>
              <a:rPr lang="ko-KR" altLang="en-US" sz="1400"/>
              <a:t>이다</a:t>
            </a:r>
            <a:r>
              <a:rPr lang="en-US" altLang="ko-KR" sz="1400"/>
              <a:t>.</a:t>
            </a:r>
            <a:endParaRPr lang="ko-KR" altLang="en-US" sz="1400"/>
          </a:p>
        </p:txBody>
      </p:sp>
      <p:sp>
        <p:nvSpPr>
          <p:cNvPr id="9" name="직사각형 8">
            <a:extLst>
              <a:ext uri="{FF2B5EF4-FFF2-40B4-BE49-F238E27FC236}">
                <a16:creationId xmlns:a16="http://schemas.microsoft.com/office/drawing/2014/main" id="{07930049-CF2F-4176-A819-AC5FAEB3765C}"/>
              </a:ext>
            </a:extLst>
          </p:cNvPr>
          <p:cNvSpPr/>
          <p:nvPr/>
        </p:nvSpPr>
        <p:spPr>
          <a:xfrm>
            <a:off x="3492966" y="3874387"/>
            <a:ext cx="4448262" cy="307777"/>
          </a:xfrm>
          <a:prstGeom prst="rect">
            <a:avLst/>
          </a:prstGeom>
        </p:spPr>
        <p:txBody>
          <a:bodyPr wrap="square" anchor="ctr">
            <a:spAutoFit/>
          </a:bodyPr>
          <a:lstStyle/>
          <a:p>
            <a:pPr algn="ctr"/>
            <a:r>
              <a:rPr lang="ko-KR" altLang="en-US" sz="1400"/>
              <a:t>조선</a:t>
            </a:r>
            <a:r>
              <a:rPr lang="en-US" altLang="ko-KR" sz="1400"/>
              <a:t>, </a:t>
            </a:r>
            <a:r>
              <a:rPr lang="ko-KR" altLang="en-US" sz="1400"/>
              <a:t>조선 중기</a:t>
            </a:r>
            <a:r>
              <a:rPr lang="en-US" altLang="ko-KR" sz="1400"/>
              <a:t>, </a:t>
            </a:r>
            <a:r>
              <a:rPr lang="ko-KR" altLang="en-US" sz="1400"/>
              <a:t>조선 수군</a:t>
            </a:r>
            <a:r>
              <a:rPr lang="en-US" altLang="ko-KR" sz="1400"/>
              <a:t>, </a:t>
            </a:r>
            <a:r>
              <a:rPr lang="ko-KR" altLang="en-US" sz="1400"/>
              <a:t>이순신</a:t>
            </a:r>
            <a:r>
              <a:rPr lang="en-US" altLang="ko-KR" sz="1400"/>
              <a:t>, </a:t>
            </a:r>
            <a:r>
              <a:rPr lang="ko-KR" altLang="en-US" sz="1400"/>
              <a:t>임진왜란</a:t>
            </a:r>
            <a:r>
              <a:rPr lang="en-US" altLang="ko-KR" sz="1400"/>
              <a:t>, </a:t>
            </a:r>
            <a:r>
              <a:rPr lang="ko-KR" altLang="en-US" sz="1400"/>
              <a:t>충무공</a:t>
            </a:r>
          </a:p>
        </p:txBody>
      </p:sp>
      <p:sp>
        <p:nvSpPr>
          <p:cNvPr id="10" name="화살표: 아래쪽 9">
            <a:extLst>
              <a:ext uri="{FF2B5EF4-FFF2-40B4-BE49-F238E27FC236}">
                <a16:creationId xmlns:a16="http://schemas.microsoft.com/office/drawing/2014/main" id="{05D6EEF6-08EC-4DF5-830A-F06E9A84498B}"/>
              </a:ext>
            </a:extLst>
          </p:cNvPr>
          <p:cNvSpPr/>
          <p:nvPr/>
        </p:nvSpPr>
        <p:spPr>
          <a:xfrm>
            <a:off x="5486400" y="3433610"/>
            <a:ext cx="461394" cy="2265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화살표: 아래쪽 10">
            <a:extLst>
              <a:ext uri="{FF2B5EF4-FFF2-40B4-BE49-F238E27FC236}">
                <a16:creationId xmlns:a16="http://schemas.microsoft.com/office/drawing/2014/main" id="{635C7D58-4450-4F1A-A49E-A9F973170775}"/>
              </a:ext>
            </a:extLst>
          </p:cNvPr>
          <p:cNvSpPr/>
          <p:nvPr/>
        </p:nvSpPr>
        <p:spPr>
          <a:xfrm>
            <a:off x="5486400" y="4396438"/>
            <a:ext cx="461394" cy="2265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2AB27930-456E-4B38-B28A-2E09299EA01B}"/>
              </a:ext>
            </a:extLst>
          </p:cNvPr>
          <p:cNvSpPr/>
          <p:nvPr/>
        </p:nvSpPr>
        <p:spPr>
          <a:xfrm>
            <a:off x="3842158" y="4837215"/>
            <a:ext cx="3749879" cy="307777"/>
          </a:xfrm>
          <a:prstGeom prst="rect">
            <a:avLst/>
          </a:prstGeom>
        </p:spPr>
        <p:txBody>
          <a:bodyPr wrap="square" anchor="ctr">
            <a:spAutoFit/>
          </a:bodyPr>
          <a:lstStyle/>
          <a:p>
            <a:pPr algn="ctr"/>
            <a:r>
              <a:rPr lang="ko-KR" altLang="en-US" sz="1400"/>
              <a:t>이순신</a:t>
            </a:r>
            <a:r>
              <a:rPr lang="en-US" altLang="ko-KR" sz="1400"/>
              <a:t>, </a:t>
            </a:r>
            <a:r>
              <a:rPr lang="ko-KR" altLang="en-US" sz="1400"/>
              <a:t>임진왜란</a:t>
            </a:r>
            <a:r>
              <a:rPr lang="en-US" altLang="ko-KR" sz="1400"/>
              <a:t>, </a:t>
            </a:r>
            <a:r>
              <a:rPr lang="ko-KR" altLang="en-US" sz="1400"/>
              <a:t>조선</a:t>
            </a:r>
            <a:r>
              <a:rPr lang="en-US" altLang="ko-KR" sz="1400"/>
              <a:t>, </a:t>
            </a:r>
            <a:r>
              <a:rPr lang="ko-KR" altLang="en-US" sz="1400"/>
              <a:t>조선 수군</a:t>
            </a:r>
            <a:r>
              <a:rPr lang="en-US" altLang="ko-KR" sz="1400"/>
              <a:t>, </a:t>
            </a:r>
            <a:r>
              <a:rPr lang="ko-KR" altLang="en-US" sz="1400"/>
              <a:t>충무공</a:t>
            </a:r>
          </a:p>
        </p:txBody>
      </p:sp>
      <p:sp>
        <p:nvSpPr>
          <p:cNvPr id="13" name="화살표: 아래쪽 12">
            <a:extLst>
              <a:ext uri="{FF2B5EF4-FFF2-40B4-BE49-F238E27FC236}">
                <a16:creationId xmlns:a16="http://schemas.microsoft.com/office/drawing/2014/main" id="{BA7B2D43-4B9B-4CA6-B68F-8D5630AE1D2D}"/>
              </a:ext>
            </a:extLst>
          </p:cNvPr>
          <p:cNvSpPr/>
          <p:nvPr/>
        </p:nvSpPr>
        <p:spPr>
          <a:xfrm>
            <a:off x="5486400" y="5359266"/>
            <a:ext cx="461394" cy="2265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5E5EA854-1432-466F-A73E-307ADC4D4097}"/>
              </a:ext>
            </a:extLst>
          </p:cNvPr>
          <p:cNvSpPr/>
          <p:nvPr/>
        </p:nvSpPr>
        <p:spPr>
          <a:xfrm>
            <a:off x="2600587" y="5800042"/>
            <a:ext cx="6233020" cy="738664"/>
          </a:xfrm>
          <a:prstGeom prst="rect">
            <a:avLst/>
          </a:prstGeom>
        </p:spPr>
        <p:txBody>
          <a:bodyPr wrap="square" anchor="ctr">
            <a:spAutoFit/>
          </a:bodyPr>
          <a:lstStyle/>
          <a:p>
            <a:pPr algn="ctr"/>
            <a:r>
              <a:rPr lang="en-US" altLang="ko-KR" sz="1400"/>
              <a:t>[ENT]</a:t>
            </a:r>
            <a:r>
              <a:rPr lang="ko-KR" altLang="en-US" sz="1400"/>
              <a:t>이순신</a:t>
            </a:r>
            <a:r>
              <a:rPr lang="en-US" altLang="ko-KR" sz="1400"/>
              <a:t>[/ENT]</a:t>
            </a:r>
            <a:r>
              <a:rPr lang="ko-KR" altLang="en-US" sz="1400"/>
              <a:t>은 </a:t>
            </a:r>
            <a:r>
              <a:rPr lang="en-US" altLang="ko-KR" sz="1400"/>
              <a:t>[ENT]</a:t>
            </a:r>
            <a:r>
              <a:rPr lang="ko-KR" altLang="en-US" sz="1400"/>
              <a:t>조선</a:t>
            </a:r>
            <a:r>
              <a:rPr lang="en-US" altLang="ko-KR" sz="1400"/>
              <a:t>[/ENT]</a:t>
            </a:r>
            <a:r>
              <a:rPr lang="ko-KR" altLang="en-US" sz="1400"/>
              <a:t> 중기의 무신이자 </a:t>
            </a:r>
            <a:r>
              <a:rPr lang="en-US" altLang="ko-KR" sz="1400"/>
              <a:t>[ENT]</a:t>
            </a:r>
            <a:r>
              <a:rPr lang="ko-KR" altLang="en-US" sz="1400"/>
              <a:t>임진왜란</a:t>
            </a:r>
            <a:r>
              <a:rPr lang="en-US" altLang="ko-KR" sz="1400"/>
              <a:t>[/ENT] </a:t>
            </a:r>
            <a:r>
              <a:rPr lang="ko-KR" altLang="en-US" sz="1400"/>
              <a:t>당시 </a:t>
            </a:r>
            <a:r>
              <a:rPr lang="en-US" altLang="ko-KR" sz="1400"/>
              <a:t>[ENT]</a:t>
            </a:r>
            <a:r>
              <a:rPr lang="ko-KR" altLang="en-US" sz="1400"/>
              <a:t>조선 수군</a:t>
            </a:r>
            <a:r>
              <a:rPr lang="en-US" altLang="ko-KR" sz="1400"/>
              <a:t>[/ENT]</a:t>
            </a:r>
            <a:r>
              <a:rPr lang="ko-KR" altLang="en-US" sz="1400"/>
              <a:t>을 통솔했던 지휘관이자 구국영웅으로</a:t>
            </a:r>
            <a:r>
              <a:rPr lang="en-US" altLang="ko-KR" sz="1400"/>
              <a:t>,</a:t>
            </a:r>
          </a:p>
          <a:p>
            <a:pPr algn="ctr"/>
            <a:r>
              <a:rPr lang="ko-KR" altLang="en-US" sz="1400"/>
              <a:t>자는 여해</a:t>
            </a:r>
            <a:r>
              <a:rPr lang="en-US" altLang="ko-KR" sz="1400"/>
              <a:t>(</a:t>
            </a:r>
            <a:r>
              <a:rPr lang="ko-KR" altLang="en-US" sz="1400"/>
              <a:t>汝諧</a:t>
            </a:r>
            <a:r>
              <a:rPr lang="en-US" altLang="ko-KR" sz="1400"/>
              <a:t>)</a:t>
            </a:r>
            <a:r>
              <a:rPr lang="ko-KR" altLang="en-US" sz="1400"/>
              <a:t>이며</a:t>
            </a:r>
            <a:r>
              <a:rPr lang="en-US" altLang="ko-KR" sz="1400"/>
              <a:t>, </a:t>
            </a:r>
            <a:r>
              <a:rPr lang="ko-KR" altLang="en-US" sz="1400"/>
              <a:t>시호는 </a:t>
            </a:r>
            <a:r>
              <a:rPr lang="en-US" altLang="ko-KR" sz="1400"/>
              <a:t>[ENT]</a:t>
            </a:r>
            <a:r>
              <a:rPr lang="ko-KR" altLang="en-US" sz="1400"/>
              <a:t>충무공</a:t>
            </a:r>
            <a:r>
              <a:rPr lang="en-US" altLang="ko-KR" sz="1400"/>
              <a:t>[/ENT](</a:t>
            </a:r>
            <a:r>
              <a:rPr lang="ko-KR" altLang="en-US" sz="1400"/>
              <a:t>忠武公</a:t>
            </a:r>
            <a:r>
              <a:rPr lang="en-US" altLang="ko-KR" sz="1400"/>
              <a:t>)</a:t>
            </a:r>
            <a:r>
              <a:rPr lang="ko-KR" altLang="en-US" sz="1400"/>
              <a:t>이다</a:t>
            </a:r>
            <a:r>
              <a:rPr lang="en-US" altLang="ko-KR" sz="1400"/>
              <a:t>.</a:t>
            </a:r>
            <a:endParaRPr lang="ko-KR" altLang="en-US" sz="1400"/>
          </a:p>
        </p:txBody>
      </p:sp>
      <p:sp>
        <p:nvSpPr>
          <p:cNvPr id="15" name="직사각형 14">
            <a:extLst>
              <a:ext uri="{FF2B5EF4-FFF2-40B4-BE49-F238E27FC236}">
                <a16:creationId xmlns:a16="http://schemas.microsoft.com/office/drawing/2014/main" id="{ED2FC32A-93EA-4FF9-AACB-0391CEA6FD59}"/>
              </a:ext>
            </a:extLst>
          </p:cNvPr>
          <p:cNvSpPr/>
          <p:nvPr/>
        </p:nvSpPr>
        <p:spPr>
          <a:xfrm>
            <a:off x="576741" y="2803837"/>
            <a:ext cx="1025554" cy="307777"/>
          </a:xfrm>
          <a:prstGeom prst="rect">
            <a:avLst/>
          </a:prstGeom>
        </p:spPr>
        <p:txBody>
          <a:bodyPr wrap="square" anchor="ctr">
            <a:spAutoFit/>
          </a:bodyPr>
          <a:lstStyle/>
          <a:p>
            <a:pPr algn="ctr"/>
            <a:r>
              <a:rPr lang="ko-KR" altLang="en-US" sz="1400"/>
              <a:t>원본 문장</a:t>
            </a:r>
          </a:p>
        </p:txBody>
      </p:sp>
      <p:sp>
        <p:nvSpPr>
          <p:cNvPr id="16" name="직사각형 15">
            <a:extLst>
              <a:ext uri="{FF2B5EF4-FFF2-40B4-BE49-F238E27FC236}">
                <a16:creationId xmlns:a16="http://schemas.microsoft.com/office/drawing/2014/main" id="{B3D09FBD-0B20-476C-A574-7A55FB2496F3}"/>
              </a:ext>
            </a:extLst>
          </p:cNvPr>
          <p:cNvSpPr/>
          <p:nvPr/>
        </p:nvSpPr>
        <p:spPr>
          <a:xfrm>
            <a:off x="354433" y="3866731"/>
            <a:ext cx="1470171" cy="307777"/>
          </a:xfrm>
          <a:prstGeom prst="rect">
            <a:avLst/>
          </a:prstGeom>
        </p:spPr>
        <p:txBody>
          <a:bodyPr wrap="square" anchor="ctr">
            <a:spAutoFit/>
          </a:bodyPr>
          <a:lstStyle/>
          <a:p>
            <a:pPr algn="ctr"/>
            <a:r>
              <a:rPr lang="en-US" altLang="ko-KR" sz="1400" dirty="0"/>
              <a:t>Entity </a:t>
            </a:r>
            <a:r>
              <a:rPr lang="ko-KR" altLang="en-US" sz="1400" dirty="0"/>
              <a:t>후보 추출</a:t>
            </a:r>
          </a:p>
        </p:txBody>
      </p:sp>
      <p:sp>
        <p:nvSpPr>
          <p:cNvPr id="17" name="직사각형 16">
            <a:extLst>
              <a:ext uri="{FF2B5EF4-FFF2-40B4-BE49-F238E27FC236}">
                <a16:creationId xmlns:a16="http://schemas.microsoft.com/office/drawing/2014/main" id="{6391E9D4-1AA8-40DC-B518-E832E002BC52}"/>
              </a:ext>
            </a:extLst>
          </p:cNvPr>
          <p:cNvSpPr/>
          <p:nvPr/>
        </p:nvSpPr>
        <p:spPr>
          <a:xfrm>
            <a:off x="266349" y="4837214"/>
            <a:ext cx="1646341" cy="307777"/>
          </a:xfrm>
          <a:prstGeom prst="rect">
            <a:avLst/>
          </a:prstGeom>
        </p:spPr>
        <p:txBody>
          <a:bodyPr wrap="square" anchor="ctr">
            <a:spAutoFit/>
          </a:bodyPr>
          <a:lstStyle/>
          <a:p>
            <a:pPr algn="ctr"/>
            <a:r>
              <a:rPr lang="ko-KR" altLang="en-US" sz="1400" dirty="0"/>
              <a:t>주요 </a:t>
            </a:r>
            <a:r>
              <a:rPr lang="en-US" altLang="ko-KR" sz="1400" dirty="0"/>
              <a:t>entity </a:t>
            </a:r>
            <a:r>
              <a:rPr lang="ko-KR" altLang="en-US" sz="1400" dirty="0"/>
              <a:t>추출</a:t>
            </a:r>
          </a:p>
        </p:txBody>
      </p:sp>
      <p:sp>
        <p:nvSpPr>
          <p:cNvPr id="18" name="직사각형 17">
            <a:extLst>
              <a:ext uri="{FF2B5EF4-FFF2-40B4-BE49-F238E27FC236}">
                <a16:creationId xmlns:a16="http://schemas.microsoft.com/office/drawing/2014/main" id="{65035FC0-3FA0-46E1-B7A6-8110A7B63948}"/>
              </a:ext>
            </a:extLst>
          </p:cNvPr>
          <p:cNvSpPr/>
          <p:nvPr/>
        </p:nvSpPr>
        <p:spPr>
          <a:xfrm>
            <a:off x="266349" y="6015485"/>
            <a:ext cx="1646341" cy="307777"/>
          </a:xfrm>
          <a:prstGeom prst="rect">
            <a:avLst/>
          </a:prstGeom>
        </p:spPr>
        <p:txBody>
          <a:bodyPr wrap="square" anchor="ctr">
            <a:spAutoFit/>
          </a:bodyPr>
          <a:lstStyle/>
          <a:p>
            <a:pPr algn="ctr"/>
            <a:r>
              <a:rPr lang="ko-KR" altLang="en-US" sz="1400"/>
              <a:t>전처리</a:t>
            </a:r>
          </a:p>
        </p:txBody>
      </p:sp>
      <p:sp>
        <p:nvSpPr>
          <p:cNvPr id="20" name="내용 개체 틀 19">
            <a:extLst>
              <a:ext uri="{FF2B5EF4-FFF2-40B4-BE49-F238E27FC236}">
                <a16:creationId xmlns:a16="http://schemas.microsoft.com/office/drawing/2014/main" id="{E15C0D2B-DBC1-4026-8D1A-C80326461729}"/>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15052505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ko-KR" altLang="en-US"/>
              <a:t>한국어 </a:t>
            </a:r>
            <a:r>
              <a:rPr lang="en-US" altLang="ko-KR"/>
              <a:t>BERT</a:t>
            </a:r>
            <a:endParaRPr lang="ko-KR" altLang="en-US"/>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Advanced BERT Model</a:t>
            </a:r>
            <a:endParaRPr lang="ko-KR" altLang="en-US"/>
          </a:p>
        </p:txBody>
      </p:sp>
      <p:sp>
        <p:nvSpPr>
          <p:cNvPr id="22" name="내용 개체 틀 2">
            <a:extLst>
              <a:ext uri="{FF2B5EF4-FFF2-40B4-BE49-F238E27FC236}">
                <a16:creationId xmlns:a16="http://schemas.microsoft.com/office/drawing/2014/main" id="{0DED04AB-0ACD-4103-8DA4-73AA4C3D37BE}"/>
              </a:ext>
            </a:extLst>
          </p:cNvPr>
          <p:cNvSpPr txBox="1">
            <a:spLocks/>
          </p:cNvSpPr>
          <p:nvPr/>
        </p:nvSpPr>
        <p:spPr>
          <a:xfrm>
            <a:off x="628650" y="1368024"/>
            <a:ext cx="7886700" cy="3927547"/>
          </a:xfrm>
          <a:prstGeom prst="rect">
            <a:avLst/>
          </a:prstGeom>
        </p:spPr>
        <p:txBody>
          <a:bodyPr>
            <a:normAutofit/>
          </a:bodyPr>
          <a:lstStyle>
            <a:lvl1pPr marL="171450" indent="-171450" algn="l" defTabSz="685800" rtl="0" eaLnBrk="1" latinLnBrk="1"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4625" indent="-174625">
              <a:lnSpc>
                <a:spcPct val="100000"/>
              </a:lnSpc>
            </a:pPr>
            <a:r>
              <a:rPr lang="en-US" altLang="ko-KR" sz="1200">
                <a:latin typeface="+mn-ea"/>
                <a:sym typeface="Wingdings" panose="05000000000000000000" pitchFamily="2" charset="2"/>
              </a:rPr>
              <a:t>KBQA</a:t>
            </a:r>
            <a:r>
              <a:rPr lang="ko-KR" altLang="en-US" sz="1200">
                <a:latin typeface="+mn-ea"/>
                <a:sym typeface="Wingdings" panose="05000000000000000000" pitchFamily="2" charset="2"/>
              </a:rPr>
              <a:t>에서 가장 중요한 </a:t>
            </a:r>
            <a:r>
              <a:rPr lang="en-US" altLang="ko-KR" sz="1200">
                <a:latin typeface="+mn-ea"/>
                <a:sym typeface="Wingdings" panose="05000000000000000000" pitchFamily="2" charset="2"/>
              </a:rPr>
              <a:t>entity </a:t>
            </a:r>
            <a:r>
              <a:rPr lang="ko-KR" altLang="en-US" sz="1200">
                <a:latin typeface="+mn-ea"/>
                <a:sym typeface="Wingdings" panose="05000000000000000000" pitchFamily="2" charset="2"/>
              </a:rPr>
              <a:t>정보가 기존 </a:t>
            </a:r>
            <a:r>
              <a:rPr lang="en-US" altLang="ko-KR" sz="1200">
                <a:latin typeface="+mn-ea"/>
                <a:sym typeface="Wingdings" panose="05000000000000000000" pitchFamily="2" charset="2"/>
              </a:rPr>
              <a:t>BERT</a:t>
            </a:r>
            <a:r>
              <a:rPr lang="ko-KR" altLang="en-US" sz="1200">
                <a:latin typeface="+mn-ea"/>
                <a:sym typeface="Wingdings" panose="05000000000000000000" pitchFamily="2" charset="2"/>
              </a:rPr>
              <a:t>에서는 무시</a:t>
            </a:r>
            <a:endParaRPr lang="en-US" altLang="ko-KR" sz="1200">
              <a:latin typeface="+mn-ea"/>
              <a:sym typeface="Wingdings" panose="05000000000000000000" pitchFamily="2" charset="2"/>
            </a:endParaRPr>
          </a:p>
          <a:p>
            <a:pPr marL="174625" indent="-174625">
              <a:lnSpc>
                <a:spcPct val="100000"/>
              </a:lnSpc>
            </a:pPr>
            <a:r>
              <a:rPr lang="en-US" altLang="ko-KR" sz="1200">
                <a:latin typeface="+mn-ea"/>
                <a:sym typeface="Wingdings" panose="05000000000000000000" pitchFamily="2" charset="2"/>
              </a:rPr>
              <a:t>Entity linking</a:t>
            </a:r>
            <a:r>
              <a:rPr lang="ko-KR" altLang="en-US" sz="1200">
                <a:latin typeface="+mn-ea"/>
                <a:sym typeface="Wingdings" panose="05000000000000000000" pitchFamily="2" charset="2"/>
              </a:rPr>
              <a:t>을 통한 주요 </a:t>
            </a:r>
            <a:r>
              <a:rPr lang="en-US" altLang="ko-KR" sz="1200">
                <a:latin typeface="+mn-ea"/>
                <a:sym typeface="Wingdings" panose="05000000000000000000" pitchFamily="2" charset="2"/>
              </a:rPr>
              <a:t>entity </a:t>
            </a:r>
            <a:r>
              <a:rPr lang="ko-KR" altLang="en-US" sz="1200">
                <a:latin typeface="+mn-ea"/>
                <a:sym typeface="Wingdings" panose="05000000000000000000" pitchFamily="2" charset="2"/>
              </a:rPr>
              <a:t>추출 및 </a:t>
            </a:r>
            <a:r>
              <a:rPr lang="en-US" altLang="ko-KR" sz="1200">
                <a:latin typeface="+mn-ea"/>
                <a:sym typeface="Wingdings" panose="05000000000000000000" pitchFamily="2" charset="2"/>
              </a:rPr>
              <a:t>entity tag </a:t>
            </a:r>
            <a:r>
              <a:rPr lang="ko-KR" altLang="en-US" sz="1200">
                <a:latin typeface="+mn-ea"/>
                <a:sym typeface="Wingdings" panose="05000000000000000000" pitchFamily="2" charset="2"/>
              </a:rPr>
              <a:t>부착</a:t>
            </a:r>
            <a:endParaRPr lang="en-US" altLang="ko-KR" sz="1200">
              <a:latin typeface="+mn-ea"/>
              <a:sym typeface="Wingdings" panose="05000000000000000000" pitchFamily="2" charset="2"/>
            </a:endParaRPr>
          </a:p>
          <a:p>
            <a:pPr marL="174625" indent="-174625">
              <a:lnSpc>
                <a:spcPct val="100000"/>
              </a:lnSpc>
            </a:pPr>
            <a:r>
              <a:rPr lang="en-US" altLang="ko-KR" sz="1200">
                <a:latin typeface="+mn-ea"/>
                <a:sym typeface="Wingdings" panose="05000000000000000000" pitchFamily="2" charset="2"/>
              </a:rPr>
              <a:t>Entity embedding layer</a:t>
            </a:r>
            <a:r>
              <a:rPr lang="ko-KR" altLang="en-US" sz="1200">
                <a:latin typeface="+mn-ea"/>
                <a:sym typeface="Wingdings" panose="05000000000000000000" pitchFamily="2" charset="2"/>
              </a:rPr>
              <a:t>의 추가</a:t>
            </a:r>
            <a:endParaRPr lang="en-US" altLang="ko-KR" sz="1200">
              <a:latin typeface="+mn-ea"/>
              <a:sym typeface="Wingdings" panose="05000000000000000000" pitchFamily="2" charset="2"/>
            </a:endParaRPr>
          </a:p>
          <a:p>
            <a:pPr marL="174625" indent="-174625">
              <a:lnSpc>
                <a:spcPct val="100000"/>
              </a:lnSpc>
            </a:pPr>
            <a:r>
              <a:rPr lang="ko-KR" altLang="en-US" sz="1200">
                <a:latin typeface="+mn-ea"/>
                <a:sym typeface="Wingdings" panose="05000000000000000000" pitchFamily="2" charset="2"/>
              </a:rPr>
              <a:t>형태소 분석을 통해 </a:t>
            </a:r>
            <a:r>
              <a:rPr lang="en-US" altLang="ko-KR" sz="1200">
                <a:latin typeface="+mn-ea"/>
                <a:sym typeface="Wingdings" panose="05000000000000000000" pitchFamily="2" charset="2"/>
              </a:rPr>
              <a:t>NNP</a:t>
            </a:r>
            <a:r>
              <a:rPr lang="ko-KR" altLang="en-US" sz="1200">
                <a:latin typeface="+mn-ea"/>
                <a:sym typeface="Wingdings" panose="05000000000000000000" pitchFamily="2" charset="2"/>
              </a:rPr>
              <a:t>와 </a:t>
            </a:r>
            <a:r>
              <a:rPr lang="en-US" altLang="ko-KR" sz="1200">
                <a:latin typeface="+mn-ea"/>
                <a:sym typeface="Wingdings" panose="05000000000000000000" pitchFamily="2" charset="2"/>
              </a:rPr>
              <a:t>entity </a:t>
            </a:r>
            <a:r>
              <a:rPr lang="ko-KR" altLang="en-US" sz="1200">
                <a:latin typeface="+mn-ea"/>
                <a:sym typeface="Wingdings" panose="05000000000000000000" pitchFamily="2" charset="2"/>
              </a:rPr>
              <a:t>우선 </a:t>
            </a:r>
            <a:r>
              <a:rPr lang="en-US" altLang="ko-KR" sz="1200">
                <a:latin typeface="+mn-ea"/>
                <a:sym typeface="Wingdings" panose="05000000000000000000" pitchFamily="2" charset="2"/>
              </a:rPr>
              <a:t>chunking masking</a:t>
            </a:r>
          </a:p>
        </p:txBody>
      </p:sp>
      <p:grpSp>
        <p:nvGrpSpPr>
          <p:cNvPr id="19" name="그룹 18">
            <a:extLst>
              <a:ext uri="{FF2B5EF4-FFF2-40B4-BE49-F238E27FC236}">
                <a16:creationId xmlns:a16="http://schemas.microsoft.com/office/drawing/2014/main" id="{A4643709-C847-41C1-98BE-4EB5EFACEB67}"/>
              </a:ext>
            </a:extLst>
          </p:cNvPr>
          <p:cNvGrpSpPr/>
          <p:nvPr/>
        </p:nvGrpSpPr>
        <p:grpSpPr>
          <a:xfrm>
            <a:off x="866775" y="3126212"/>
            <a:ext cx="8526780" cy="2830339"/>
            <a:chOff x="866775" y="2214101"/>
            <a:chExt cx="8526780" cy="2830339"/>
          </a:xfrm>
        </p:grpSpPr>
        <p:grpSp>
          <p:nvGrpSpPr>
            <p:cNvPr id="20" name="그룹 19">
              <a:extLst>
                <a:ext uri="{FF2B5EF4-FFF2-40B4-BE49-F238E27FC236}">
                  <a16:creationId xmlns:a16="http://schemas.microsoft.com/office/drawing/2014/main" id="{259F4A49-7513-47E5-951C-682759A5926D}"/>
                </a:ext>
              </a:extLst>
            </p:cNvPr>
            <p:cNvGrpSpPr/>
            <p:nvPr/>
          </p:nvGrpSpPr>
          <p:grpSpPr>
            <a:xfrm>
              <a:off x="866775" y="2214101"/>
              <a:ext cx="8526780" cy="2830339"/>
              <a:chOff x="866775" y="476741"/>
              <a:chExt cx="8526780" cy="2830339"/>
            </a:xfrm>
          </p:grpSpPr>
          <p:pic>
            <p:nvPicPr>
              <p:cNvPr id="62" name="그림 61">
                <a:extLst>
                  <a:ext uri="{FF2B5EF4-FFF2-40B4-BE49-F238E27FC236}">
                    <a16:creationId xmlns:a16="http://schemas.microsoft.com/office/drawing/2014/main" id="{2331C037-459A-4804-87E7-22DBCAF98FB6}"/>
                  </a:ext>
                </a:extLst>
              </p:cNvPr>
              <p:cNvPicPr>
                <a:picLocks noChangeAspect="1"/>
              </p:cNvPicPr>
              <p:nvPr/>
            </p:nvPicPr>
            <p:blipFill>
              <a:blip r:embed="rId2"/>
              <a:stretch>
                <a:fillRect/>
              </a:stretch>
            </p:blipFill>
            <p:spPr>
              <a:xfrm>
                <a:off x="866775" y="476741"/>
                <a:ext cx="7353300" cy="2189579"/>
              </a:xfrm>
              <a:prstGeom prst="rect">
                <a:avLst/>
              </a:prstGeom>
            </p:spPr>
          </p:pic>
          <p:pic>
            <p:nvPicPr>
              <p:cNvPr id="63" name="그림 62">
                <a:extLst>
                  <a:ext uri="{FF2B5EF4-FFF2-40B4-BE49-F238E27FC236}">
                    <a16:creationId xmlns:a16="http://schemas.microsoft.com/office/drawing/2014/main" id="{33C158C5-6CDF-4195-AF5C-DA298412B2BC}"/>
                  </a:ext>
                </a:extLst>
              </p:cNvPr>
              <p:cNvPicPr>
                <a:picLocks noChangeAspect="1"/>
              </p:cNvPicPr>
              <p:nvPr/>
            </p:nvPicPr>
            <p:blipFill rotWithShape="1">
              <a:blip r:embed="rId2">
                <a:clrChange>
                  <a:clrFrom>
                    <a:srgbClr val="FFFFFF"/>
                  </a:clrFrom>
                  <a:clrTo>
                    <a:srgbClr val="FFFFFF">
                      <a:alpha val="0"/>
                    </a:srgbClr>
                  </a:clrTo>
                </a:clrChange>
                <a:duotone>
                  <a:prstClr val="black"/>
                  <a:schemeClr val="accent1">
                    <a:lumMod val="40000"/>
                    <a:lumOff val="60000"/>
                    <a:tint val="45000"/>
                    <a:satMod val="400000"/>
                  </a:schemeClr>
                </a:duotone>
              </a:blip>
              <a:srcRect l="15959" t="67667" r="-15959" b="316"/>
              <a:stretch/>
            </p:blipFill>
            <p:spPr>
              <a:xfrm>
                <a:off x="2040255" y="2606040"/>
                <a:ext cx="7353300" cy="701040"/>
              </a:xfrm>
              <a:prstGeom prst="rect">
                <a:avLst/>
              </a:prstGeom>
            </p:spPr>
          </p:pic>
          <p:sp>
            <p:nvSpPr>
              <p:cNvPr id="64" name="TextBox 63">
                <a:extLst>
                  <a:ext uri="{FF2B5EF4-FFF2-40B4-BE49-F238E27FC236}">
                    <a16:creationId xmlns:a16="http://schemas.microsoft.com/office/drawing/2014/main" id="{EC76F0C7-0E45-4C00-8AAA-6618677B8A5E}"/>
                  </a:ext>
                </a:extLst>
              </p:cNvPr>
              <p:cNvSpPr txBox="1"/>
              <p:nvPr/>
            </p:nvSpPr>
            <p:spPr>
              <a:xfrm>
                <a:off x="882015" y="2853333"/>
                <a:ext cx="970137" cy="430887"/>
              </a:xfrm>
              <a:prstGeom prst="rect">
                <a:avLst/>
              </a:prstGeom>
              <a:noFill/>
            </p:spPr>
            <p:txBody>
              <a:bodyPr wrap="none" rtlCol="0">
                <a:spAutoFit/>
              </a:bodyPr>
              <a:lstStyle/>
              <a:p>
                <a:r>
                  <a:rPr lang="en-US" altLang="ko-KR" sz="1100">
                    <a:latin typeface="Arial" panose="020B0604020202020204" pitchFamily="34" charset="0"/>
                    <a:cs typeface="Arial" panose="020B0604020202020204" pitchFamily="34" charset="0"/>
                  </a:rPr>
                  <a:t>Entity</a:t>
                </a:r>
              </a:p>
              <a:p>
                <a:r>
                  <a:rPr lang="en-US" altLang="ko-KR" sz="1100">
                    <a:latin typeface="Arial" panose="020B0604020202020204" pitchFamily="34" charset="0"/>
                    <a:cs typeface="Arial" panose="020B0604020202020204" pitchFamily="34" charset="0"/>
                  </a:rPr>
                  <a:t>Embeddings</a:t>
                </a:r>
                <a:endParaRPr lang="ko-KR" altLang="en-US" sz="1100">
                  <a:latin typeface="Arial" panose="020B0604020202020204" pitchFamily="34" charset="0"/>
                  <a:cs typeface="Arial" panose="020B0604020202020204" pitchFamily="34" charset="0"/>
                </a:endParaRPr>
              </a:p>
            </p:txBody>
          </p:sp>
          <p:pic>
            <p:nvPicPr>
              <p:cNvPr id="65" name="그림 64">
                <a:extLst>
                  <a:ext uri="{FF2B5EF4-FFF2-40B4-BE49-F238E27FC236}">
                    <a16:creationId xmlns:a16="http://schemas.microsoft.com/office/drawing/2014/main" id="{ED8E111A-60A8-43D3-A184-F528EB53A867}"/>
                  </a:ext>
                </a:extLst>
              </p:cNvPr>
              <p:cNvPicPr>
                <a:picLocks noChangeAspect="1"/>
              </p:cNvPicPr>
              <p:nvPr/>
            </p:nvPicPr>
            <p:blipFill rotWithShape="1">
              <a:blip r:embed="rId2"/>
              <a:srcRect l="62513" t="55486" r="34032" b="34074"/>
              <a:stretch/>
            </p:blipFill>
            <p:spPr>
              <a:xfrm>
                <a:off x="4913589" y="1691640"/>
                <a:ext cx="254030" cy="228600"/>
              </a:xfrm>
              <a:prstGeom prst="rect">
                <a:avLst/>
              </a:prstGeom>
            </p:spPr>
          </p:pic>
          <p:pic>
            <p:nvPicPr>
              <p:cNvPr id="66" name="그림 65">
                <a:extLst>
                  <a:ext uri="{FF2B5EF4-FFF2-40B4-BE49-F238E27FC236}">
                    <a16:creationId xmlns:a16="http://schemas.microsoft.com/office/drawing/2014/main" id="{F71FB120-313F-4D1E-8226-295928981EB7}"/>
                  </a:ext>
                </a:extLst>
              </p:cNvPr>
              <p:cNvPicPr>
                <a:picLocks noChangeAspect="1"/>
              </p:cNvPicPr>
              <p:nvPr/>
            </p:nvPicPr>
            <p:blipFill rotWithShape="1">
              <a:blip r:embed="rId2">
                <a:clrChange>
                  <a:clrFrom>
                    <a:srgbClr val="FFFFFF"/>
                  </a:clrFrom>
                  <a:clrTo>
                    <a:srgbClr val="FFFFFF">
                      <a:alpha val="0"/>
                    </a:srgbClr>
                  </a:clrTo>
                </a:clrChange>
                <a:duotone>
                  <a:prstClr val="black"/>
                  <a:schemeClr val="accent1">
                    <a:lumMod val="40000"/>
                    <a:lumOff val="60000"/>
                    <a:tint val="45000"/>
                    <a:satMod val="400000"/>
                  </a:schemeClr>
                </a:duotone>
              </a:blip>
              <a:srcRect l="18161" t="84488" r="78419" b="3912"/>
              <a:stretch/>
            </p:blipFill>
            <p:spPr>
              <a:xfrm>
                <a:off x="2739390" y="2974340"/>
                <a:ext cx="251460" cy="254000"/>
              </a:xfrm>
              <a:prstGeom prst="rect">
                <a:avLst/>
              </a:prstGeom>
            </p:spPr>
          </p:pic>
          <p:pic>
            <p:nvPicPr>
              <p:cNvPr id="67" name="그림 66">
                <a:extLst>
                  <a:ext uri="{FF2B5EF4-FFF2-40B4-BE49-F238E27FC236}">
                    <a16:creationId xmlns:a16="http://schemas.microsoft.com/office/drawing/2014/main" id="{514890B2-08FA-4506-9BDF-D9C335E2E788}"/>
                  </a:ext>
                </a:extLst>
              </p:cNvPr>
              <p:cNvPicPr>
                <a:picLocks noChangeAspect="1"/>
              </p:cNvPicPr>
              <p:nvPr/>
            </p:nvPicPr>
            <p:blipFill rotWithShape="1">
              <a:blip r:embed="rId2">
                <a:clrChange>
                  <a:clrFrom>
                    <a:srgbClr val="FFFFFF"/>
                  </a:clrFrom>
                  <a:clrTo>
                    <a:srgbClr val="FFFFFF">
                      <a:alpha val="0"/>
                    </a:srgbClr>
                  </a:clrTo>
                </a:clrChange>
                <a:duotone>
                  <a:prstClr val="black"/>
                  <a:schemeClr val="accent1">
                    <a:lumMod val="40000"/>
                    <a:lumOff val="60000"/>
                    <a:tint val="45000"/>
                    <a:satMod val="400000"/>
                  </a:schemeClr>
                </a:duotone>
              </a:blip>
              <a:srcRect l="25329" t="84488" r="71251" b="3912"/>
              <a:stretch/>
            </p:blipFill>
            <p:spPr>
              <a:xfrm>
                <a:off x="3279140" y="2974340"/>
                <a:ext cx="251460" cy="254000"/>
              </a:xfrm>
              <a:prstGeom prst="rect">
                <a:avLst/>
              </a:prstGeom>
            </p:spPr>
          </p:pic>
          <p:pic>
            <p:nvPicPr>
              <p:cNvPr id="68" name="그림 67">
                <a:extLst>
                  <a:ext uri="{FF2B5EF4-FFF2-40B4-BE49-F238E27FC236}">
                    <a16:creationId xmlns:a16="http://schemas.microsoft.com/office/drawing/2014/main" id="{70A47785-69B9-4649-84E1-94898209638E}"/>
                  </a:ext>
                </a:extLst>
              </p:cNvPr>
              <p:cNvPicPr>
                <a:picLocks noChangeAspect="1"/>
              </p:cNvPicPr>
              <p:nvPr/>
            </p:nvPicPr>
            <p:blipFill rotWithShape="1">
              <a:blip r:embed="rId2">
                <a:clrChange>
                  <a:clrFrom>
                    <a:srgbClr val="FFFFFF"/>
                  </a:clrFrom>
                  <a:clrTo>
                    <a:srgbClr val="FFFFFF">
                      <a:alpha val="0"/>
                    </a:srgbClr>
                  </a:clrTo>
                </a:clrChange>
                <a:duotone>
                  <a:prstClr val="black"/>
                  <a:schemeClr val="accent1">
                    <a:lumMod val="40000"/>
                    <a:lumOff val="60000"/>
                    <a:tint val="45000"/>
                    <a:satMod val="400000"/>
                  </a:schemeClr>
                </a:duotone>
              </a:blip>
              <a:srcRect l="18161" t="84488" r="78419" b="3912"/>
              <a:stretch/>
            </p:blipFill>
            <p:spPr>
              <a:xfrm>
                <a:off x="3799840" y="2974340"/>
                <a:ext cx="251460" cy="254000"/>
              </a:xfrm>
              <a:prstGeom prst="rect">
                <a:avLst/>
              </a:prstGeom>
            </p:spPr>
          </p:pic>
          <p:pic>
            <p:nvPicPr>
              <p:cNvPr id="69" name="그림 68">
                <a:extLst>
                  <a:ext uri="{FF2B5EF4-FFF2-40B4-BE49-F238E27FC236}">
                    <a16:creationId xmlns:a16="http://schemas.microsoft.com/office/drawing/2014/main" id="{D665EF26-C6F0-4593-8846-B9527439392F}"/>
                  </a:ext>
                </a:extLst>
              </p:cNvPr>
              <p:cNvPicPr>
                <a:picLocks noChangeAspect="1"/>
              </p:cNvPicPr>
              <p:nvPr/>
            </p:nvPicPr>
            <p:blipFill rotWithShape="1">
              <a:blip r:embed="rId2">
                <a:clrChange>
                  <a:clrFrom>
                    <a:srgbClr val="FFFFFF"/>
                  </a:clrFrom>
                  <a:clrTo>
                    <a:srgbClr val="FFFFFF">
                      <a:alpha val="0"/>
                    </a:srgbClr>
                  </a:clrTo>
                </a:clrChange>
                <a:duotone>
                  <a:prstClr val="black"/>
                  <a:schemeClr val="accent1">
                    <a:lumMod val="40000"/>
                    <a:lumOff val="60000"/>
                    <a:tint val="45000"/>
                    <a:satMod val="400000"/>
                  </a:schemeClr>
                </a:duotone>
              </a:blip>
              <a:srcRect l="18161" t="84488" r="78419" b="3912"/>
              <a:stretch/>
            </p:blipFill>
            <p:spPr>
              <a:xfrm>
                <a:off x="4320540" y="2974340"/>
                <a:ext cx="251460" cy="254000"/>
              </a:xfrm>
              <a:prstGeom prst="rect">
                <a:avLst/>
              </a:prstGeom>
            </p:spPr>
          </p:pic>
          <p:pic>
            <p:nvPicPr>
              <p:cNvPr id="70" name="그림 69">
                <a:extLst>
                  <a:ext uri="{FF2B5EF4-FFF2-40B4-BE49-F238E27FC236}">
                    <a16:creationId xmlns:a16="http://schemas.microsoft.com/office/drawing/2014/main" id="{BCD78980-35F5-4C55-AE79-B419326721FF}"/>
                  </a:ext>
                </a:extLst>
              </p:cNvPr>
              <p:cNvPicPr>
                <a:picLocks noChangeAspect="1"/>
              </p:cNvPicPr>
              <p:nvPr/>
            </p:nvPicPr>
            <p:blipFill rotWithShape="1">
              <a:blip r:embed="rId2">
                <a:clrChange>
                  <a:clrFrom>
                    <a:srgbClr val="FFFFFF"/>
                  </a:clrFrom>
                  <a:clrTo>
                    <a:srgbClr val="FFFFFF">
                      <a:alpha val="0"/>
                    </a:srgbClr>
                  </a:clrTo>
                </a:clrChange>
                <a:duotone>
                  <a:prstClr val="black"/>
                  <a:schemeClr val="accent1">
                    <a:lumMod val="40000"/>
                    <a:lumOff val="60000"/>
                    <a:tint val="45000"/>
                    <a:satMod val="400000"/>
                  </a:schemeClr>
                </a:duotone>
              </a:blip>
              <a:srcRect l="18161" t="84488" r="78419" b="3912"/>
              <a:stretch/>
            </p:blipFill>
            <p:spPr>
              <a:xfrm>
                <a:off x="4885690" y="2974340"/>
                <a:ext cx="251460" cy="254000"/>
              </a:xfrm>
              <a:prstGeom prst="rect">
                <a:avLst/>
              </a:prstGeom>
            </p:spPr>
          </p:pic>
          <p:pic>
            <p:nvPicPr>
              <p:cNvPr id="71" name="그림 70">
                <a:extLst>
                  <a:ext uri="{FF2B5EF4-FFF2-40B4-BE49-F238E27FC236}">
                    <a16:creationId xmlns:a16="http://schemas.microsoft.com/office/drawing/2014/main" id="{1AF2368A-FABF-40AC-B8BA-6369CA6C4894}"/>
                  </a:ext>
                </a:extLst>
              </p:cNvPr>
              <p:cNvPicPr>
                <a:picLocks noChangeAspect="1"/>
              </p:cNvPicPr>
              <p:nvPr/>
            </p:nvPicPr>
            <p:blipFill rotWithShape="1">
              <a:blip r:embed="rId2">
                <a:clrChange>
                  <a:clrFrom>
                    <a:srgbClr val="FFFFFF"/>
                  </a:clrFrom>
                  <a:clrTo>
                    <a:srgbClr val="FFFFFF">
                      <a:alpha val="0"/>
                    </a:srgbClr>
                  </a:clrTo>
                </a:clrChange>
                <a:duotone>
                  <a:prstClr val="black"/>
                  <a:schemeClr val="accent1">
                    <a:lumMod val="40000"/>
                    <a:lumOff val="60000"/>
                    <a:tint val="45000"/>
                    <a:satMod val="400000"/>
                  </a:schemeClr>
                </a:duotone>
              </a:blip>
              <a:srcRect l="18161" t="84488" r="78419" b="3912"/>
              <a:stretch/>
            </p:blipFill>
            <p:spPr>
              <a:xfrm>
                <a:off x="5444490" y="2974340"/>
                <a:ext cx="251460" cy="254000"/>
              </a:xfrm>
              <a:prstGeom prst="rect">
                <a:avLst/>
              </a:prstGeom>
            </p:spPr>
          </p:pic>
          <p:pic>
            <p:nvPicPr>
              <p:cNvPr id="72" name="그림 71">
                <a:extLst>
                  <a:ext uri="{FF2B5EF4-FFF2-40B4-BE49-F238E27FC236}">
                    <a16:creationId xmlns:a16="http://schemas.microsoft.com/office/drawing/2014/main" id="{31ECB08C-91B9-4FE4-9B69-99E09559AC81}"/>
                  </a:ext>
                </a:extLst>
              </p:cNvPr>
              <p:cNvPicPr>
                <a:picLocks noChangeAspect="1"/>
              </p:cNvPicPr>
              <p:nvPr/>
            </p:nvPicPr>
            <p:blipFill rotWithShape="1">
              <a:blip r:embed="rId2">
                <a:clrChange>
                  <a:clrFrom>
                    <a:srgbClr val="FFFFFF"/>
                  </a:clrFrom>
                  <a:clrTo>
                    <a:srgbClr val="FFFFFF">
                      <a:alpha val="0"/>
                    </a:srgbClr>
                  </a:clrTo>
                </a:clrChange>
                <a:duotone>
                  <a:prstClr val="black"/>
                  <a:schemeClr val="accent1">
                    <a:lumMod val="40000"/>
                    <a:lumOff val="60000"/>
                    <a:tint val="45000"/>
                    <a:satMod val="400000"/>
                  </a:schemeClr>
                </a:duotone>
              </a:blip>
              <a:srcRect l="25329" t="84488" r="71251" b="3912"/>
              <a:stretch/>
            </p:blipFill>
            <p:spPr>
              <a:xfrm>
                <a:off x="5965190" y="2974340"/>
                <a:ext cx="251460" cy="254000"/>
              </a:xfrm>
              <a:prstGeom prst="rect">
                <a:avLst/>
              </a:prstGeom>
            </p:spPr>
          </p:pic>
          <p:pic>
            <p:nvPicPr>
              <p:cNvPr id="73" name="그림 72">
                <a:extLst>
                  <a:ext uri="{FF2B5EF4-FFF2-40B4-BE49-F238E27FC236}">
                    <a16:creationId xmlns:a16="http://schemas.microsoft.com/office/drawing/2014/main" id="{68B75A2A-CBFF-4D9D-A22C-78ACD531E6C1}"/>
                  </a:ext>
                </a:extLst>
              </p:cNvPr>
              <p:cNvPicPr>
                <a:picLocks noChangeAspect="1"/>
              </p:cNvPicPr>
              <p:nvPr/>
            </p:nvPicPr>
            <p:blipFill rotWithShape="1">
              <a:blip r:embed="rId2">
                <a:clrChange>
                  <a:clrFrom>
                    <a:srgbClr val="FFFFFF"/>
                  </a:clrFrom>
                  <a:clrTo>
                    <a:srgbClr val="FFFFFF">
                      <a:alpha val="0"/>
                    </a:srgbClr>
                  </a:clrTo>
                </a:clrChange>
                <a:duotone>
                  <a:prstClr val="black"/>
                  <a:schemeClr val="accent1">
                    <a:lumMod val="40000"/>
                    <a:lumOff val="60000"/>
                    <a:tint val="45000"/>
                    <a:satMod val="400000"/>
                  </a:schemeClr>
                </a:duotone>
              </a:blip>
              <a:srcRect l="18161" t="84488" r="78419" b="3912"/>
              <a:stretch/>
            </p:blipFill>
            <p:spPr>
              <a:xfrm>
                <a:off x="6523990" y="2974340"/>
                <a:ext cx="251460" cy="254000"/>
              </a:xfrm>
              <a:prstGeom prst="rect">
                <a:avLst/>
              </a:prstGeom>
            </p:spPr>
          </p:pic>
          <p:pic>
            <p:nvPicPr>
              <p:cNvPr id="74" name="그림 73">
                <a:extLst>
                  <a:ext uri="{FF2B5EF4-FFF2-40B4-BE49-F238E27FC236}">
                    <a16:creationId xmlns:a16="http://schemas.microsoft.com/office/drawing/2014/main" id="{3C2E93AB-ED8D-4E17-BDF7-D84D114E0FF5}"/>
                  </a:ext>
                </a:extLst>
              </p:cNvPr>
              <p:cNvPicPr>
                <a:picLocks noChangeAspect="1"/>
              </p:cNvPicPr>
              <p:nvPr/>
            </p:nvPicPr>
            <p:blipFill rotWithShape="1">
              <a:blip r:embed="rId2">
                <a:clrChange>
                  <a:clrFrom>
                    <a:srgbClr val="FFFFFF"/>
                  </a:clrFrom>
                  <a:clrTo>
                    <a:srgbClr val="FFFFFF">
                      <a:alpha val="0"/>
                    </a:srgbClr>
                  </a:clrTo>
                </a:clrChange>
                <a:duotone>
                  <a:prstClr val="black"/>
                  <a:schemeClr val="accent1">
                    <a:lumMod val="40000"/>
                    <a:lumOff val="60000"/>
                    <a:tint val="45000"/>
                    <a:satMod val="400000"/>
                  </a:schemeClr>
                </a:duotone>
              </a:blip>
              <a:srcRect l="18161" t="84488" r="78419" b="3912"/>
              <a:stretch/>
            </p:blipFill>
            <p:spPr>
              <a:xfrm>
                <a:off x="7141210" y="2974340"/>
                <a:ext cx="251460" cy="254000"/>
              </a:xfrm>
              <a:prstGeom prst="rect">
                <a:avLst/>
              </a:prstGeom>
            </p:spPr>
          </p:pic>
          <p:pic>
            <p:nvPicPr>
              <p:cNvPr id="75" name="그림 74">
                <a:extLst>
                  <a:ext uri="{FF2B5EF4-FFF2-40B4-BE49-F238E27FC236}">
                    <a16:creationId xmlns:a16="http://schemas.microsoft.com/office/drawing/2014/main" id="{AF4A5A7E-BB6B-4780-B9A1-99F8BAECEEF4}"/>
                  </a:ext>
                </a:extLst>
              </p:cNvPr>
              <p:cNvPicPr>
                <a:picLocks noChangeAspect="1"/>
              </p:cNvPicPr>
              <p:nvPr/>
            </p:nvPicPr>
            <p:blipFill rotWithShape="1">
              <a:blip r:embed="rId2">
                <a:clrChange>
                  <a:clrFrom>
                    <a:srgbClr val="FFFFFF"/>
                  </a:clrFrom>
                  <a:clrTo>
                    <a:srgbClr val="FFFFFF">
                      <a:alpha val="0"/>
                    </a:srgbClr>
                  </a:clrTo>
                </a:clrChange>
                <a:duotone>
                  <a:prstClr val="black"/>
                  <a:schemeClr val="accent1">
                    <a:lumMod val="40000"/>
                    <a:lumOff val="60000"/>
                    <a:tint val="45000"/>
                    <a:satMod val="400000"/>
                  </a:schemeClr>
                </a:duotone>
              </a:blip>
              <a:srcRect l="18161" t="84488" r="77642" b="3912"/>
              <a:stretch/>
            </p:blipFill>
            <p:spPr>
              <a:xfrm>
                <a:off x="7743190" y="2974340"/>
                <a:ext cx="308610" cy="254000"/>
              </a:xfrm>
              <a:prstGeom prst="rect">
                <a:avLst/>
              </a:prstGeom>
            </p:spPr>
          </p:pic>
        </p:grpSp>
        <p:sp>
          <p:nvSpPr>
            <p:cNvPr id="21" name="직사각형 20">
              <a:extLst>
                <a:ext uri="{FF2B5EF4-FFF2-40B4-BE49-F238E27FC236}">
                  <a16:creationId xmlns:a16="http://schemas.microsoft.com/office/drawing/2014/main" id="{C7C4AA02-FEFA-4F06-A75C-F5C558921735}"/>
                </a:ext>
              </a:extLst>
            </p:cNvPr>
            <p:cNvSpPr/>
            <p:nvPr/>
          </p:nvSpPr>
          <p:spPr>
            <a:xfrm>
              <a:off x="2727960" y="2354580"/>
              <a:ext cx="281940" cy="160020"/>
            </a:xfrm>
            <a:prstGeom prst="rect">
              <a:avLst/>
            </a:prstGeom>
            <a:solidFill>
              <a:srgbClr val="F4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877B381A-83AB-44BE-8B49-5CCF6813CF1F}"/>
                </a:ext>
              </a:extLst>
            </p:cNvPr>
            <p:cNvSpPr/>
            <p:nvPr/>
          </p:nvSpPr>
          <p:spPr>
            <a:xfrm>
              <a:off x="3238500" y="2354580"/>
              <a:ext cx="281940" cy="160020"/>
            </a:xfrm>
            <a:prstGeom prst="rect">
              <a:avLst/>
            </a:prstGeom>
            <a:solidFill>
              <a:srgbClr val="F4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1C4EFD43-46E4-460D-97EB-DE79C284581F}"/>
                </a:ext>
              </a:extLst>
            </p:cNvPr>
            <p:cNvSpPr/>
            <p:nvPr/>
          </p:nvSpPr>
          <p:spPr>
            <a:xfrm>
              <a:off x="3797300" y="2354580"/>
              <a:ext cx="281940" cy="160020"/>
            </a:xfrm>
            <a:prstGeom prst="rect">
              <a:avLst/>
            </a:prstGeom>
            <a:solidFill>
              <a:srgbClr val="F4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FC2C768C-BDE0-46C7-BCD4-C7EE9017DBF0}"/>
                </a:ext>
              </a:extLst>
            </p:cNvPr>
            <p:cNvSpPr/>
            <p:nvPr/>
          </p:nvSpPr>
          <p:spPr>
            <a:xfrm>
              <a:off x="4260850" y="2354580"/>
              <a:ext cx="349250" cy="160020"/>
            </a:xfrm>
            <a:prstGeom prst="rect">
              <a:avLst/>
            </a:prstGeom>
            <a:solidFill>
              <a:srgbClr val="F4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0EDD254F-BCCD-43C3-B746-032F5C5E335D}"/>
                </a:ext>
              </a:extLst>
            </p:cNvPr>
            <p:cNvSpPr/>
            <p:nvPr/>
          </p:nvSpPr>
          <p:spPr>
            <a:xfrm>
              <a:off x="4845050" y="2354580"/>
              <a:ext cx="349250" cy="160020"/>
            </a:xfrm>
            <a:prstGeom prst="rect">
              <a:avLst/>
            </a:prstGeom>
            <a:solidFill>
              <a:srgbClr val="F4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8665C4C0-D5BB-402E-A4F5-2B61387E1166}"/>
                </a:ext>
              </a:extLst>
            </p:cNvPr>
            <p:cNvSpPr/>
            <p:nvPr/>
          </p:nvSpPr>
          <p:spPr>
            <a:xfrm>
              <a:off x="5391150" y="2354580"/>
              <a:ext cx="349250" cy="160020"/>
            </a:xfrm>
            <a:prstGeom prst="rect">
              <a:avLst/>
            </a:prstGeom>
            <a:solidFill>
              <a:srgbClr val="F4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직사각형 27">
              <a:extLst>
                <a:ext uri="{FF2B5EF4-FFF2-40B4-BE49-F238E27FC236}">
                  <a16:creationId xmlns:a16="http://schemas.microsoft.com/office/drawing/2014/main" id="{B6AE6C04-FE26-40DD-B662-42F2F8F3F05D}"/>
                </a:ext>
              </a:extLst>
            </p:cNvPr>
            <p:cNvSpPr/>
            <p:nvPr/>
          </p:nvSpPr>
          <p:spPr>
            <a:xfrm>
              <a:off x="5930900" y="2354580"/>
              <a:ext cx="349250" cy="160020"/>
            </a:xfrm>
            <a:prstGeom prst="rect">
              <a:avLst/>
            </a:prstGeom>
            <a:solidFill>
              <a:srgbClr val="F4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8AE502D7-D318-4754-A3C3-4B228C411133}"/>
                </a:ext>
              </a:extLst>
            </p:cNvPr>
            <p:cNvSpPr/>
            <p:nvPr/>
          </p:nvSpPr>
          <p:spPr>
            <a:xfrm>
              <a:off x="6464300" y="2354580"/>
              <a:ext cx="349250" cy="160020"/>
            </a:xfrm>
            <a:prstGeom prst="rect">
              <a:avLst/>
            </a:prstGeom>
            <a:solidFill>
              <a:srgbClr val="F4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675688A4-05AC-4635-81B6-AD2B105DCB3F}"/>
                </a:ext>
              </a:extLst>
            </p:cNvPr>
            <p:cNvSpPr/>
            <p:nvPr/>
          </p:nvSpPr>
          <p:spPr>
            <a:xfrm>
              <a:off x="7054850" y="2354580"/>
              <a:ext cx="406400" cy="160020"/>
            </a:xfrm>
            <a:prstGeom prst="rect">
              <a:avLst/>
            </a:prstGeom>
            <a:solidFill>
              <a:srgbClr val="F4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73FE6ED0-C9B1-4D0A-9F95-B0F89D3C21B2}"/>
                </a:ext>
              </a:extLst>
            </p:cNvPr>
            <p:cNvSpPr/>
            <p:nvPr/>
          </p:nvSpPr>
          <p:spPr>
            <a:xfrm>
              <a:off x="7656830" y="2354580"/>
              <a:ext cx="406400" cy="160020"/>
            </a:xfrm>
            <a:prstGeom prst="rect">
              <a:avLst/>
            </a:prstGeom>
            <a:solidFill>
              <a:srgbClr val="F4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TextBox 31">
              <a:extLst>
                <a:ext uri="{FF2B5EF4-FFF2-40B4-BE49-F238E27FC236}">
                  <a16:creationId xmlns:a16="http://schemas.microsoft.com/office/drawing/2014/main" id="{EF58611C-E5AA-4E5C-B174-589BFA3D0FD9}"/>
                </a:ext>
              </a:extLst>
            </p:cNvPr>
            <p:cNvSpPr txBox="1"/>
            <p:nvPr/>
          </p:nvSpPr>
          <p:spPr>
            <a:xfrm>
              <a:off x="2615006" y="2315579"/>
              <a:ext cx="479618" cy="230832"/>
            </a:xfrm>
            <a:prstGeom prst="rect">
              <a:avLst/>
            </a:prstGeom>
            <a:noFill/>
          </p:spPr>
          <p:txBody>
            <a:bodyPr wrap="none" rtlCol="0">
              <a:spAutoFit/>
            </a:bodyPr>
            <a:lstStyle/>
            <a:p>
              <a:r>
                <a:rPr lang="en-US" altLang="ko-KR" sz="900">
                  <a:latin typeface="Arial" panose="020B0604020202020204" pitchFamily="34" charset="0"/>
                  <a:cs typeface="Arial" panose="020B0604020202020204" pitchFamily="34" charset="0"/>
                </a:rPr>
                <a:t>[ENT]</a:t>
              </a:r>
              <a:endParaRPr lang="ko-KR" altLang="en-US" sz="90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1C415A05-5FD5-467A-AED4-24241CFDA00B}"/>
                </a:ext>
              </a:extLst>
            </p:cNvPr>
            <p:cNvSpPr txBox="1"/>
            <p:nvPr/>
          </p:nvSpPr>
          <p:spPr>
            <a:xfrm>
              <a:off x="3101567" y="2315579"/>
              <a:ext cx="530915" cy="230832"/>
            </a:xfrm>
            <a:prstGeom prst="rect">
              <a:avLst/>
            </a:prstGeom>
            <a:noFill/>
          </p:spPr>
          <p:txBody>
            <a:bodyPr wrap="none" rtlCol="0">
              <a:spAutoFit/>
            </a:bodyPr>
            <a:lstStyle/>
            <a:p>
              <a:r>
                <a:rPr lang="ko-KR" altLang="en-US" sz="900">
                  <a:latin typeface="Arial" panose="020B0604020202020204" pitchFamily="34" charset="0"/>
                  <a:cs typeface="Arial" panose="020B0604020202020204" pitchFamily="34" charset="0"/>
                </a:rPr>
                <a:t>이순신</a:t>
              </a:r>
            </a:p>
          </p:txBody>
        </p:sp>
        <p:sp>
          <p:nvSpPr>
            <p:cNvPr id="34" name="TextBox 33">
              <a:extLst>
                <a:ext uri="{FF2B5EF4-FFF2-40B4-BE49-F238E27FC236}">
                  <a16:creationId xmlns:a16="http://schemas.microsoft.com/office/drawing/2014/main" id="{FCF1C989-01E0-4499-AFBD-1995C267F7BE}"/>
                </a:ext>
              </a:extLst>
            </p:cNvPr>
            <p:cNvSpPr txBox="1"/>
            <p:nvPr/>
          </p:nvSpPr>
          <p:spPr>
            <a:xfrm>
              <a:off x="3663630" y="2315579"/>
              <a:ext cx="511679" cy="230832"/>
            </a:xfrm>
            <a:prstGeom prst="rect">
              <a:avLst/>
            </a:prstGeom>
            <a:noFill/>
          </p:spPr>
          <p:txBody>
            <a:bodyPr wrap="none" rtlCol="0">
              <a:spAutoFit/>
            </a:bodyPr>
            <a:lstStyle/>
            <a:p>
              <a:r>
                <a:rPr lang="en-US" altLang="ko-KR" sz="900">
                  <a:latin typeface="Arial" panose="020B0604020202020204" pitchFamily="34" charset="0"/>
                  <a:cs typeface="Arial" panose="020B0604020202020204" pitchFamily="34" charset="0"/>
                </a:rPr>
                <a:t>[/ENT]</a:t>
              </a:r>
              <a:endParaRPr lang="ko-KR" altLang="en-US" sz="90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6DFD29EA-8D73-45EF-A1AE-D2041A2DBF6E}"/>
                </a:ext>
              </a:extLst>
            </p:cNvPr>
            <p:cNvSpPr txBox="1"/>
            <p:nvPr/>
          </p:nvSpPr>
          <p:spPr>
            <a:xfrm>
              <a:off x="4234081" y="2315579"/>
              <a:ext cx="415498" cy="230832"/>
            </a:xfrm>
            <a:prstGeom prst="rect">
              <a:avLst/>
            </a:prstGeom>
            <a:noFill/>
          </p:spPr>
          <p:txBody>
            <a:bodyPr wrap="none" rtlCol="0">
              <a:spAutoFit/>
            </a:bodyPr>
            <a:lstStyle/>
            <a:p>
              <a:r>
                <a:rPr lang="ko-KR" altLang="en-US" sz="900">
                  <a:latin typeface="Arial" panose="020B0604020202020204" pitchFamily="34" charset="0"/>
                  <a:cs typeface="Arial" panose="020B0604020202020204" pitchFamily="34" charset="0"/>
                </a:rPr>
                <a:t>장군</a:t>
              </a:r>
            </a:p>
          </p:txBody>
        </p:sp>
        <p:sp>
          <p:nvSpPr>
            <p:cNvPr id="36" name="TextBox 35">
              <a:extLst>
                <a:ext uri="{FF2B5EF4-FFF2-40B4-BE49-F238E27FC236}">
                  <a16:creationId xmlns:a16="http://schemas.microsoft.com/office/drawing/2014/main" id="{2113E91E-2056-485F-B483-AAF4C06FA89C}"/>
                </a:ext>
              </a:extLst>
            </p:cNvPr>
            <p:cNvSpPr txBox="1"/>
            <p:nvPr/>
          </p:nvSpPr>
          <p:spPr>
            <a:xfrm>
              <a:off x="4770976" y="2315579"/>
              <a:ext cx="479618" cy="230832"/>
            </a:xfrm>
            <a:prstGeom prst="rect">
              <a:avLst/>
            </a:prstGeom>
            <a:noFill/>
          </p:spPr>
          <p:txBody>
            <a:bodyPr wrap="none" rtlCol="0">
              <a:spAutoFit/>
            </a:bodyPr>
            <a:lstStyle/>
            <a:p>
              <a:r>
                <a:rPr lang="en-US" altLang="ko-KR" sz="900">
                  <a:latin typeface="Arial" panose="020B0604020202020204" pitchFamily="34" charset="0"/>
                  <a:cs typeface="Arial" panose="020B0604020202020204" pitchFamily="34" charset="0"/>
                </a:rPr>
                <a:t>[SEP]</a:t>
              </a:r>
              <a:endParaRPr lang="ko-KR" altLang="en-US" sz="90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B3E8D51F-FF12-414B-96DE-CF5AC9EB3C20}"/>
                </a:ext>
              </a:extLst>
            </p:cNvPr>
            <p:cNvSpPr txBox="1"/>
            <p:nvPr/>
          </p:nvSpPr>
          <p:spPr>
            <a:xfrm>
              <a:off x="5316261" y="2315579"/>
              <a:ext cx="479618" cy="230832"/>
            </a:xfrm>
            <a:prstGeom prst="rect">
              <a:avLst/>
            </a:prstGeom>
            <a:noFill/>
          </p:spPr>
          <p:txBody>
            <a:bodyPr wrap="none" rtlCol="0">
              <a:spAutoFit/>
            </a:bodyPr>
            <a:lstStyle/>
            <a:p>
              <a:r>
                <a:rPr lang="en-US" altLang="ko-KR" sz="900">
                  <a:latin typeface="Arial" panose="020B0604020202020204" pitchFamily="34" charset="0"/>
                  <a:cs typeface="Arial" panose="020B0604020202020204" pitchFamily="34" charset="0"/>
                </a:rPr>
                <a:t>[ENT]</a:t>
              </a:r>
              <a:endParaRPr lang="ko-KR" altLang="en-US" sz="90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BE7D5C41-8ED2-4FC4-9F7A-922754810E83}"/>
                </a:ext>
              </a:extLst>
            </p:cNvPr>
            <p:cNvSpPr txBox="1"/>
            <p:nvPr/>
          </p:nvSpPr>
          <p:spPr>
            <a:xfrm>
              <a:off x="5869934" y="2315579"/>
              <a:ext cx="415498" cy="230832"/>
            </a:xfrm>
            <a:prstGeom prst="rect">
              <a:avLst/>
            </a:prstGeom>
            <a:noFill/>
          </p:spPr>
          <p:txBody>
            <a:bodyPr wrap="none" rtlCol="0">
              <a:spAutoFit/>
            </a:bodyPr>
            <a:lstStyle/>
            <a:p>
              <a:r>
                <a:rPr lang="ko-KR" altLang="en-US" sz="900">
                  <a:latin typeface="Arial" panose="020B0604020202020204" pitchFamily="34" charset="0"/>
                  <a:cs typeface="Arial" panose="020B0604020202020204" pitchFamily="34" charset="0"/>
                </a:rPr>
                <a:t>조선</a:t>
              </a:r>
            </a:p>
          </p:txBody>
        </p:sp>
        <p:sp>
          <p:nvSpPr>
            <p:cNvPr id="39" name="TextBox 38">
              <a:extLst>
                <a:ext uri="{FF2B5EF4-FFF2-40B4-BE49-F238E27FC236}">
                  <a16:creationId xmlns:a16="http://schemas.microsoft.com/office/drawing/2014/main" id="{B0AEDD55-9E3A-45A4-8BA5-E5BCE0EE45D8}"/>
                </a:ext>
              </a:extLst>
            </p:cNvPr>
            <p:cNvSpPr txBox="1"/>
            <p:nvPr/>
          </p:nvSpPr>
          <p:spPr>
            <a:xfrm>
              <a:off x="6383201" y="2315579"/>
              <a:ext cx="511679" cy="230832"/>
            </a:xfrm>
            <a:prstGeom prst="rect">
              <a:avLst/>
            </a:prstGeom>
            <a:noFill/>
          </p:spPr>
          <p:txBody>
            <a:bodyPr wrap="none" rtlCol="0">
              <a:spAutoFit/>
            </a:bodyPr>
            <a:lstStyle/>
            <a:p>
              <a:r>
                <a:rPr lang="en-US" altLang="ko-KR" sz="900">
                  <a:latin typeface="Arial" panose="020B0604020202020204" pitchFamily="34" charset="0"/>
                  <a:cs typeface="Arial" panose="020B0604020202020204" pitchFamily="34" charset="0"/>
                </a:rPr>
                <a:t>[/ENT]</a:t>
              </a:r>
              <a:endParaRPr lang="ko-KR" altLang="en-US" sz="90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2899D3F0-C5C8-45B7-8F49-B5FEE3C1F66A}"/>
                </a:ext>
              </a:extLst>
            </p:cNvPr>
            <p:cNvSpPr txBox="1"/>
            <p:nvPr/>
          </p:nvSpPr>
          <p:spPr>
            <a:xfrm>
              <a:off x="7044393" y="2315579"/>
              <a:ext cx="415498" cy="230832"/>
            </a:xfrm>
            <a:prstGeom prst="rect">
              <a:avLst/>
            </a:prstGeom>
            <a:noFill/>
          </p:spPr>
          <p:txBody>
            <a:bodyPr wrap="none" rtlCol="0">
              <a:spAutoFit/>
            </a:bodyPr>
            <a:lstStyle/>
            <a:p>
              <a:r>
                <a:rPr lang="ko-KR" altLang="en-US" sz="900">
                  <a:latin typeface="Arial" panose="020B0604020202020204" pitchFamily="34" charset="0"/>
                  <a:cs typeface="Arial" panose="020B0604020202020204" pitchFamily="34" charset="0"/>
                </a:rPr>
                <a:t>출신</a:t>
              </a:r>
            </a:p>
          </p:txBody>
        </p:sp>
        <p:sp>
          <p:nvSpPr>
            <p:cNvPr id="41" name="TextBox 40">
              <a:extLst>
                <a:ext uri="{FF2B5EF4-FFF2-40B4-BE49-F238E27FC236}">
                  <a16:creationId xmlns:a16="http://schemas.microsoft.com/office/drawing/2014/main" id="{9C4BD07F-C8B1-46A1-9A72-BAE7D19C6DC1}"/>
                </a:ext>
              </a:extLst>
            </p:cNvPr>
            <p:cNvSpPr txBox="1"/>
            <p:nvPr/>
          </p:nvSpPr>
          <p:spPr>
            <a:xfrm>
              <a:off x="7665178" y="2315579"/>
              <a:ext cx="415498" cy="230832"/>
            </a:xfrm>
            <a:prstGeom prst="rect">
              <a:avLst/>
            </a:prstGeom>
            <a:noFill/>
          </p:spPr>
          <p:txBody>
            <a:bodyPr wrap="none" rtlCol="0">
              <a:spAutoFit/>
            </a:bodyPr>
            <a:lstStyle/>
            <a:p>
              <a:r>
                <a:rPr lang="ko-KR" altLang="en-US" sz="900">
                  <a:latin typeface="Arial" panose="020B0604020202020204" pitchFamily="34" charset="0"/>
                  <a:cs typeface="Arial" panose="020B0604020202020204" pitchFamily="34" charset="0"/>
                </a:rPr>
                <a:t>이다</a:t>
              </a:r>
            </a:p>
          </p:txBody>
        </p:sp>
        <p:sp>
          <p:nvSpPr>
            <p:cNvPr id="42" name="직사각형 41">
              <a:extLst>
                <a:ext uri="{FF2B5EF4-FFF2-40B4-BE49-F238E27FC236}">
                  <a16:creationId xmlns:a16="http://schemas.microsoft.com/office/drawing/2014/main" id="{C12281D5-F0C4-43D8-9730-F63FA6E5AF41}"/>
                </a:ext>
              </a:extLst>
            </p:cNvPr>
            <p:cNvSpPr/>
            <p:nvPr/>
          </p:nvSpPr>
          <p:spPr>
            <a:xfrm>
              <a:off x="2824163" y="2967037"/>
              <a:ext cx="190500" cy="104775"/>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42">
              <a:extLst>
                <a:ext uri="{FF2B5EF4-FFF2-40B4-BE49-F238E27FC236}">
                  <a16:creationId xmlns:a16="http://schemas.microsoft.com/office/drawing/2014/main" id="{589648A1-0D07-46CB-9340-D94879F34226}"/>
                </a:ext>
              </a:extLst>
            </p:cNvPr>
            <p:cNvSpPr/>
            <p:nvPr/>
          </p:nvSpPr>
          <p:spPr>
            <a:xfrm>
              <a:off x="3338513" y="2952751"/>
              <a:ext cx="190500" cy="119062"/>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58714966-0052-4863-80E2-F39197AF21EF}"/>
                </a:ext>
              </a:extLst>
            </p:cNvPr>
            <p:cNvSpPr/>
            <p:nvPr/>
          </p:nvSpPr>
          <p:spPr>
            <a:xfrm>
              <a:off x="3919538" y="2952751"/>
              <a:ext cx="190500" cy="119062"/>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직사각형 44">
              <a:extLst>
                <a:ext uri="{FF2B5EF4-FFF2-40B4-BE49-F238E27FC236}">
                  <a16:creationId xmlns:a16="http://schemas.microsoft.com/office/drawing/2014/main" id="{F7BD7B77-445A-4B4E-8A6A-84244704FF7D}"/>
                </a:ext>
              </a:extLst>
            </p:cNvPr>
            <p:cNvSpPr/>
            <p:nvPr/>
          </p:nvSpPr>
          <p:spPr>
            <a:xfrm>
              <a:off x="4381501" y="2952751"/>
              <a:ext cx="219074" cy="119062"/>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직사각형 45">
              <a:extLst>
                <a:ext uri="{FF2B5EF4-FFF2-40B4-BE49-F238E27FC236}">
                  <a16:creationId xmlns:a16="http://schemas.microsoft.com/office/drawing/2014/main" id="{BA231273-319D-4F53-B4D5-8D1F9F434BA1}"/>
                </a:ext>
              </a:extLst>
            </p:cNvPr>
            <p:cNvSpPr/>
            <p:nvPr/>
          </p:nvSpPr>
          <p:spPr>
            <a:xfrm>
              <a:off x="5538788" y="2952751"/>
              <a:ext cx="161925" cy="119062"/>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직사각형 46">
              <a:extLst>
                <a:ext uri="{FF2B5EF4-FFF2-40B4-BE49-F238E27FC236}">
                  <a16:creationId xmlns:a16="http://schemas.microsoft.com/office/drawing/2014/main" id="{8D386D47-5252-4E5A-B1B9-CA89130A3333}"/>
                </a:ext>
              </a:extLst>
            </p:cNvPr>
            <p:cNvSpPr/>
            <p:nvPr/>
          </p:nvSpPr>
          <p:spPr>
            <a:xfrm>
              <a:off x="4919664" y="2952751"/>
              <a:ext cx="280986" cy="119062"/>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직사각형 47">
              <a:extLst>
                <a:ext uri="{FF2B5EF4-FFF2-40B4-BE49-F238E27FC236}">
                  <a16:creationId xmlns:a16="http://schemas.microsoft.com/office/drawing/2014/main" id="{1C731C74-9C53-460F-ADBE-EFC14E9AF7A6}"/>
                </a:ext>
              </a:extLst>
            </p:cNvPr>
            <p:cNvSpPr/>
            <p:nvPr/>
          </p:nvSpPr>
          <p:spPr>
            <a:xfrm>
              <a:off x="6024563" y="2952751"/>
              <a:ext cx="214312" cy="119062"/>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직사각형 48">
              <a:extLst>
                <a:ext uri="{FF2B5EF4-FFF2-40B4-BE49-F238E27FC236}">
                  <a16:creationId xmlns:a16="http://schemas.microsoft.com/office/drawing/2014/main" id="{3703F2DD-289A-486E-BFD0-17FED34E4185}"/>
                </a:ext>
              </a:extLst>
            </p:cNvPr>
            <p:cNvSpPr/>
            <p:nvPr/>
          </p:nvSpPr>
          <p:spPr>
            <a:xfrm>
              <a:off x="6572250" y="2952751"/>
              <a:ext cx="214312" cy="119062"/>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직사각형 49">
              <a:extLst>
                <a:ext uri="{FF2B5EF4-FFF2-40B4-BE49-F238E27FC236}">
                  <a16:creationId xmlns:a16="http://schemas.microsoft.com/office/drawing/2014/main" id="{A65F30D3-BF0E-41C2-B966-B8E43808914D}"/>
                </a:ext>
              </a:extLst>
            </p:cNvPr>
            <p:cNvSpPr/>
            <p:nvPr/>
          </p:nvSpPr>
          <p:spPr>
            <a:xfrm>
              <a:off x="7167561" y="2952751"/>
              <a:ext cx="247651" cy="119062"/>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직사각형 50">
              <a:extLst>
                <a:ext uri="{FF2B5EF4-FFF2-40B4-BE49-F238E27FC236}">
                  <a16:creationId xmlns:a16="http://schemas.microsoft.com/office/drawing/2014/main" id="{DC076EB5-B888-474F-9864-E2802FF6E722}"/>
                </a:ext>
              </a:extLst>
            </p:cNvPr>
            <p:cNvSpPr/>
            <p:nvPr/>
          </p:nvSpPr>
          <p:spPr>
            <a:xfrm>
              <a:off x="7800973" y="2952751"/>
              <a:ext cx="257177" cy="119062"/>
            </a:xfrm>
            <a:prstGeom prst="rect">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TextBox 51">
              <a:extLst>
                <a:ext uri="{FF2B5EF4-FFF2-40B4-BE49-F238E27FC236}">
                  <a16:creationId xmlns:a16="http://schemas.microsoft.com/office/drawing/2014/main" id="{2D6DB7C4-5A6A-4A61-8F54-AD5670B92A99}"/>
                </a:ext>
              </a:extLst>
            </p:cNvPr>
            <p:cNvSpPr txBox="1"/>
            <p:nvPr/>
          </p:nvSpPr>
          <p:spPr>
            <a:xfrm>
              <a:off x="2741930" y="2909888"/>
              <a:ext cx="380232" cy="184666"/>
            </a:xfrm>
            <a:prstGeom prst="rect">
              <a:avLst/>
            </a:prstGeom>
            <a:noFill/>
          </p:spPr>
          <p:txBody>
            <a:bodyPr wrap="none" rtlCol="0">
              <a:spAutoFit/>
            </a:bodyPr>
            <a:lstStyle/>
            <a:p>
              <a:r>
                <a:rPr lang="en-US" altLang="ko-KR" sz="600">
                  <a:latin typeface="Arial" panose="020B0604020202020204" pitchFamily="34" charset="0"/>
                  <a:cs typeface="Arial" panose="020B0604020202020204" pitchFamily="34" charset="0"/>
                </a:rPr>
                <a:t>[ENT]</a:t>
              </a:r>
              <a:endParaRPr lang="ko-KR" altLang="en-US" sz="600">
                <a:latin typeface="Arial" panose="020B0604020202020204" pitchFamily="34" charset="0"/>
                <a:cs typeface="Arial" panose="020B0604020202020204" pitchFamily="34" charset="0"/>
              </a:endParaRPr>
            </a:p>
          </p:txBody>
        </p:sp>
        <p:sp>
          <p:nvSpPr>
            <p:cNvPr id="53" name="TextBox 52">
              <a:extLst>
                <a:ext uri="{FF2B5EF4-FFF2-40B4-BE49-F238E27FC236}">
                  <a16:creationId xmlns:a16="http://schemas.microsoft.com/office/drawing/2014/main" id="{D1C33D9E-785B-4F32-915B-454E9BB76FB5}"/>
                </a:ext>
              </a:extLst>
            </p:cNvPr>
            <p:cNvSpPr txBox="1"/>
            <p:nvPr/>
          </p:nvSpPr>
          <p:spPr>
            <a:xfrm>
              <a:off x="3261042" y="2909888"/>
              <a:ext cx="415498" cy="184666"/>
            </a:xfrm>
            <a:prstGeom prst="rect">
              <a:avLst/>
            </a:prstGeom>
            <a:noFill/>
          </p:spPr>
          <p:txBody>
            <a:bodyPr wrap="none" rtlCol="0">
              <a:spAutoFit/>
            </a:bodyPr>
            <a:lstStyle/>
            <a:p>
              <a:r>
                <a:rPr lang="ko-KR" altLang="en-US" sz="600">
                  <a:latin typeface="Arial" panose="020B0604020202020204" pitchFamily="34" charset="0"/>
                  <a:cs typeface="Arial" panose="020B0604020202020204" pitchFamily="34" charset="0"/>
                </a:rPr>
                <a:t>이순신</a:t>
              </a:r>
            </a:p>
          </p:txBody>
        </p:sp>
        <p:sp>
          <p:nvSpPr>
            <p:cNvPr id="54" name="TextBox 53">
              <a:extLst>
                <a:ext uri="{FF2B5EF4-FFF2-40B4-BE49-F238E27FC236}">
                  <a16:creationId xmlns:a16="http://schemas.microsoft.com/office/drawing/2014/main" id="{204B356D-97FD-4114-BCDD-4E91DF2EAE31}"/>
                </a:ext>
              </a:extLst>
            </p:cNvPr>
            <p:cNvSpPr txBox="1"/>
            <p:nvPr/>
          </p:nvSpPr>
          <p:spPr>
            <a:xfrm>
              <a:off x="3823018" y="2909888"/>
              <a:ext cx="401072" cy="184666"/>
            </a:xfrm>
            <a:prstGeom prst="rect">
              <a:avLst/>
            </a:prstGeom>
            <a:noFill/>
          </p:spPr>
          <p:txBody>
            <a:bodyPr wrap="none" rtlCol="0">
              <a:spAutoFit/>
            </a:bodyPr>
            <a:lstStyle/>
            <a:p>
              <a:r>
                <a:rPr lang="en-US" altLang="ko-KR" sz="600">
                  <a:latin typeface="Arial" panose="020B0604020202020204" pitchFamily="34" charset="0"/>
                  <a:cs typeface="Arial" panose="020B0604020202020204" pitchFamily="34" charset="0"/>
                </a:rPr>
                <a:t>[/ENT]</a:t>
              </a:r>
              <a:endParaRPr lang="ko-KR" altLang="en-US" sz="600">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8A7FDEF3-564B-4B2A-A39E-2051B59C67D6}"/>
                </a:ext>
              </a:extLst>
            </p:cNvPr>
            <p:cNvSpPr txBox="1"/>
            <p:nvPr/>
          </p:nvSpPr>
          <p:spPr>
            <a:xfrm>
              <a:off x="4299268" y="2909888"/>
              <a:ext cx="338554" cy="184666"/>
            </a:xfrm>
            <a:prstGeom prst="rect">
              <a:avLst/>
            </a:prstGeom>
            <a:noFill/>
          </p:spPr>
          <p:txBody>
            <a:bodyPr wrap="none" rtlCol="0">
              <a:spAutoFit/>
            </a:bodyPr>
            <a:lstStyle/>
            <a:p>
              <a:r>
                <a:rPr lang="ko-KR" altLang="en-US" sz="600">
                  <a:latin typeface="Arial" panose="020B0604020202020204" pitchFamily="34" charset="0"/>
                  <a:cs typeface="Arial" panose="020B0604020202020204" pitchFamily="34" charset="0"/>
                </a:rPr>
                <a:t>장군</a:t>
              </a:r>
            </a:p>
          </p:txBody>
        </p:sp>
        <p:sp>
          <p:nvSpPr>
            <p:cNvPr id="56" name="TextBox 55">
              <a:extLst>
                <a:ext uri="{FF2B5EF4-FFF2-40B4-BE49-F238E27FC236}">
                  <a16:creationId xmlns:a16="http://schemas.microsoft.com/office/drawing/2014/main" id="{5A636EFE-FF21-4A2F-99BC-B9CF2F51EC4B}"/>
                </a:ext>
              </a:extLst>
            </p:cNvPr>
            <p:cNvSpPr txBox="1"/>
            <p:nvPr/>
          </p:nvSpPr>
          <p:spPr>
            <a:xfrm>
              <a:off x="4846956" y="2909888"/>
              <a:ext cx="380232" cy="184666"/>
            </a:xfrm>
            <a:prstGeom prst="rect">
              <a:avLst/>
            </a:prstGeom>
            <a:noFill/>
          </p:spPr>
          <p:txBody>
            <a:bodyPr wrap="none" rtlCol="0">
              <a:spAutoFit/>
            </a:bodyPr>
            <a:lstStyle/>
            <a:p>
              <a:r>
                <a:rPr lang="en-US" altLang="ko-KR" sz="600">
                  <a:latin typeface="Arial" panose="020B0604020202020204" pitchFamily="34" charset="0"/>
                  <a:cs typeface="Arial" panose="020B0604020202020204" pitchFamily="34" charset="0"/>
                </a:rPr>
                <a:t>[SEP]</a:t>
              </a:r>
              <a:endParaRPr lang="ko-KR" altLang="en-US" sz="600">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762D68C4-5A98-4FEE-9EDC-A8F85151F35D}"/>
                </a:ext>
              </a:extLst>
            </p:cNvPr>
            <p:cNvSpPr txBox="1"/>
            <p:nvPr/>
          </p:nvSpPr>
          <p:spPr>
            <a:xfrm>
              <a:off x="5461319" y="2909888"/>
              <a:ext cx="380232" cy="184666"/>
            </a:xfrm>
            <a:prstGeom prst="rect">
              <a:avLst/>
            </a:prstGeom>
            <a:noFill/>
          </p:spPr>
          <p:txBody>
            <a:bodyPr wrap="none" rtlCol="0">
              <a:spAutoFit/>
            </a:bodyPr>
            <a:lstStyle/>
            <a:p>
              <a:r>
                <a:rPr lang="en-US" altLang="ko-KR" sz="600">
                  <a:latin typeface="Arial" panose="020B0604020202020204" pitchFamily="34" charset="0"/>
                  <a:cs typeface="Arial" panose="020B0604020202020204" pitchFamily="34" charset="0"/>
                </a:rPr>
                <a:t>[ENT]</a:t>
              </a:r>
              <a:endParaRPr lang="ko-KR" altLang="en-US" sz="600">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A17C4D6F-9C27-48C4-9170-17026915E853}"/>
                </a:ext>
              </a:extLst>
            </p:cNvPr>
            <p:cNvSpPr txBox="1"/>
            <p:nvPr/>
          </p:nvSpPr>
          <p:spPr>
            <a:xfrm>
              <a:off x="5961381" y="2909888"/>
              <a:ext cx="338554" cy="184666"/>
            </a:xfrm>
            <a:prstGeom prst="rect">
              <a:avLst/>
            </a:prstGeom>
            <a:noFill/>
          </p:spPr>
          <p:txBody>
            <a:bodyPr wrap="none" rtlCol="0">
              <a:spAutoFit/>
            </a:bodyPr>
            <a:lstStyle/>
            <a:p>
              <a:r>
                <a:rPr lang="ko-KR" altLang="en-US" sz="600">
                  <a:latin typeface="Arial" panose="020B0604020202020204" pitchFamily="34" charset="0"/>
                  <a:cs typeface="Arial" panose="020B0604020202020204" pitchFamily="34" charset="0"/>
                </a:rPr>
                <a:t>조선</a:t>
              </a:r>
            </a:p>
          </p:txBody>
        </p:sp>
        <p:sp>
          <p:nvSpPr>
            <p:cNvPr id="59" name="TextBox 58">
              <a:extLst>
                <a:ext uri="{FF2B5EF4-FFF2-40B4-BE49-F238E27FC236}">
                  <a16:creationId xmlns:a16="http://schemas.microsoft.com/office/drawing/2014/main" id="{86F39F8E-9FB3-4224-8A56-40377B03F54C}"/>
                </a:ext>
              </a:extLst>
            </p:cNvPr>
            <p:cNvSpPr txBox="1"/>
            <p:nvPr/>
          </p:nvSpPr>
          <p:spPr>
            <a:xfrm>
              <a:off x="6509068" y="2909888"/>
              <a:ext cx="401072" cy="184666"/>
            </a:xfrm>
            <a:prstGeom prst="rect">
              <a:avLst/>
            </a:prstGeom>
            <a:noFill/>
          </p:spPr>
          <p:txBody>
            <a:bodyPr wrap="none" rtlCol="0">
              <a:spAutoFit/>
            </a:bodyPr>
            <a:lstStyle/>
            <a:p>
              <a:r>
                <a:rPr lang="en-US" altLang="ko-KR" sz="600">
                  <a:latin typeface="Arial" panose="020B0604020202020204" pitchFamily="34" charset="0"/>
                  <a:cs typeface="Arial" panose="020B0604020202020204" pitchFamily="34" charset="0"/>
                </a:rPr>
                <a:t>[/ENT]</a:t>
              </a:r>
              <a:endParaRPr lang="ko-KR" altLang="en-US" sz="600">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53B0CD71-3A2E-4790-8FC7-543E7C1E5ECB}"/>
                </a:ext>
              </a:extLst>
            </p:cNvPr>
            <p:cNvSpPr txBox="1"/>
            <p:nvPr/>
          </p:nvSpPr>
          <p:spPr>
            <a:xfrm>
              <a:off x="7090092" y="2909888"/>
              <a:ext cx="338554" cy="184666"/>
            </a:xfrm>
            <a:prstGeom prst="rect">
              <a:avLst/>
            </a:prstGeom>
            <a:noFill/>
          </p:spPr>
          <p:txBody>
            <a:bodyPr wrap="none" rtlCol="0">
              <a:spAutoFit/>
            </a:bodyPr>
            <a:lstStyle/>
            <a:p>
              <a:r>
                <a:rPr lang="ko-KR" altLang="en-US" sz="600">
                  <a:latin typeface="Arial" panose="020B0604020202020204" pitchFamily="34" charset="0"/>
                  <a:cs typeface="Arial" panose="020B0604020202020204" pitchFamily="34" charset="0"/>
                </a:rPr>
                <a:t>출신</a:t>
              </a:r>
            </a:p>
          </p:txBody>
        </p:sp>
        <p:sp>
          <p:nvSpPr>
            <p:cNvPr id="61" name="TextBox 60">
              <a:extLst>
                <a:ext uri="{FF2B5EF4-FFF2-40B4-BE49-F238E27FC236}">
                  <a16:creationId xmlns:a16="http://schemas.microsoft.com/office/drawing/2014/main" id="{C63755CA-D1A1-4214-BA4D-7E262B047BA6}"/>
                </a:ext>
              </a:extLst>
            </p:cNvPr>
            <p:cNvSpPr txBox="1"/>
            <p:nvPr/>
          </p:nvSpPr>
          <p:spPr>
            <a:xfrm>
              <a:off x="7723504" y="2909888"/>
              <a:ext cx="338554" cy="184666"/>
            </a:xfrm>
            <a:prstGeom prst="rect">
              <a:avLst/>
            </a:prstGeom>
            <a:noFill/>
          </p:spPr>
          <p:txBody>
            <a:bodyPr wrap="none" rtlCol="0">
              <a:spAutoFit/>
            </a:bodyPr>
            <a:lstStyle/>
            <a:p>
              <a:r>
                <a:rPr lang="ko-KR" altLang="en-US" sz="600">
                  <a:latin typeface="Arial" panose="020B0604020202020204" pitchFamily="34" charset="0"/>
                  <a:cs typeface="Arial" panose="020B0604020202020204" pitchFamily="34" charset="0"/>
                </a:rPr>
                <a:t>이다</a:t>
              </a:r>
            </a:p>
          </p:txBody>
        </p:sp>
      </p:grpSp>
      <p:sp>
        <p:nvSpPr>
          <p:cNvPr id="9" name="내용 개체 틀 8">
            <a:extLst>
              <a:ext uri="{FF2B5EF4-FFF2-40B4-BE49-F238E27FC236}">
                <a16:creationId xmlns:a16="http://schemas.microsoft.com/office/drawing/2014/main" id="{62DA9A42-84AC-4F82-A56F-5E355F572844}"/>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8588383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BERT</a:t>
            </a:r>
            <a:endParaRPr lang="ko-KR" altLang="en-US"/>
          </a:p>
        </p:txBody>
      </p:sp>
      <p:sp>
        <p:nvSpPr>
          <p:cNvPr id="16" name="내용 개체 틀 15">
            <a:extLst>
              <a:ext uri="{FF2B5EF4-FFF2-40B4-BE49-F238E27FC236}">
                <a16:creationId xmlns:a16="http://schemas.microsoft.com/office/drawing/2014/main" id="{2EB3B624-E891-4452-8BA6-4EC33E669C3D}"/>
              </a:ext>
            </a:extLst>
          </p:cNvPr>
          <p:cNvSpPr>
            <a:spLocks noGrp="1"/>
          </p:cNvSpPr>
          <p:nvPr>
            <p:ph sz="quarter" idx="17"/>
          </p:nvPr>
        </p:nvSpPr>
        <p:spPr/>
        <p:txBody>
          <a:bodyPr/>
          <a:lstStyle/>
          <a:p>
            <a:endParaRPr lang="ko-KR" altLang="en-US"/>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a:xfrm>
            <a:off x="1608472" y="255597"/>
            <a:ext cx="5927056" cy="428714"/>
          </a:xfrm>
        </p:spPr>
        <p:txBody>
          <a:bodyPr/>
          <a:lstStyle/>
          <a:p>
            <a:r>
              <a:rPr lang="en-US" altLang="ko-KR"/>
              <a:t>Bi-directional Encoder Representations from Transformers </a:t>
            </a:r>
            <a:endParaRPr lang="ko-KR" altLang="en-US"/>
          </a:p>
        </p:txBody>
      </p:sp>
      <p:sp>
        <p:nvSpPr>
          <p:cNvPr id="10" name="사각형: 둥근 모서리 9">
            <a:extLst>
              <a:ext uri="{FF2B5EF4-FFF2-40B4-BE49-F238E27FC236}">
                <a16:creationId xmlns:a16="http://schemas.microsoft.com/office/drawing/2014/main" id="{B2D4BFC0-30F6-4952-9918-CD8D52CAB663}"/>
              </a:ext>
            </a:extLst>
          </p:cNvPr>
          <p:cNvSpPr/>
          <p:nvPr/>
        </p:nvSpPr>
        <p:spPr>
          <a:xfrm>
            <a:off x="199165" y="1424361"/>
            <a:ext cx="8745669" cy="1067169"/>
          </a:xfrm>
          <a:prstGeom prst="roundRect">
            <a:avLst>
              <a:gd name="adj" fmla="val 304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endParaRPr lang="ko-KR" altLang="en-US" sz="1400">
              <a:solidFill>
                <a:schemeClr val="tx1"/>
              </a:solidFill>
              <a:latin typeface="+mn-ea"/>
            </a:endParaRPr>
          </a:p>
        </p:txBody>
      </p:sp>
      <p:sp>
        <p:nvSpPr>
          <p:cNvPr id="12" name="직사각형 11">
            <a:extLst>
              <a:ext uri="{FF2B5EF4-FFF2-40B4-BE49-F238E27FC236}">
                <a16:creationId xmlns:a16="http://schemas.microsoft.com/office/drawing/2014/main" id="{37EABFD0-9CA3-4C01-B4AA-01D37FCF89AF}"/>
              </a:ext>
            </a:extLst>
          </p:cNvPr>
          <p:cNvSpPr/>
          <p:nvPr/>
        </p:nvSpPr>
        <p:spPr>
          <a:xfrm>
            <a:off x="199166" y="1414766"/>
            <a:ext cx="8745668" cy="1020216"/>
          </a:xfrm>
          <a:prstGeom prst="rect">
            <a:avLst/>
          </a:prstGeom>
        </p:spPr>
        <p:txBody>
          <a:bodyPr wrap="square">
            <a:spAutoFit/>
          </a:bodyPr>
          <a:lstStyle/>
          <a:p>
            <a:pPr marL="174625" indent="-174625">
              <a:lnSpc>
                <a:spcPct val="150000"/>
              </a:lnSpc>
              <a:buFont typeface="Arial" panose="020B0604020202020204" pitchFamily="34" charset="0"/>
              <a:buChar char="•"/>
            </a:pPr>
            <a:r>
              <a:rPr lang="en-US" altLang="ko-KR" sz="1400">
                <a:latin typeface="+mn-ea"/>
              </a:rPr>
              <a:t>BERT</a:t>
            </a:r>
            <a:r>
              <a:rPr lang="ko-KR" altLang="en-US" sz="1400">
                <a:latin typeface="+mn-ea"/>
              </a:rPr>
              <a:t>는 </a:t>
            </a:r>
            <a:r>
              <a:rPr lang="en-US" altLang="ko-KR" sz="1400">
                <a:latin typeface="+mn-ea"/>
              </a:rPr>
              <a:t>bi-directional Transformer</a:t>
            </a:r>
            <a:r>
              <a:rPr lang="ko-KR" altLang="en-US" sz="1400">
                <a:latin typeface="+mn-ea"/>
              </a:rPr>
              <a:t>로 이루어진 언어모델</a:t>
            </a:r>
            <a:endParaRPr lang="en-US" altLang="ko-KR" sz="1400">
              <a:latin typeface="+mn-ea"/>
            </a:endParaRPr>
          </a:p>
          <a:p>
            <a:pPr marL="174625" indent="-174625">
              <a:lnSpc>
                <a:spcPct val="150000"/>
              </a:lnSpc>
              <a:buFont typeface="Arial" panose="020B0604020202020204" pitchFamily="34" charset="0"/>
              <a:buChar char="•"/>
            </a:pPr>
            <a:r>
              <a:rPr lang="ko-KR" altLang="en-US" sz="1400">
                <a:latin typeface="+mn-ea"/>
              </a:rPr>
              <a:t>잘 만들어진 </a:t>
            </a:r>
            <a:r>
              <a:rPr lang="en-US" altLang="ko-KR" sz="1400">
                <a:latin typeface="+mn-ea"/>
              </a:rPr>
              <a:t>BERT </a:t>
            </a:r>
            <a:r>
              <a:rPr lang="ko-KR" altLang="en-US" sz="1400">
                <a:latin typeface="+mn-ea"/>
              </a:rPr>
              <a:t>언어모델 위에 </a:t>
            </a:r>
            <a:r>
              <a:rPr lang="en-US" altLang="ko-KR" sz="1400">
                <a:latin typeface="+mn-ea"/>
              </a:rPr>
              <a:t>1</a:t>
            </a:r>
            <a:r>
              <a:rPr lang="ko-KR" altLang="en-US" sz="1400">
                <a:latin typeface="+mn-ea"/>
              </a:rPr>
              <a:t>개의 </a:t>
            </a:r>
            <a:r>
              <a:rPr lang="en-US" altLang="ko-KR" sz="1400">
                <a:latin typeface="+mn-ea"/>
              </a:rPr>
              <a:t>classification layer</a:t>
            </a:r>
            <a:r>
              <a:rPr lang="ko-KR" altLang="en-US" sz="1400">
                <a:latin typeface="+mn-ea"/>
              </a:rPr>
              <a:t>만 부착하여 다양한 </a:t>
            </a:r>
            <a:r>
              <a:rPr lang="en-US" altLang="ko-KR" sz="1400">
                <a:latin typeface="+mn-ea"/>
              </a:rPr>
              <a:t>NLP task</a:t>
            </a:r>
            <a:r>
              <a:rPr lang="ko-KR" altLang="en-US" sz="1400">
                <a:latin typeface="+mn-ea"/>
              </a:rPr>
              <a:t>를 수행</a:t>
            </a:r>
            <a:endParaRPr lang="en-US" altLang="ko-KR" sz="1400">
              <a:latin typeface="+mn-ea"/>
            </a:endParaRPr>
          </a:p>
          <a:p>
            <a:pPr marL="174625" indent="-174625">
              <a:lnSpc>
                <a:spcPct val="150000"/>
              </a:lnSpc>
              <a:buFont typeface="Arial" panose="020B0604020202020204" pitchFamily="34" charset="0"/>
              <a:buChar char="•"/>
            </a:pPr>
            <a:r>
              <a:rPr lang="ko-KR" altLang="en-US" sz="1400">
                <a:latin typeface="+mn-ea"/>
              </a:rPr>
              <a:t>영어권에서 </a:t>
            </a:r>
            <a:r>
              <a:rPr lang="en-US" altLang="ko-KR" sz="1400">
                <a:latin typeface="+mn-ea"/>
              </a:rPr>
              <a:t>11</a:t>
            </a:r>
            <a:r>
              <a:rPr lang="ko-KR" altLang="en-US" sz="1400">
                <a:latin typeface="+mn-ea"/>
              </a:rPr>
              <a:t>개의 </a:t>
            </a:r>
            <a:r>
              <a:rPr lang="en-US" altLang="ko-KR" sz="1400">
                <a:latin typeface="+mn-ea"/>
              </a:rPr>
              <a:t>NLP task</a:t>
            </a:r>
            <a:r>
              <a:rPr lang="ko-KR" altLang="en-US" sz="1400">
                <a:latin typeface="+mn-ea"/>
              </a:rPr>
              <a:t>에 대해 </a:t>
            </a:r>
            <a:r>
              <a:rPr lang="en-US" altLang="ko-KR" sz="1400">
                <a:latin typeface="+mn-ea"/>
              </a:rPr>
              <a:t>state-of-the-art (SOTA) </a:t>
            </a:r>
            <a:r>
              <a:rPr lang="ko-KR" altLang="en-US" sz="1400">
                <a:latin typeface="+mn-ea"/>
              </a:rPr>
              <a:t>달성</a:t>
            </a:r>
            <a:endParaRPr lang="en-US" altLang="ko-KR" sz="1400">
              <a:latin typeface="+mn-ea"/>
            </a:endParaRPr>
          </a:p>
        </p:txBody>
      </p:sp>
      <p:pic>
        <p:nvPicPr>
          <p:cNvPr id="13" name="그림 12">
            <a:extLst>
              <a:ext uri="{FF2B5EF4-FFF2-40B4-BE49-F238E27FC236}">
                <a16:creationId xmlns:a16="http://schemas.microsoft.com/office/drawing/2014/main" id="{3B31CC60-0DA6-4C46-A4B4-C0B719E02E0B}"/>
              </a:ext>
            </a:extLst>
          </p:cNvPr>
          <p:cNvPicPr>
            <a:picLocks noChangeAspect="1"/>
          </p:cNvPicPr>
          <p:nvPr/>
        </p:nvPicPr>
        <p:blipFill>
          <a:blip r:embed="rId2"/>
          <a:stretch>
            <a:fillRect/>
          </a:stretch>
        </p:blipFill>
        <p:spPr>
          <a:xfrm>
            <a:off x="4633913" y="3296652"/>
            <a:ext cx="4306269" cy="2493631"/>
          </a:xfrm>
          <a:prstGeom prst="rect">
            <a:avLst/>
          </a:prstGeom>
          <a:ln w="12700">
            <a:solidFill>
              <a:schemeClr val="tx1"/>
            </a:solidFill>
          </a:ln>
        </p:spPr>
      </p:pic>
      <p:sp>
        <p:nvSpPr>
          <p:cNvPr id="14" name="직사각형 13">
            <a:extLst>
              <a:ext uri="{FF2B5EF4-FFF2-40B4-BE49-F238E27FC236}">
                <a16:creationId xmlns:a16="http://schemas.microsoft.com/office/drawing/2014/main" id="{4F2AA8AA-F7F4-4501-A225-7E9A3E386E32}"/>
              </a:ext>
            </a:extLst>
          </p:cNvPr>
          <p:cNvSpPr/>
          <p:nvPr/>
        </p:nvSpPr>
        <p:spPr>
          <a:xfrm>
            <a:off x="126609" y="5406423"/>
            <a:ext cx="2382702" cy="1015663"/>
          </a:xfrm>
          <a:prstGeom prst="rect">
            <a:avLst/>
          </a:prstGeom>
        </p:spPr>
        <p:txBody>
          <a:bodyPr wrap="square">
            <a:spAutoFit/>
          </a:bodyPr>
          <a:lstStyle/>
          <a:p>
            <a:r>
              <a:rPr lang="en-US" altLang="ko-KR" sz="1200">
                <a:solidFill>
                  <a:srgbClr val="222222"/>
                </a:solidFill>
                <a:latin typeface="Arial" panose="020B0604020202020204" pitchFamily="34" charset="0"/>
              </a:rPr>
              <a:t>….</a:t>
            </a:r>
          </a:p>
          <a:p>
            <a:r>
              <a:rPr lang="en-US" altLang="ko-KR" sz="1200" b="1">
                <a:solidFill>
                  <a:srgbClr val="222222"/>
                </a:solidFill>
                <a:latin typeface="Arial" panose="020B0604020202020204" pitchFamily="34" charset="0"/>
              </a:rPr>
              <a:t>James Marshall</a:t>
            </a:r>
            <a:r>
              <a:rPr lang="en-US" altLang="ko-KR" sz="1200">
                <a:solidFill>
                  <a:srgbClr val="222222"/>
                </a:solidFill>
                <a:latin typeface="Arial" panose="020B0604020202020204" pitchFamily="34" charset="0"/>
              </a:rPr>
              <a:t> "</a:t>
            </a:r>
            <a:r>
              <a:rPr lang="en-US" altLang="ko-KR" sz="1200" b="1">
                <a:solidFill>
                  <a:srgbClr val="222222"/>
                </a:solidFill>
                <a:latin typeface="Arial" panose="020B0604020202020204" pitchFamily="34" charset="0"/>
              </a:rPr>
              <a:t>Jimi</a:t>
            </a:r>
            <a:r>
              <a:rPr lang="en-US" altLang="ko-KR" sz="1200">
                <a:solidFill>
                  <a:srgbClr val="222222"/>
                </a:solidFill>
                <a:latin typeface="Arial" panose="020B0604020202020204" pitchFamily="34" charset="0"/>
              </a:rPr>
              <a:t>" </a:t>
            </a:r>
            <a:r>
              <a:rPr lang="en-US" altLang="ko-KR" sz="1200" b="1">
                <a:solidFill>
                  <a:srgbClr val="222222"/>
                </a:solidFill>
                <a:latin typeface="Arial" panose="020B0604020202020204" pitchFamily="34" charset="0"/>
              </a:rPr>
              <a:t>Hendrix</a:t>
            </a:r>
          </a:p>
          <a:p>
            <a:r>
              <a:rPr lang="en-US" altLang="ko-KR" sz="1200">
                <a:solidFill>
                  <a:srgbClr val="222222"/>
                </a:solidFill>
                <a:latin typeface="Arial" panose="020B0604020202020204" pitchFamily="34" charset="0"/>
              </a:rPr>
              <a:t>was an American rock guitarist, singer, and songwriter.</a:t>
            </a:r>
          </a:p>
          <a:p>
            <a:r>
              <a:rPr lang="en-US" altLang="ko-KR" sz="1200">
                <a:solidFill>
                  <a:srgbClr val="222222"/>
                </a:solidFill>
                <a:latin typeface="Arial" panose="020B0604020202020204" pitchFamily="34" charset="0"/>
              </a:rPr>
              <a:t>….</a:t>
            </a:r>
            <a:endParaRPr lang="ko-KR" altLang="en-US" sz="1200"/>
          </a:p>
        </p:txBody>
      </p:sp>
      <p:sp>
        <p:nvSpPr>
          <p:cNvPr id="18" name="직사각형 17">
            <a:extLst>
              <a:ext uri="{FF2B5EF4-FFF2-40B4-BE49-F238E27FC236}">
                <a16:creationId xmlns:a16="http://schemas.microsoft.com/office/drawing/2014/main" id="{B57C863B-4E20-4C9B-B117-4FB8A20E7126}"/>
              </a:ext>
            </a:extLst>
          </p:cNvPr>
          <p:cNvSpPr/>
          <p:nvPr/>
        </p:nvSpPr>
        <p:spPr>
          <a:xfrm>
            <a:off x="2775285" y="5775754"/>
            <a:ext cx="1676400" cy="276999"/>
          </a:xfrm>
          <a:prstGeom prst="rect">
            <a:avLst/>
          </a:prstGeom>
        </p:spPr>
        <p:txBody>
          <a:bodyPr wrap="square">
            <a:spAutoFit/>
          </a:bodyPr>
          <a:lstStyle/>
          <a:p>
            <a:r>
              <a:rPr lang="en-US" altLang="ko-KR" sz="1200" b="1">
                <a:solidFill>
                  <a:srgbClr val="222222"/>
                </a:solidFill>
                <a:latin typeface="Arial" panose="020B0604020202020204" pitchFamily="34" charset="0"/>
              </a:rPr>
              <a:t>Who is Jimi Hendrix?</a:t>
            </a:r>
            <a:endParaRPr lang="ko-KR" altLang="en-US" sz="1200"/>
          </a:p>
        </p:txBody>
      </p:sp>
      <p:sp>
        <p:nvSpPr>
          <p:cNvPr id="19" name="직사각형 18">
            <a:extLst>
              <a:ext uri="{FF2B5EF4-FFF2-40B4-BE49-F238E27FC236}">
                <a16:creationId xmlns:a16="http://schemas.microsoft.com/office/drawing/2014/main" id="{CCCCADB4-0FA2-4730-9308-E56AE55F9F92}"/>
              </a:ext>
            </a:extLst>
          </p:cNvPr>
          <p:cNvSpPr/>
          <p:nvPr/>
        </p:nvSpPr>
        <p:spPr>
          <a:xfrm>
            <a:off x="241636" y="3918284"/>
            <a:ext cx="4210050" cy="1094007"/>
          </a:xfrm>
          <a:prstGeom prst="rect">
            <a:avLst/>
          </a:prstGeom>
          <a:solidFill>
            <a:srgbClr val="FFCD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chemeClr val="tx1"/>
                </a:solidFill>
              </a:rPr>
              <a:t>Pre-trained BERT</a:t>
            </a:r>
            <a:endParaRPr lang="ko-KR" altLang="en-US" sz="2800">
              <a:solidFill>
                <a:schemeClr val="tx1"/>
              </a:solidFill>
            </a:endParaRPr>
          </a:p>
        </p:txBody>
      </p:sp>
      <p:sp>
        <p:nvSpPr>
          <p:cNvPr id="20" name="직사각형 19">
            <a:extLst>
              <a:ext uri="{FF2B5EF4-FFF2-40B4-BE49-F238E27FC236}">
                <a16:creationId xmlns:a16="http://schemas.microsoft.com/office/drawing/2014/main" id="{C2852E6C-2AE6-4B10-B437-084438FA1361}"/>
              </a:ext>
            </a:extLst>
          </p:cNvPr>
          <p:cNvSpPr/>
          <p:nvPr/>
        </p:nvSpPr>
        <p:spPr>
          <a:xfrm>
            <a:off x="241636" y="3442033"/>
            <a:ext cx="4210050" cy="408783"/>
          </a:xfrm>
          <a:prstGeom prst="rect">
            <a:avLst/>
          </a:prstGeom>
          <a:solidFill>
            <a:srgbClr val="C9D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1 classification layer for Fine-turning</a:t>
            </a:r>
            <a:endParaRPr lang="ko-KR" altLang="en-US">
              <a:solidFill>
                <a:schemeClr val="tx1"/>
              </a:solidFill>
            </a:endParaRPr>
          </a:p>
        </p:txBody>
      </p:sp>
      <p:sp>
        <p:nvSpPr>
          <p:cNvPr id="21" name="직사각형 20">
            <a:extLst>
              <a:ext uri="{FF2B5EF4-FFF2-40B4-BE49-F238E27FC236}">
                <a16:creationId xmlns:a16="http://schemas.microsoft.com/office/drawing/2014/main" id="{B2042168-FECB-44AE-9629-8EACFD2C3431}"/>
              </a:ext>
            </a:extLst>
          </p:cNvPr>
          <p:cNvSpPr/>
          <p:nvPr/>
        </p:nvSpPr>
        <p:spPr>
          <a:xfrm>
            <a:off x="241635" y="2653698"/>
            <a:ext cx="4467225" cy="461665"/>
          </a:xfrm>
          <a:prstGeom prst="rect">
            <a:avLst/>
          </a:prstGeom>
        </p:spPr>
        <p:txBody>
          <a:bodyPr wrap="square">
            <a:spAutoFit/>
          </a:bodyPr>
          <a:lstStyle/>
          <a:p>
            <a:r>
              <a:rPr lang="en-US" altLang="ko-KR" sz="1200">
                <a:solidFill>
                  <a:srgbClr val="222222"/>
                </a:solidFill>
                <a:latin typeface="Arial" panose="020B0604020202020204" pitchFamily="34" charset="0"/>
              </a:rPr>
              <a:t>"</a:t>
            </a:r>
            <a:r>
              <a:rPr lang="en-US" altLang="ko-KR" sz="1200" b="1">
                <a:solidFill>
                  <a:srgbClr val="222222"/>
                </a:solidFill>
                <a:latin typeface="Arial" panose="020B0604020202020204" pitchFamily="34" charset="0"/>
              </a:rPr>
              <a:t>Jimi</a:t>
            </a:r>
            <a:r>
              <a:rPr lang="en-US" altLang="ko-KR" sz="1200">
                <a:solidFill>
                  <a:srgbClr val="222222"/>
                </a:solidFill>
                <a:latin typeface="Arial" panose="020B0604020202020204" pitchFamily="34" charset="0"/>
              </a:rPr>
              <a:t>" </a:t>
            </a:r>
            <a:r>
              <a:rPr lang="en-US" altLang="ko-KR" sz="1200" b="1">
                <a:solidFill>
                  <a:srgbClr val="222222"/>
                </a:solidFill>
                <a:latin typeface="Arial" panose="020B0604020202020204" pitchFamily="34" charset="0"/>
              </a:rPr>
              <a:t>Hendrix </a:t>
            </a:r>
            <a:r>
              <a:rPr lang="en-US" altLang="ko-KR" sz="1200">
                <a:solidFill>
                  <a:srgbClr val="222222"/>
                </a:solidFill>
                <a:latin typeface="Arial" panose="020B0604020202020204" pitchFamily="34" charset="0"/>
              </a:rPr>
              <a:t>was an American rock guitarist, singer, and songwriter.</a:t>
            </a:r>
          </a:p>
        </p:txBody>
      </p:sp>
      <p:sp>
        <p:nvSpPr>
          <p:cNvPr id="22" name="화살표: 위쪽 21">
            <a:extLst>
              <a:ext uri="{FF2B5EF4-FFF2-40B4-BE49-F238E27FC236}">
                <a16:creationId xmlns:a16="http://schemas.microsoft.com/office/drawing/2014/main" id="{D99E9996-D617-4FE3-B4F2-550B192A554E}"/>
              </a:ext>
            </a:extLst>
          </p:cNvPr>
          <p:cNvSpPr/>
          <p:nvPr/>
        </p:nvSpPr>
        <p:spPr>
          <a:xfrm>
            <a:off x="1027447" y="5177483"/>
            <a:ext cx="581025" cy="240364"/>
          </a:xfrm>
          <a:prstGeom prst="up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화살표: 위쪽 22">
            <a:extLst>
              <a:ext uri="{FF2B5EF4-FFF2-40B4-BE49-F238E27FC236}">
                <a16:creationId xmlns:a16="http://schemas.microsoft.com/office/drawing/2014/main" id="{C01C7D0D-FA74-404E-A25E-99E8B9238CF7}"/>
              </a:ext>
            </a:extLst>
          </p:cNvPr>
          <p:cNvSpPr/>
          <p:nvPr/>
        </p:nvSpPr>
        <p:spPr>
          <a:xfrm>
            <a:off x="3322972" y="5177483"/>
            <a:ext cx="581025" cy="240364"/>
          </a:xfrm>
          <a:prstGeom prst="up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화살표: 위쪽 23">
            <a:extLst>
              <a:ext uri="{FF2B5EF4-FFF2-40B4-BE49-F238E27FC236}">
                <a16:creationId xmlns:a16="http://schemas.microsoft.com/office/drawing/2014/main" id="{74F18464-C14D-4B0A-A045-1B0342F69C2A}"/>
              </a:ext>
            </a:extLst>
          </p:cNvPr>
          <p:cNvSpPr/>
          <p:nvPr/>
        </p:nvSpPr>
        <p:spPr>
          <a:xfrm>
            <a:off x="2056148" y="3130384"/>
            <a:ext cx="581025" cy="240364"/>
          </a:xfrm>
          <a:prstGeom prst="up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6208B453-3855-4EA3-B1E7-2F3D61C03C6B}"/>
              </a:ext>
            </a:extLst>
          </p:cNvPr>
          <p:cNvSpPr/>
          <p:nvPr/>
        </p:nvSpPr>
        <p:spPr>
          <a:xfrm>
            <a:off x="5522226" y="2866346"/>
            <a:ext cx="2671691" cy="276999"/>
          </a:xfrm>
          <a:prstGeom prst="rect">
            <a:avLst/>
          </a:prstGeom>
        </p:spPr>
        <p:txBody>
          <a:bodyPr wrap="square">
            <a:spAutoFit/>
          </a:bodyPr>
          <a:lstStyle/>
          <a:p>
            <a:r>
              <a:rPr lang="en-US" altLang="ko-KR" sz="1200" err="1">
                <a:solidFill>
                  <a:srgbClr val="222222"/>
                </a:solidFill>
                <a:latin typeface="Arial" panose="020B0604020202020204" pitchFamily="34" charset="0"/>
              </a:rPr>
              <a:t>SQuAD</a:t>
            </a:r>
            <a:r>
              <a:rPr lang="en-US" altLang="ko-KR" sz="1200">
                <a:solidFill>
                  <a:srgbClr val="222222"/>
                </a:solidFill>
                <a:latin typeface="Arial" panose="020B0604020202020204" pitchFamily="34" charset="0"/>
              </a:rPr>
              <a:t> v1.1 dataset leaderboard</a:t>
            </a:r>
            <a:endParaRPr lang="en-US" altLang="ko-KR" sz="1200" baseline="-25000">
              <a:solidFill>
                <a:srgbClr val="222222"/>
              </a:solidFill>
              <a:latin typeface="Arial" panose="020B0604020202020204" pitchFamily="34" charset="0"/>
            </a:endParaRPr>
          </a:p>
        </p:txBody>
      </p:sp>
    </p:spTree>
    <p:extLst>
      <p:ext uri="{BB962C8B-B14F-4D97-AF65-F5344CB8AC3E}">
        <p14:creationId xmlns:p14="http://schemas.microsoft.com/office/powerpoint/2010/main" val="14498065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ko-KR" altLang="en-US"/>
              <a:t>한국어 </a:t>
            </a:r>
            <a:r>
              <a:rPr lang="en-US" altLang="ko-KR"/>
              <a:t>BERT</a:t>
            </a:r>
            <a:endParaRPr lang="ko-KR" altLang="en-US"/>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Advanced BERT Model</a:t>
            </a:r>
            <a:endParaRPr lang="ko-KR" altLang="en-US"/>
          </a:p>
        </p:txBody>
      </p:sp>
      <p:sp>
        <p:nvSpPr>
          <p:cNvPr id="22" name="내용 개체 틀 2">
            <a:extLst>
              <a:ext uri="{FF2B5EF4-FFF2-40B4-BE49-F238E27FC236}">
                <a16:creationId xmlns:a16="http://schemas.microsoft.com/office/drawing/2014/main" id="{0DED04AB-0ACD-4103-8DA4-73AA4C3D37BE}"/>
              </a:ext>
            </a:extLst>
          </p:cNvPr>
          <p:cNvSpPr txBox="1">
            <a:spLocks/>
          </p:cNvSpPr>
          <p:nvPr/>
        </p:nvSpPr>
        <p:spPr>
          <a:xfrm>
            <a:off x="628650" y="1368024"/>
            <a:ext cx="7886700" cy="3927547"/>
          </a:xfrm>
          <a:prstGeom prst="rect">
            <a:avLst/>
          </a:prstGeom>
        </p:spPr>
        <p:txBody>
          <a:bodyPr>
            <a:normAutofit/>
          </a:bodyPr>
          <a:lstStyle>
            <a:lvl1pPr marL="171450" indent="-171450" algn="l" defTabSz="685800" rtl="0" eaLnBrk="1" latinLnBrk="1"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4625" indent="-174625">
              <a:lnSpc>
                <a:spcPct val="150000"/>
              </a:lnSpc>
            </a:pPr>
            <a:r>
              <a:rPr lang="ko-KR" altLang="en-US" sz="1200">
                <a:latin typeface="+mn-ea"/>
                <a:sym typeface="Wingdings" panose="05000000000000000000" pitchFamily="2" charset="2"/>
              </a:rPr>
              <a:t>학습 데이터</a:t>
            </a:r>
            <a:r>
              <a:rPr lang="en-US" altLang="ko-KR" sz="1200">
                <a:latin typeface="+mn-ea"/>
                <a:sym typeface="Wingdings" panose="05000000000000000000" pitchFamily="2" charset="2"/>
              </a:rPr>
              <a:t>: 2019</a:t>
            </a:r>
            <a:r>
              <a:rPr lang="ko-KR" altLang="en-US" sz="1200">
                <a:latin typeface="+mn-ea"/>
                <a:sym typeface="Wingdings" panose="05000000000000000000" pitchFamily="2" charset="2"/>
              </a:rPr>
              <a:t>년 </a:t>
            </a:r>
            <a:r>
              <a:rPr lang="en-US" altLang="ko-KR" sz="1200">
                <a:latin typeface="+mn-ea"/>
                <a:sym typeface="Wingdings" panose="05000000000000000000" pitchFamily="2" charset="2"/>
              </a:rPr>
              <a:t>06</a:t>
            </a:r>
            <a:r>
              <a:rPr lang="ko-KR" altLang="en-US" sz="1200">
                <a:latin typeface="+mn-ea"/>
                <a:sym typeface="Wingdings" panose="05000000000000000000" pitchFamily="2" charset="2"/>
              </a:rPr>
              <a:t>월 </a:t>
            </a:r>
            <a:r>
              <a:rPr lang="en-US" altLang="ko-KR" sz="1200">
                <a:latin typeface="+mn-ea"/>
                <a:sym typeface="Wingdings" panose="05000000000000000000" pitchFamily="2" charset="2"/>
              </a:rPr>
              <a:t>20</a:t>
            </a:r>
            <a:r>
              <a:rPr lang="ko-KR" altLang="en-US" sz="1200">
                <a:latin typeface="+mn-ea"/>
                <a:sym typeface="Wingdings" panose="05000000000000000000" pitchFamily="2" charset="2"/>
              </a:rPr>
              <a:t>일</a:t>
            </a:r>
            <a:r>
              <a:rPr lang="en-US" altLang="ko-KR" sz="1200">
                <a:latin typeface="+mn-ea"/>
                <a:sym typeface="Wingdings" panose="05000000000000000000" pitchFamily="2" charset="2"/>
              </a:rPr>
              <a:t> Wiki dump (</a:t>
            </a:r>
            <a:r>
              <a:rPr lang="ko-KR" altLang="en-US" sz="1200">
                <a:latin typeface="+mn-ea"/>
                <a:sym typeface="Wingdings" panose="05000000000000000000" pitchFamily="2" charset="2"/>
              </a:rPr>
              <a:t>약 </a:t>
            </a:r>
            <a:r>
              <a:rPr lang="en-US" altLang="ko-KR" sz="1200">
                <a:latin typeface="+mn-ea"/>
                <a:sym typeface="Wingdings" panose="05000000000000000000" pitchFamily="2" charset="2"/>
              </a:rPr>
              <a:t>4,700</a:t>
            </a:r>
            <a:r>
              <a:rPr lang="ko-KR" altLang="en-US" sz="1200">
                <a:latin typeface="+mn-ea"/>
                <a:sym typeface="Wingdings" panose="05000000000000000000" pitchFamily="2" charset="2"/>
              </a:rPr>
              <a:t>만 어절</a:t>
            </a:r>
            <a:r>
              <a:rPr lang="en-US" altLang="ko-KR" sz="1200">
                <a:latin typeface="+mn-ea"/>
                <a:sym typeface="Wingdings" panose="05000000000000000000" pitchFamily="2" charset="2"/>
              </a:rPr>
              <a:t>)</a:t>
            </a:r>
          </a:p>
          <a:p>
            <a:pPr marL="174625" indent="-174625">
              <a:lnSpc>
                <a:spcPct val="150000"/>
              </a:lnSpc>
            </a:pPr>
            <a:r>
              <a:rPr lang="en-US" altLang="ko-KR" sz="1200">
                <a:latin typeface="+mn-ea"/>
                <a:sym typeface="Wingdings" panose="05000000000000000000" pitchFamily="2" charset="2"/>
              </a:rPr>
              <a:t>Batch:</a:t>
            </a:r>
            <a:r>
              <a:rPr lang="ko-KR" altLang="en-US" sz="1200">
                <a:latin typeface="+mn-ea"/>
                <a:sym typeface="Wingdings" panose="05000000000000000000" pitchFamily="2" charset="2"/>
              </a:rPr>
              <a:t> </a:t>
            </a:r>
            <a:r>
              <a:rPr lang="en-US" altLang="ko-KR" sz="1200">
                <a:latin typeface="+mn-ea"/>
                <a:sym typeface="Wingdings" panose="05000000000000000000" pitchFamily="2" charset="2"/>
              </a:rPr>
              <a:t>128</a:t>
            </a:r>
          </a:p>
          <a:p>
            <a:pPr marL="174625" indent="-174625">
              <a:lnSpc>
                <a:spcPct val="150000"/>
              </a:lnSpc>
            </a:pPr>
            <a:r>
              <a:rPr lang="en-US" altLang="ko-KR" sz="1200">
                <a:latin typeface="+mn-ea"/>
                <a:sym typeface="Wingdings" panose="05000000000000000000" pitchFamily="2" charset="2"/>
              </a:rPr>
              <a:t>Sequence length: 512</a:t>
            </a:r>
          </a:p>
          <a:p>
            <a:pPr marL="174625" indent="-174625">
              <a:lnSpc>
                <a:spcPct val="150000"/>
              </a:lnSpc>
            </a:pPr>
            <a:r>
              <a:rPr lang="en-US" altLang="ko-KR" sz="1200">
                <a:latin typeface="+mn-ea"/>
                <a:sym typeface="Wingdings" panose="05000000000000000000" pitchFamily="2" charset="2"/>
              </a:rPr>
              <a:t>Training steps: 300,000 (</a:t>
            </a:r>
            <a:r>
              <a:rPr lang="ko-KR" altLang="en-US" sz="1200">
                <a:latin typeface="+mn-ea"/>
                <a:sym typeface="Wingdings" panose="05000000000000000000" pitchFamily="2" charset="2"/>
              </a:rPr>
              <a:t>대략 </a:t>
            </a:r>
            <a:r>
              <a:rPr lang="en-US" altLang="ko-KR" sz="1200">
                <a:latin typeface="+mn-ea"/>
                <a:sym typeface="Wingdings" panose="05000000000000000000" pitchFamily="2" charset="2"/>
              </a:rPr>
              <a:t>10 epochs)</a:t>
            </a:r>
            <a:endParaRPr lang="en-US" altLang="ko-KR" sz="1200" dirty="0">
              <a:latin typeface="+mn-ea"/>
              <a:sym typeface="Wingdings" panose="05000000000000000000" pitchFamily="2" charset="2"/>
            </a:endParaRPr>
          </a:p>
        </p:txBody>
      </p:sp>
      <p:graphicFrame>
        <p:nvGraphicFramePr>
          <p:cNvPr id="76" name="표 5">
            <a:extLst>
              <a:ext uri="{FF2B5EF4-FFF2-40B4-BE49-F238E27FC236}">
                <a16:creationId xmlns:a16="http://schemas.microsoft.com/office/drawing/2014/main" id="{966A8463-BDAC-4FD1-8E58-81EEDFD0D271}"/>
              </a:ext>
            </a:extLst>
          </p:cNvPr>
          <p:cNvGraphicFramePr>
            <a:graphicFrameLocks noGrp="1"/>
          </p:cNvGraphicFramePr>
          <p:nvPr>
            <p:extLst>
              <p:ext uri="{D42A27DB-BD31-4B8C-83A1-F6EECF244321}">
                <p14:modId xmlns:p14="http://schemas.microsoft.com/office/powerpoint/2010/main" val="657413115"/>
              </p:ext>
            </p:extLst>
          </p:nvPr>
        </p:nvGraphicFramePr>
        <p:xfrm>
          <a:off x="1672203" y="3268916"/>
          <a:ext cx="5799591" cy="1483360"/>
        </p:xfrm>
        <a:graphic>
          <a:graphicData uri="http://schemas.openxmlformats.org/drawingml/2006/table">
            <a:tbl>
              <a:tblPr firstRow="1" bandRow="1">
                <a:tableStyleId>{5940675A-B579-460E-94D1-54222C63F5DA}</a:tableStyleId>
              </a:tblPr>
              <a:tblGrid>
                <a:gridCol w="1933197">
                  <a:extLst>
                    <a:ext uri="{9D8B030D-6E8A-4147-A177-3AD203B41FA5}">
                      <a16:colId xmlns:a16="http://schemas.microsoft.com/office/drawing/2014/main" val="2855014799"/>
                    </a:ext>
                  </a:extLst>
                </a:gridCol>
                <a:gridCol w="1933197">
                  <a:extLst>
                    <a:ext uri="{9D8B030D-6E8A-4147-A177-3AD203B41FA5}">
                      <a16:colId xmlns:a16="http://schemas.microsoft.com/office/drawing/2014/main" val="2831803997"/>
                    </a:ext>
                  </a:extLst>
                </a:gridCol>
                <a:gridCol w="1933197">
                  <a:extLst>
                    <a:ext uri="{9D8B030D-6E8A-4147-A177-3AD203B41FA5}">
                      <a16:colId xmlns:a16="http://schemas.microsoft.com/office/drawing/2014/main" val="1268448259"/>
                    </a:ext>
                  </a:extLst>
                </a:gridCol>
              </a:tblGrid>
              <a:tr h="370840">
                <a:tc>
                  <a:txBody>
                    <a:bodyPr/>
                    <a:lstStyle/>
                    <a:p>
                      <a:pPr latinLnBrk="1"/>
                      <a:endParaRPr lang="ko-KR" altLang="en-US" b="1"/>
                    </a:p>
                  </a:txBody>
                  <a:tcPr anchor="ctr"/>
                </a:tc>
                <a:tc gridSpan="2">
                  <a:txBody>
                    <a:bodyPr/>
                    <a:lstStyle/>
                    <a:p>
                      <a:pPr algn="ctr" latinLnBrk="1"/>
                      <a:r>
                        <a:rPr lang="en-US" altLang="ko-KR" b="1"/>
                        <a:t>KorQuAD dev set</a:t>
                      </a:r>
                      <a:endParaRPr lang="ko-KR" altLang="en-US" b="1"/>
                    </a:p>
                  </a:txBody>
                  <a:tcPr anchor="ctr">
                    <a:solidFill>
                      <a:schemeClr val="bg1">
                        <a:lumMod val="85000"/>
                      </a:schemeClr>
                    </a:solidFill>
                  </a:tcPr>
                </a:tc>
                <a:tc hMerge="1">
                  <a:txBody>
                    <a:bodyPr/>
                    <a:lstStyle/>
                    <a:p>
                      <a:pPr latinLnBrk="1"/>
                      <a:endParaRPr lang="ko-KR" altLang="en-US"/>
                    </a:p>
                  </a:txBody>
                  <a:tcPr/>
                </a:tc>
                <a:extLst>
                  <a:ext uri="{0D108BD9-81ED-4DB2-BD59-A6C34878D82A}">
                    <a16:rowId xmlns:a16="http://schemas.microsoft.com/office/drawing/2014/main" val="2409765379"/>
                  </a:ext>
                </a:extLst>
              </a:tr>
              <a:tr h="370840">
                <a:tc>
                  <a:txBody>
                    <a:bodyPr/>
                    <a:lstStyle/>
                    <a:p>
                      <a:pPr algn="ctr" latinLnBrk="1"/>
                      <a:r>
                        <a:rPr lang="ko-KR" altLang="en-US" b="1"/>
                        <a:t>모델</a:t>
                      </a:r>
                    </a:p>
                  </a:txBody>
                  <a:tcPr anchor="ctr"/>
                </a:tc>
                <a:tc>
                  <a:txBody>
                    <a:bodyPr/>
                    <a:lstStyle/>
                    <a:p>
                      <a:pPr algn="ctr" latinLnBrk="1"/>
                      <a:r>
                        <a:rPr lang="en-US" altLang="ko-KR" b="1"/>
                        <a:t>Exact matching</a:t>
                      </a:r>
                      <a:endParaRPr lang="ko-KR" altLang="en-US" b="1"/>
                    </a:p>
                  </a:txBody>
                  <a:tcPr anchor="ctr">
                    <a:solidFill>
                      <a:schemeClr val="bg1">
                        <a:lumMod val="85000"/>
                      </a:schemeClr>
                    </a:solidFill>
                  </a:tcPr>
                </a:tc>
                <a:tc>
                  <a:txBody>
                    <a:bodyPr/>
                    <a:lstStyle/>
                    <a:p>
                      <a:pPr algn="ctr" latinLnBrk="1"/>
                      <a:r>
                        <a:rPr lang="en-US" altLang="ko-KR" b="1"/>
                        <a:t>F1</a:t>
                      </a:r>
                      <a:endParaRPr lang="ko-KR" altLang="en-US" b="1"/>
                    </a:p>
                  </a:txBody>
                  <a:tcPr anchor="ctr">
                    <a:solidFill>
                      <a:schemeClr val="bg1">
                        <a:lumMod val="85000"/>
                      </a:schemeClr>
                    </a:solidFill>
                  </a:tcPr>
                </a:tc>
                <a:extLst>
                  <a:ext uri="{0D108BD9-81ED-4DB2-BD59-A6C34878D82A}">
                    <a16:rowId xmlns:a16="http://schemas.microsoft.com/office/drawing/2014/main" val="273946778"/>
                  </a:ext>
                </a:extLst>
              </a:tr>
              <a:tr h="370840">
                <a:tc>
                  <a:txBody>
                    <a:bodyPr/>
                    <a:lstStyle/>
                    <a:p>
                      <a:pPr latinLnBrk="1"/>
                      <a:r>
                        <a:rPr lang="en-US" altLang="ko-KR"/>
                        <a:t>BERT</a:t>
                      </a:r>
                      <a:r>
                        <a:rPr lang="en-US" altLang="ko-KR" baseline="-25000"/>
                        <a:t>base</a:t>
                      </a:r>
                      <a:endParaRPr lang="ko-KR" altLang="en-US" baseline="-25000"/>
                    </a:p>
                  </a:txBody>
                  <a:tcPr anchor="ctr"/>
                </a:tc>
                <a:tc>
                  <a:txBody>
                    <a:bodyPr/>
                    <a:lstStyle/>
                    <a:p>
                      <a:pPr algn="ctr" latinLnBrk="1"/>
                      <a:r>
                        <a:rPr lang="en-US" altLang="ko-KR"/>
                        <a:t>64.51</a:t>
                      </a:r>
                      <a:endParaRPr lang="ko-KR" altLang="en-US"/>
                    </a:p>
                  </a:txBody>
                  <a:tcPr anchor="ctr"/>
                </a:tc>
                <a:tc>
                  <a:txBody>
                    <a:bodyPr/>
                    <a:lstStyle/>
                    <a:p>
                      <a:pPr algn="ctr" latinLnBrk="1"/>
                      <a:r>
                        <a:rPr lang="en-US" altLang="ko-KR" dirty="0"/>
                        <a:t>83.76</a:t>
                      </a:r>
                      <a:endParaRPr lang="ko-KR" altLang="en-US" dirty="0"/>
                    </a:p>
                  </a:txBody>
                  <a:tcPr anchor="ctr"/>
                </a:tc>
                <a:extLst>
                  <a:ext uri="{0D108BD9-81ED-4DB2-BD59-A6C34878D82A}">
                    <a16:rowId xmlns:a16="http://schemas.microsoft.com/office/drawing/2014/main" val="804666809"/>
                  </a:ext>
                </a:extLst>
              </a:tr>
              <a:tr h="370840">
                <a:tc>
                  <a:txBody>
                    <a:bodyPr/>
                    <a:lstStyle/>
                    <a:p>
                      <a:pPr latinLnBrk="1"/>
                      <a:r>
                        <a:rPr lang="en-US" altLang="ko-KR"/>
                        <a:t>BERT</a:t>
                      </a:r>
                      <a:r>
                        <a:rPr lang="en-US" altLang="ko-KR" baseline="-25000"/>
                        <a:t>Entity</a:t>
                      </a:r>
                      <a:endParaRPr lang="ko-KR" altLang="en-US" baseline="-25000"/>
                    </a:p>
                  </a:txBody>
                  <a:tcPr anchor="ctr"/>
                </a:tc>
                <a:tc>
                  <a:txBody>
                    <a:bodyPr/>
                    <a:lstStyle/>
                    <a:p>
                      <a:pPr algn="ctr" latinLnBrk="1"/>
                      <a:r>
                        <a:rPr lang="en-US" altLang="ko-KR" b="1"/>
                        <a:t>78.13</a:t>
                      </a:r>
                      <a:endParaRPr lang="ko-KR" altLang="en-US" b="1"/>
                    </a:p>
                  </a:txBody>
                  <a:tcPr anchor="ctr"/>
                </a:tc>
                <a:tc>
                  <a:txBody>
                    <a:bodyPr/>
                    <a:lstStyle/>
                    <a:p>
                      <a:pPr algn="ctr" latinLnBrk="1"/>
                      <a:r>
                        <a:rPr lang="en-US" altLang="ko-KR" b="1" dirty="0"/>
                        <a:t>87.25</a:t>
                      </a:r>
                      <a:endParaRPr lang="ko-KR" altLang="en-US" b="1" dirty="0"/>
                    </a:p>
                  </a:txBody>
                  <a:tcPr anchor="ctr"/>
                </a:tc>
                <a:extLst>
                  <a:ext uri="{0D108BD9-81ED-4DB2-BD59-A6C34878D82A}">
                    <a16:rowId xmlns:a16="http://schemas.microsoft.com/office/drawing/2014/main" val="4078498928"/>
                  </a:ext>
                </a:extLst>
              </a:tr>
            </a:tbl>
          </a:graphicData>
        </a:graphic>
      </p:graphicFrame>
      <p:sp>
        <p:nvSpPr>
          <p:cNvPr id="77" name="화살표: 아래쪽 76">
            <a:extLst>
              <a:ext uri="{FF2B5EF4-FFF2-40B4-BE49-F238E27FC236}">
                <a16:creationId xmlns:a16="http://schemas.microsoft.com/office/drawing/2014/main" id="{243D8D47-15CC-4292-8268-01BC40E1CB1F}"/>
              </a:ext>
            </a:extLst>
          </p:cNvPr>
          <p:cNvSpPr/>
          <p:nvPr/>
        </p:nvSpPr>
        <p:spPr>
          <a:xfrm>
            <a:off x="4341301" y="5207751"/>
            <a:ext cx="461394" cy="2265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TextBox 77">
            <a:extLst>
              <a:ext uri="{FF2B5EF4-FFF2-40B4-BE49-F238E27FC236}">
                <a16:creationId xmlns:a16="http://schemas.microsoft.com/office/drawing/2014/main" id="{4475DD6B-6446-4719-B952-78AC74CBF1C0}"/>
              </a:ext>
            </a:extLst>
          </p:cNvPr>
          <p:cNvSpPr txBox="1"/>
          <p:nvPr/>
        </p:nvSpPr>
        <p:spPr>
          <a:xfrm>
            <a:off x="2701252" y="5659746"/>
            <a:ext cx="3741491" cy="307777"/>
          </a:xfrm>
          <a:prstGeom prst="rect">
            <a:avLst/>
          </a:prstGeom>
          <a:noFill/>
        </p:spPr>
        <p:txBody>
          <a:bodyPr wrap="square" rtlCol="0">
            <a:spAutoFit/>
          </a:bodyPr>
          <a:lstStyle/>
          <a:p>
            <a:r>
              <a:rPr lang="ko-KR" altLang="en-US" sz="1400" dirty="0"/>
              <a:t>적은 학습 데이터로도 </a:t>
            </a:r>
            <a:r>
              <a:rPr lang="en-US" altLang="ko-KR" sz="1400" dirty="0"/>
              <a:t>BERT</a:t>
            </a:r>
            <a:r>
              <a:rPr lang="ko-KR" altLang="en-US" sz="1400" dirty="0"/>
              <a:t>의 성능 향상</a:t>
            </a:r>
            <a:endParaRPr lang="en-US" altLang="ko-KR" sz="1400" dirty="0"/>
          </a:p>
        </p:txBody>
      </p:sp>
      <p:sp>
        <p:nvSpPr>
          <p:cNvPr id="9" name="내용 개체 틀 8">
            <a:extLst>
              <a:ext uri="{FF2B5EF4-FFF2-40B4-BE49-F238E27FC236}">
                <a16:creationId xmlns:a16="http://schemas.microsoft.com/office/drawing/2014/main" id="{68240141-B3FF-4121-9729-B24120757216}"/>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20528830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GPT </a:t>
            </a:r>
            <a:r>
              <a:rPr lang="ko-KR" altLang="en-US"/>
              <a:t>모델</a:t>
            </a:r>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GPT Model Architecture</a:t>
            </a:r>
            <a:endParaRPr lang="ko-KR" altLang="en-US"/>
          </a:p>
        </p:txBody>
      </p:sp>
      <p:grpSp>
        <p:nvGrpSpPr>
          <p:cNvPr id="14" name="그룹 13">
            <a:extLst>
              <a:ext uri="{FF2B5EF4-FFF2-40B4-BE49-F238E27FC236}">
                <a16:creationId xmlns:a16="http://schemas.microsoft.com/office/drawing/2014/main" id="{06436724-8609-4EB7-A586-C11F2419635B}"/>
              </a:ext>
            </a:extLst>
          </p:cNvPr>
          <p:cNvGrpSpPr/>
          <p:nvPr/>
        </p:nvGrpSpPr>
        <p:grpSpPr>
          <a:xfrm>
            <a:off x="187325" y="1397000"/>
            <a:ext cx="8855443" cy="4356100"/>
            <a:chOff x="47625" y="317500"/>
            <a:chExt cx="12134281" cy="5969000"/>
          </a:xfrm>
        </p:grpSpPr>
        <p:pic>
          <p:nvPicPr>
            <p:cNvPr id="5" name="그림 4">
              <a:extLst>
                <a:ext uri="{FF2B5EF4-FFF2-40B4-BE49-F238E27FC236}">
                  <a16:creationId xmlns:a16="http://schemas.microsoft.com/office/drawing/2014/main" id="{E8EA339A-5DE0-4388-AB18-864D400B39A0}"/>
                </a:ext>
              </a:extLst>
            </p:cNvPr>
            <p:cNvPicPr>
              <a:picLocks noChangeAspect="1"/>
            </p:cNvPicPr>
            <p:nvPr/>
          </p:nvPicPr>
          <p:blipFill rotWithShape="1">
            <a:blip r:embed="rId2">
              <a:clrChange>
                <a:clrFrom>
                  <a:srgbClr val="FFFFFF"/>
                </a:clrFrom>
                <a:clrTo>
                  <a:srgbClr val="FFFFFF">
                    <a:alpha val="0"/>
                  </a:srgbClr>
                </a:clrTo>
              </a:clrChange>
            </a:blip>
            <a:srcRect l="6177" r="112"/>
            <a:stretch/>
          </p:blipFill>
          <p:spPr>
            <a:xfrm>
              <a:off x="47625" y="1516590"/>
              <a:ext cx="7905751" cy="4097159"/>
            </a:xfrm>
            <a:prstGeom prst="rect">
              <a:avLst/>
            </a:prstGeom>
          </p:spPr>
        </p:pic>
        <p:sp>
          <p:nvSpPr>
            <p:cNvPr id="6" name="TextBox 5">
              <a:extLst>
                <a:ext uri="{FF2B5EF4-FFF2-40B4-BE49-F238E27FC236}">
                  <a16:creationId xmlns:a16="http://schemas.microsoft.com/office/drawing/2014/main" id="{36489D22-4052-40CD-9E6F-9096B4C24A94}"/>
                </a:ext>
              </a:extLst>
            </p:cNvPr>
            <p:cNvSpPr txBox="1"/>
            <p:nvPr/>
          </p:nvSpPr>
          <p:spPr>
            <a:xfrm>
              <a:off x="1552575" y="1885950"/>
              <a:ext cx="920124" cy="461665"/>
            </a:xfrm>
            <a:prstGeom prst="rect">
              <a:avLst/>
            </a:prstGeom>
            <a:noFill/>
          </p:spPr>
          <p:txBody>
            <a:bodyPr wrap="none" rtlCol="0">
              <a:spAutoFit/>
            </a:bodyPr>
            <a:lstStyle/>
            <a:p>
              <a:r>
                <a:rPr lang="en-US" altLang="ko-KR" sz="2400" b="1"/>
                <a:t>BERT</a:t>
              </a:r>
              <a:endParaRPr lang="ko-KR" altLang="en-US" sz="2400" b="1"/>
            </a:p>
          </p:txBody>
        </p:sp>
        <p:sp>
          <p:nvSpPr>
            <p:cNvPr id="7" name="TextBox 6">
              <a:extLst>
                <a:ext uri="{FF2B5EF4-FFF2-40B4-BE49-F238E27FC236}">
                  <a16:creationId xmlns:a16="http://schemas.microsoft.com/office/drawing/2014/main" id="{74D46C43-E541-446B-B0DB-620A28B980CE}"/>
                </a:ext>
              </a:extLst>
            </p:cNvPr>
            <p:cNvSpPr txBox="1"/>
            <p:nvPr/>
          </p:nvSpPr>
          <p:spPr>
            <a:xfrm>
              <a:off x="5705475" y="1885950"/>
              <a:ext cx="776175" cy="461665"/>
            </a:xfrm>
            <a:prstGeom prst="rect">
              <a:avLst/>
            </a:prstGeom>
            <a:noFill/>
          </p:spPr>
          <p:txBody>
            <a:bodyPr wrap="none" rtlCol="0">
              <a:spAutoFit/>
            </a:bodyPr>
            <a:lstStyle/>
            <a:p>
              <a:r>
                <a:rPr lang="en-US" altLang="ko-KR" sz="2400" b="1"/>
                <a:t>GPT</a:t>
              </a:r>
              <a:endParaRPr lang="ko-KR" altLang="en-US" sz="2400" b="1"/>
            </a:p>
          </p:txBody>
        </p:sp>
        <p:pic>
          <p:nvPicPr>
            <p:cNvPr id="8" name="Picture 4" descr="Transformer: Attention is all you need">
              <a:extLst>
                <a:ext uri="{FF2B5EF4-FFF2-40B4-BE49-F238E27FC236}">
                  <a16:creationId xmlns:a16="http://schemas.microsoft.com/office/drawing/2014/main" id="{B2058414-7349-4238-8D85-AAA52B7E4E4F}"/>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19255" y="628649"/>
              <a:ext cx="4062651" cy="565785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A6F75EE-8BB8-4EC6-A1EB-36AF0C098491}"/>
                </a:ext>
              </a:extLst>
            </p:cNvPr>
            <p:cNvSpPr txBox="1"/>
            <p:nvPr/>
          </p:nvSpPr>
          <p:spPr>
            <a:xfrm>
              <a:off x="8763155" y="2260600"/>
              <a:ext cx="1067921" cy="369332"/>
            </a:xfrm>
            <a:prstGeom prst="rect">
              <a:avLst/>
            </a:prstGeom>
            <a:noFill/>
          </p:spPr>
          <p:txBody>
            <a:bodyPr wrap="none" rtlCol="0">
              <a:spAutoFit/>
            </a:bodyPr>
            <a:lstStyle/>
            <a:p>
              <a:r>
                <a:rPr lang="en-US" altLang="ko-KR" b="1">
                  <a:solidFill>
                    <a:srgbClr val="FF0000"/>
                  </a:solidFill>
                </a:rPr>
                <a:t>Encoder</a:t>
              </a:r>
              <a:endParaRPr lang="ko-KR" altLang="en-US" b="1">
                <a:solidFill>
                  <a:srgbClr val="FF0000"/>
                </a:solidFill>
              </a:endParaRPr>
            </a:p>
          </p:txBody>
        </p:sp>
        <p:sp>
          <p:nvSpPr>
            <p:cNvPr id="12" name="TextBox 11">
              <a:extLst>
                <a:ext uri="{FF2B5EF4-FFF2-40B4-BE49-F238E27FC236}">
                  <a16:creationId xmlns:a16="http://schemas.microsoft.com/office/drawing/2014/main" id="{630C7865-ACB9-456C-AE63-595B39A65FAD}"/>
                </a:ext>
              </a:extLst>
            </p:cNvPr>
            <p:cNvSpPr txBox="1"/>
            <p:nvPr/>
          </p:nvSpPr>
          <p:spPr>
            <a:xfrm>
              <a:off x="10287155" y="317500"/>
              <a:ext cx="1099981" cy="369332"/>
            </a:xfrm>
            <a:prstGeom prst="rect">
              <a:avLst/>
            </a:prstGeom>
            <a:noFill/>
          </p:spPr>
          <p:txBody>
            <a:bodyPr wrap="none" rtlCol="0">
              <a:spAutoFit/>
            </a:bodyPr>
            <a:lstStyle/>
            <a:p>
              <a:r>
                <a:rPr lang="en-US" altLang="ko-KR" b="1">
                  <a:solidFill>
                    <a:srgbClr val="FF0000"/>
                  </a:solidFill>
                </a:rPr>
                <a:t>Decoder</a:t>
              </a:r>
              <a:endParaRPr lang="ko-KR" altLang="en-US" b="1">
                <a:solidFill>
                  <a:srgbClr val="FF0000"/>
                </a:solidFill>
              </a:endParaRPr>
            </a:p>
          </p:txBody>
        </p:sp>
      </p:grpSp>
      <p:sp>
        <p:nvSpPr>
          <p:cNvPr id="16" name="내용 개체 틀 15">
            <a:extLst>
              <a:ext uri="{FF2B5EF4-FFF2-40B4-BE49-F238E27FC236}">
                <a16:creationId xmlns:a16="http://schemas.microsoft.com/office/drawing/2014/main" id="{9E1FDB03-BAF6-4C21-BE5C-28D26E89E9F4}"/>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27828803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GPT </a:t>
            </a:r>
            <a:r>
              <a:rPr lang="ko-KR" altLang="en-US"/>
              <a:t>모델</a:t>
            </a:r>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GPT Model Architecture</a:t>
            </a:r>
            <a:endParaRPr lang="ko-KR" altLang="en-US"/>
          </a:p>
        </p:txBody>
      </p:sp>
      <p:grpSp>
        <p:nvGrpSpPr>
          <p:cNvPr id="9" name="그룹 8">
            <a:extLst>
              <a:ext uri="{FF2B5EF4-FFF2-40B4-BE49-F238E27FC236}">
                <a16:creationId xmlns:a16="http://schemas.microsoft.com/office/drawing/2014/main" id="{F2DC5101-BC43-4872-8475-024AF6F2D0B8}"/>
              </a:ext>
            </a:extLst>
          </p:cNvPr>
          <p:cNvGrpSpPr/>
          <p:nvPr/>
        </p:nvGrpSpPr>
        <p:grpSpPr>
          <a:xfrm>
            <a:off x="254725" y="1850278"/>
            <a:ext cx="8746114" cy="3740896"/>
            <a:chOff x="102325" y="990151"/>
            <a:chExt cx="12004144" cy="5134424"/>
          </a:xfrm>
        </p:grpSpPr>
        <p:grpSp>
          <p:nvGrpSpPr>
            <p:cNvPr id="13" name="그룹 12">
              <a:extLst>
                <a:ext uri="{FF2B5EF4-FFF2-40B4-BE49-F238E27FC236}">
                  <a16:creationId xmlns:a16="http://schemas.microsoft.com/office/drawing/2014/main" id="{07C9F083-633E-4C70-BC61-036F63F807F4}"/>
                </a:ext>
              </a:extLst>
            </p:cNvPr>
            <p:cNvGrpSpPr/>
            <p:nvPr/>
          </p:nvGrpSpPr>
          <p:grpSpPr>
            <a:xfrm>
              <a:off x="102325" y="1516590"/>
              <a:ext cx="3880630" cy="4097159"/>
              <a:chOff x="4072746" y="1516590"/>
              <a:chExt cx="3880630" cy="4097159"/>
            </a:xfrm>
          </p:grpSpPr>
          <p:pic>
            <p:nvPicPr>
              <p:cNvPr id="15" name="그림 14">
                <a:extLst>
                  <a:ext uri="{FF2B5EF4-FFF2-40B4-BE49-F238E27FC236}">
                    <a16:creationId xmlns:a16="http://schemas.microsoft.com/office/drawing/2014/main" id="{B4E04E44-0807-48BB-8AAD-64B11E1D7CC7}"/>
                  </a:ext>
                </a:extLst>
              </p:cNvPr>
              <p:cNvPicPr>
                <a:picLocks noChangeAspect="1"/>
              </p:cNvPicPr>
              <p:nvPr/>
            </p:nvPicPr>
            <p:blipFill rotWithShape="1">
              <a:blip r:embed="rId2">
                <a:clrChange>
                  <a:clrFrom>
                    <a:srgbClr val="FFFFFF"/>
                  </a:clrFrom>
                  <a:clrTo>
                    <a:srgbClr val="FFFFFF">
                      <a:alpha val="0"/>
                    </a:srgbClr>
                  </a:clrTo>
                </a:clrChange>
              </a:blip>
              <a:srcRect l="53889" r="112"/>
              <a:stretch/>
            </p:blipFill>
            <p:spPr>
              <a:xfrm>
                <a:off x="4072746" y="1516590"/>
                <a:ext cx="3880630" cy="4097159"/>
              </a:xfrm>
              <a:prstGeom prst="rect">
                <a:avLst/>
              </a:prstGeom>
            </p:spPr>
          </p:pic>
          <p:sp>
            <p:nvSpPr>
              <p:cNvPr id="16" name="TextBox 15">
                <a:extLst>
                  <a:ext uri="{FF2B5EF4-FFF2-40B4-BE49-F238E27FC236}">
                    <a16:creationId xmlns:a16="http://schemas.microsoft.com/office/drawing/2014/main" id="{1FE1302F-66E3-45FF-99C7-905E671E87F0}"/>
                  </a:ext>
                </a:extLst>
              </p:cNvPr>
              <p:cNvSpPr txBox="1"/>
              <p:nvPr/>
            </p:nvSpPr>
            <p:spPr>
              <a:xfrm>
                <a:off x="5513735" y="1851088"/>
                <a:ext cx="928899" cy="549156"/>
              </a:xfrm>
              <a:prstGeom prst="rect">
                <a:avLst/>
              </a:prstGeom>
              <a:noFill/>
            </p:spPr>
            <p:txBody>
              <a:bodyPr wrap="none" rtlCol="0">
                <a:spAutoFit/>
              </a:bodyPr>
              <a:lstStyle/>
              <a:p>
                <a:r>
                  <a:rPr lang="en-US" altLang="ko-KR" sz="2000" b="1"/>
                  <a:t>GPT</a:t>
                </a:r>
                <a:endParaRPr lang="ko-KR" altLang="en-US" sz="2000" b="1"/>
              </a:p>
            </p:txBody>
          </p:sp>
        </p:grpSp>
        <p:pic>
          <p:nvPicPr>
            <p:cNvPr id="17" name="Picture 4" descr="Transformer: Attention is all you need">
              <a:extLst>
                <a:ext uri="{FF2B5EF4-FFF2-40B4-BE49-F238E27FC236}">
                  <a16:creationId xmlns:a16="http://schemas.microsoft.com/office/drawing/2014/main" id="{E6682190-28F6-41A8-9B40-3D81C629BEAB}"/>
                </a:ext>
              </a:extLst>
            </p:cNvPr>
            <p:cNvPicPr>
              <a:picLocks noChangeAspect="1" noChangeArrowheads="1"/>
            </p:cNvPicPr>
            <p:nvPr/>
          </p:nvPicPr>
          <p:blipFill rotWithShape="1">
            <a:blip r:embed="rId3">
              <a:clrChange>
                <a:clrFrom>
                  <a:srgbClr val="FEFFFF"/>
                </a:clrFrom>
                <a:clrTo>
                  <a:srgbClr val="FEFFFF">
                    <a:alpha val="0"/>
                  </a:srgbClr>
                </a:clrTo>
              </a:clrChange>
              <a:extLst>
                <a:ext uri="{28A0092B-C50C-407E-A947-70E740481C1C}">
                  <a14:useLocalDpi xmlns:a14="http://schemas.microsoft.com/office/drawing/2010/main" val="0"/>
                </a:ext>
              </a:extLst>
            </a:blip>
            <a:srcRect l="50732" t="21384" r="3315"/>
            <a:stretch/>
          </p:blipFill>
          <p:spPr bwMode="auto">
            <a:xfrm>
              <a:off x="5623260" y="1588168"/>
              <a:ext cx="1807319" cy="4306047"/>
            </a:xfrm>
            <a:prstGeom prst="rect">
              <a:avLst/>
            </a:prstGeom>
            <a:noFill/>
            <a:extLst>
              <a:ext uri="{909E8E84-426E-40DD-AFC4-6F175D3DCCD1}">
                <a14:hiddenFill xmlns:a14="http://schemas.microsoft.com/office/drawing/2010/main">
                  <a:solidFill>
                    <a:srgbClr val="FFFFFF"/>
                  </a:solidFill>
                </a14:hiddenFill>
              </a:ext>
            </a:extLst>
          </p:spPr>
        </p:pic>
        <p:sp>
          <p:nvSpPr>
            <p:cNvPr id="18" name="직사각형 17">
              <a:extLst>
                <a:ext uri="{FF2B5EF4-FFF2-40B4-BE49-F238E27FC236}">
                  <a16:creationId xmlns:a16="http://schemas.microsoft.com/office/drawing/2014/main" id="{BB1B7BB5-E50B-47A3-842C-3D4870E1D927}"/>
                </a:ext>
              </a:extLst>
            </p:cNvPr>
            <p:cNvSpPr/>
            <p:nvPr/>
          </p:nvSpPr>
          <p:spPr>
            <a:xfrm>
              <a:off x="5693443" y="2401455"/>
              <a:ext cx="1243264" cy="855092"/>
            </a:xfrm>
            <a:prstGeom prst="rect">
              <a:avLst/>
            </a:prstGeom>
            <a:solidFill>
              <a:srgbClr val="F1F1F1">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cxnSp>
          <p:nvCxnSpPr>
            <p:cNvPr id="19" name="직선 연결선 18">
              <a:extLst>
                <a:ext uri="{FF2B5EF4-FFF2-40B4-BE49-F238E27FC236}">
                  <a16:creationId xmlns:a16="http://schemas.microsoft.com/office/drawing/2014/main" id="{F9380CAD-2BD4-4FF8-816D-F36D517729C4}"/>
                </a:ext>
              </a:extLst>
            </p:cNvPr>
            <p:cNvCxnSpPr/>
            <p:nvPr/>
          </p:nvCxnSpPr>
          <p:spPr>
            <a:xfrm flipV="1">
              <a:off x="6215062" y="2400300"/>
              <a:ext cx="0" cy="9191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876A70B8-74C9-4660-B9BD-6E5BE7F40DF3}"/>
                </a:ext>
              </a:extLst>
            </p:cNvPr>
            <p:cNvCxnSpPr/>
            <p:nvPr/>
          </p:nvCxnSpPr>
          <p:spPr>
            <a:xfrm flipV="1">
              <a:off x="3305175" y="1619250"/>
              <a:ext cx="2428875" cy="215265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A1088F26-75B5-44A3-A178-59F86B83CCDE}"/>
                </a:ext>
              </a:extLst>
            </p:cNvPr>
            <p:cNvCxnSpPr/>
            <p:nvPr/>
          </p:nvCxnSpPr>
          <p:spPr>
            <a:xfrm>
              <a:off x="3305175" y="4267200"/>
              <a:ext cx="2466975" cy="762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96D6BF4-7258-46AA-8C7C-D68959D5A9F5}"/>
                </a:ext>
              </a:extLst>
            </p:cNvPr>
            <p:cNvSpPr txBox="1"/>
            <p:nvPr/>
          </p:nvSpPr>
          <p:spPr>
            <a:xfrm>
              <a:off x="5772305" y="1212849"/>
              <a:ext cx="1023505" cy="359063"/>
            </a:xfrm>
            <a:prstGeom prst="rect">
              <a:avLst/>
            </a:prstGeom>
            <a:noFill/>
          </p:spPr>
          <p:txBody>
            <a:bodyPr wrap="none" rtlCol="0">
              <a:spAutoFit/>
            </a:bodyPr>
            <a:lstStyle/>
            <a:p>
              <a:r>
                <a:rPr lang="en-US" altLang="ko-KR" sz="1100" b="1">
                  <a:solidFill>
                    <a:srgbClr val="FF0000"/>
                  </a:solidFill>
                </a:rPr>
                <a:t>Decoder</a:t>
              </a:r>
              <a:endParaRPr lang="ko-KR" altLang="en-US" sz="1100" b="1">
                <a:solidFill>
                  <a:srgbClr val="FF0000"/>
                </a:solidFill>
              </a:endParaRPr>
            </a:p>
          </p:txBody>
        </p:sp>
        <p:sp>
          <p:nvSpPr>
            <p:cNvPr id="23" name="직사각형 22">
              <a:extLst>
                <a:ext uri="{FF2B5EF4-FFF2-40B4-BE49-F238E27FC236}">
                  <a16:creationId xmlns:a16="http://schemas.microsoft.com/office/drawing/2014/main" id="{2D4B701F-26D8-4B26-8CA8-D5EE6B093E36}"/>
                </a:ext>
              </a:extLst>
            </p:cNvPr>
            <p:cNvSpPr/>
            <p:nvPr/>
          </p:nvSpPr>
          <p:spPr>
            <a:xfrm>
              <a:off x="8848726" y="5000625"/>
              <a:ext cx="666750" cy="336899"/>
            </a:xfrm>
            <a:prstGeom prst="rect">
              <a:avLst/>
            </a:prstGeom>
            <a:solidFill>
              <a:srgbClr val="FFD87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a:solidFill>
                    <a:schemeClr val="tx1"/>
                  </a:solidFill>
                </a:rPr>
                <a:t>발</a:t>
              </a:r>
            </a:p>
          </p:txBody>
        </p:sp>
        <p:sp>
          <p:nvSpPr>
            <p:cNvPr id="24" name="직사각형 23">
              <a:extLst>
                <a:ext uri="{FF2B5EF4-FFF2-40B4-BE49-F238E27FC236}">
                  <a16:creationId xmlns:a16="http://schemas.microsoft.com/office/drawing/2014/main" id="{69A9E381-A8F6-48BF-A4C0-D3132D7D5B5B}"/>
                </a:ext>
              </a:extLst>
            </p:cNvPr>
            <p:cNvSpPr/>
            <p:nvPr/>
          </p:nvSpPr>
          <p:spPr>
            <a:xfrm>
              <a:off x="9634539" y="5000625"/>
              <a:ext cx="666750" cy="336899"/>
            </a:xfrm>
            <a:prstGeom prst="rect">
              <a:avLst/>
            </a:prstGeom>
            <a:solidFill>
              <a:srgbClr val="FFD87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a:solidFill>
                    <a:schemeClr val="tx1"/>
                  </a:solidFill>
                </a:rPr>
                <a:t>없는</a:t>
              </a:r>
            </a:p>
          </p:txBody>
        </p:sp>
        <p:sp>
          <p:nvSpPr>
            <p:cNvPr id="25" name="직사각형 24">
              <a:extLst>
                <a:ext uri="{FF2B5EF4-FFF2-40B4-BE49-F238E27FC236}">
                  <a16:creationId xmlns:a16="http://schemas.microsoft.com/office/drawing/2014/main" id="{3B1D1E14-003A-415C-A185-BB86E6F3B38E}"/>
                </a:ext>
              </a:extLst>
            </p:cNvPr>
            <p:cNvSpPr/>
            <p:nvPr/>
          </p:nvSpPr>
          <p:spPr>
            <a:xfrm>
              <a:off x="10420351" y="5000625"/>
              <a:ext cx="666750" cy="336899"/>
            </a:xfrm>
            <a:prstGeom prst="rect">
              <a:avLst/>
            </a:prstGeom>
            <a:solidFill>
              <a:srgbClr val="FFD87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a:solidFill>
                    <a:schemeClr val="tx1"/>
                  </a:solidFill>
                </a:rPr>
                <a:t>말이</a:t>
              </a:r>
            </a:p>
          </p:txBody>
        </p:sp>
        <p:sp>
          <p:nvSpPr>
            <p:cNvPr id="26" name="직사각형 25">
              <a:extLst>
                <a:ext uri="{FF2B5EF4-FFF2-40B4-BE49-F238E27FC236}">
                  <a16:creationId xmlns:a16="http://schemas.microsoft.com/office/drawing/2014/main" id="{7FE63B24-0AB7-4A41-A7B1-065928E02AA9}"/>
                </a:ext>
              </a:extLst>
            </p:cNvPr>
            <p:cNvSpPr/>
            <p:nvPr/>
          </p:nvSpPr>
          <p:spPr>
            <a:xfrm>
              <a:off x="9634539" y="2771775"/>
              <a:ext cx="666750" cy="336899"/>
            </a:xfrm>
            <a:prstGeom prst="rect">
              <a:avLst/>
            </a:prstGeom>
            <a:solidFill>
              <a:srgbClr val="D9EAD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a:solidFill>
                    <a:schemeClr val="tx1"/>
                  </a:solidFill>
                </a:rPr>
                <a:t>없는</a:t>
              </a:r>
            </a:p>
          </p:txBody>
        </p:sp>
        <p:sp>
          <p:nvSpPr>
            <p:cNvPr id="27" name="직사각형 26">
              <a:extLst>
                <a:ext uri="{FF2B5EF4-FFF2-40B4-BE49-F238E27FC236}">
                  <a16:creationId xmlns:a16="http://schemas.microsoft.com/office/drawing/2014/main" id="{2B6A0DEE-7272-4B27-A4AB-B83AE4080631}"/>
                </a:ext>
              </a:extLst>
            </p:cNvPr>
            <p:cNvSpPr/>
            <p:nvPr/>
          </p:nvSpPr>
          <p:spPr>
            <a:xfrm>
              <a:off x="10420351" y="2771775"/>
              <a:ext cx="666750" cy="336899"/>
            </a:xfrm>
            <a:prstGeom prst="rect">
              <a:avLst/>
            </a:prstGeom>
            <a:solidFill>
              <a:srgbClr val="D9EAD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a:solidFill>
                    <a:schemeClr val="tx1"/>
                  </a:solidFill>
                </a:rPr>
                <a:t>말이</a:t>
              </a:r>
            </a:p>
          </p:txBody>
        </p:sp>
        <p:sp>
          <p:nvSpPr>
            <p:cNvPr id="28" name="직사각형 27">
              <a:extLst>
                <a:ext uri="{FF2B5EF4-FFF2-40B4-BE49-F238E27FC236}">
                  <a16:creationId xmlns:a16="http://schemas.microsoft.com/office/drawing/2014/main" id="{BD90A559-47C9-4E52-8DFB-42A722416FCF}"/>
                </a:ext>
              </a:extLst>
            </p:cNvPr>
            <p:cNvSpPr/>
            <p:nvPr/>
          </p:nvSpPr>
          <p:spPr>
            <a:xfrm>
              <a:off x="9634539" y="2371725"/>
              <a:ext cx="666750" cy="336899"/>
            </a:xfrm>
            <a:prstGeom prst="rect">
              <a:avLst/>
            </a:prstGeom>
            <a:solidFill>
              <a:srgbClr val="F2F4C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ko-KR" altLang="en-US" sz="1100">
                  <a:solidFill>
                    <a:schemeClr val="tx1"/>
                  </a:solidFill>
                </a:rPr>
                <a:t>받침대</a:t>
              </a:r>
            </a:p>
          </p:txBody>
        </p:sp>
        <p:sp>
          <p:nvSpPr>
            <p:cNvPr id="29" name="직사각형 28">
              <a:extLst>
                <a:ext uri="{FF2B5EF4-FFF2-40B4-BE49-F238E27FC236}">
                  <a16:creationId xmlns:a16="http://schemas.microsoft.com/office/drawing/2014/main" id="{342F18C8-46C9-47C5-8784-DAA2C71B79C9}"/>
                </a:ext>
              </a:extLst>
            </p:cNvPr>
            <p:cNvSpPr/>
            <p:nvPr/>
          </p:nvSpPr>
          <p:spPr>
            <a:xfrm>
              <a:off x="9634539" y="1952625"/>
              <a:ext cx="666750" cy="336899"/>
            </a:xfrm>
            <a:prstGeom prst="rect">
              <a:avLst/>
            </a:prstGeom>
            <a:solidFill>
              <a:srgbClr val="F2F4C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a:solidFill>
                    <a:schemeClr val="tx1"/>
                  </a:solidFill>
                </a:rPr>
                <a:t>각질</a:t>
              </a:r>
            </a:p>
          </p:txBody>
        </p:sp>
        <p:sp>
          <p:nvSpPr>
            <p:cNvPr id="30" name="직사각형 29">
              <a:extLst>
                <a:ext uri="{FF2B5EF4-FFF2-40B4-BE49-F238E27FC236}">
                  <a16:creationId xmlns:a16="http://schemas.microsoft.com/office/drawing/2014/main" id="{0F915B71-97BD-4F26-A7E7-E408F7108F04}"/>
                </a:ext>
              </a:extLst>
            </p:cNvPr>
            <p:cNvSpPr/>
            <p:nvPr/>
          </p:nvSpPr>
          <p:spPr>
            <a:xfrm>
              <a:off x="9634539" y="1552575"/>
              <a:ext cx="666750" cy="336899"/>
            </a:xfrm>
            <a:prstGeom prst="rect">
              <a:avLst/>
            </a:prstGeom>
            <a:solidFill>
              <a:srgbClr val="F2F4C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a:solidFill>
                    <a:schemeClr val="tx1"/>
                  </a:solidFill>
                </a:rPr>
                <a:t>습질</a:t>
              </a:r>
            </a:p>
          </p:txBody>
        </p:sp>
        <p:cxnSp>
          <p:nvCxnSpPr>
            <p:cNvPr id="31" name="직선 화살표 연결선 30">
              <a:extLst>
                <a:ext uri="{FF2B5EF4-FFF2-40B4-BE49-F238E27FC236}">
                  <a16:creationId xmlns:a16="http://schemas.microsoft.com/office/drawing/2014/main" id="{C3D5453D-82CA-4017-8FF5-A6ABD83A5DBE}"/>
                </a:ext>
              </a:extLst>
            </p:cNvPr>
            <p:cNvCxnSpPr>
              <a:stCxn id="23" idx="0"/>
              <a:endCxn id="26" idx="2"/>
            </p:cNvCxnSpPr>
            <p:nvPr/>
          </p:nvCxnSpPr>
          <p:spPr>
            <a:xfrm flipV="1">
              <a:off x="9182101" y="3108674"/>
              <a:ext cx="785813" cy="1891951"/>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2CAED039-0463-4FEB-9461-A750A1EF629D}"/>
                </a:ext>
              </a:extLst>
            </p:cNvPr>
            <p:cNvCxnSpPr>
              <a:endCxn id="24" idx="0"/>
            </p:cNvCxnSpPr>
            <p:nvPr/>
          </p:nvCxnSpPr>
          <p:spPr>
            <a:xfrm>
              <a:off x="9967914" y="3108674"/>
              <a:ext cx="0" cy="1891951"/>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F9E767BD-6D72-4240-AF21-73D054596CE3}"/>
                </a:ext>
              </a:extLst>
            </p:cNvPr>
            <p:cNvSpPr/>
            <p:nvPr/>
          </p:nvSpPr>
          <p:spPr>
            <a:xfrm>
              <a:off x="10420351" y="2371725"/>
              <a:ext cx="666750" cy="336899"/>
            </a:xfrm>
            <a:prstGeom prst="rect">
              <a:avLst/>
            </a:prstGeom>
            <a:solidFill>
              <a:srgbClr val="F2F4C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a:solidFill>
                    <a:schemeClr val="tx1"/>
                  </a:solidFill>
                </a:rPr>
                <a:t>새</a:t>
              </a:r>
            </a:p>
          </p:txBody>
        </p:sp>
        <p:cxnSp>
          <p:nvCxnSpPr>
            <p:cNvPr id="34" name="직선 화살표 연결선 33">
              <a:extLst>
                <a:ext uri="{FF2B5EF4-FFF2-40B4-BE49-F238E27FC236}">
                  <a16:creationId xmlns:a16="http://schemas.microsoft.com/office/drawing/2014/main" id="{2B6894F5-B695-4C75-BF08-13EB61C80539}"/>
                </a:ext>
              </a:extLst>
            </p:cNvPr>
            <p:cNvCxnSpPr>
              <a:endCxn id="27" idx="2"/>
            </p:cNvCxnSpPr>
            <p:nvPr/>
          </p:nvCxnSpPr>
          <p:spPr>
            <a:xfrm flipV="1">
              <a:off x="9967914" y="3108674"/>
              <a:ext cx="785812" cy="1891951"/>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A19E32C6-966E-49A4-9DC3-EFBF8F45FC3C}"/>
                </a:ext>
              </a:extLst>
            </p:cNvPr>
            <p:cNvCxnSpPr>
              <a:stCxn id="27" idx="2"/>
              <a:endCxn id="25" idx="0"/>
            </p:cNvCxnSpPr>
            <p:nvPr/>
          </p:nvCxnSpPr>
          <p:spPr>
            <a:xfrm>
              <a:off x="10753726" y="3108674"/>
              <a:ext cx="0" cy="1891951"/>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6272C81-1FAB-4B4E-9E33-AB8EBBDA1D39}"/>
                </a:ext>
              </a:extLst>
            </p:cNvPr>
            <p:cNvSpPr txBox="1"/>
            <p:nvPr/>
          </p:nvSpPr>
          <p:spPr>
            <a:xfrm rot="5400000">
              <a:off x="9767271" y="1081457"/>
              <a:ext cx="541676" cy="359063"/>
            </a:xfrm>
            <a:prstGeom prst="rect">
              <a:avLst/>
            </a:prstGeom>
            <a:noFill/>
          </p:spPr>
          <p:txBody>
            <a:bodyPr wrap="none" rtlCol="0">
              <a:spAutoFit/>
            </a:bodyPr>
            <a:lstStyle/>
            <a:p>
              <a:r>
                <a:rPr lang="en-US" altLang="ko-KR" sz="1100" b="1"/>
                <a:t>. . .</a:t>
              </a:r>
              <a:endParaRPr lang="ko-KR" altLang="en-US" sz="1100" b="1"/>
            </a:p>
          </p:txBody>
        </p:sp>
        <p:sp>
          <p:nvSpPr>
            <p:cNvPr id="37" name="TextBox 36">
              <a:extLst>
                <a:ext uri="{FF2B5EF4-FFF2-40B4-BE49-F238E27FC236}">
                  <a16:creationId xmlns:a16="http://schemas.microsoft.com/office/drawing/2014/main" id="{5E8ABD38-5356-4E3C-B4AA-CF0ADA3EFEC6}"/>
                </a:ext>
              </a:extLst>
            </p:cNvPr>
            <p:cNvSpPr txBox="1"/>
            <p:nvPr/>
          </p:nvSpPr>
          <p:spPr>
            <a:xfrm rot="5400000">
              <a:off x="10557846" y="1948234"/>
              <a:ext cx="541676" cy="359063"/>
            </a:xfrm>
            <a:prstGeom prst="rect">
              <a:avLst/>
            </a:prstGeom>
            <a:noFill/>
          </p:spPr>
          <p:txBody>
            <a:bodyPr wrap="none" rtlCol="0">
              <a:spAutoFit/>
            </a:bodyPr>
            <a:lstStyle/>
            <a:p>
              <a:r>
                <a:rPr lang="en-US" altLang="ko-KR" sz="1100" b="1"/>
                <a:t>. . .</a:t>
              </a:r>
              <a:endParaRPr lang="ko-KR" altLang="en-US" sz="1100" b="1"/>
            </a:p>
          </p:txBody>
        </p:sp>
        <p:sp>
          <p:nvSpPr>
            <p:cNvPr id="38" name="직사각형 37">
              <a:extLst>
                <a:ext uri="{FF2B5EF4-FFF2-40B4-BE49-F238E27FC236}">
                  <a16:creationId xmlns:a16="http://schemas.microsoft.com/office/drawing/2014/main" id="{8B527348-6105-4918-9CCB-5A2403FA573F}"/>
                </a:ext>
              </a:extLst>
            </p:cNvPr>
            <p:cNvSpPr/>
            <p:nvPr/>
          </p:nvSpPr>
          <p:spPr>
            <a:xfrm>
              <a:off x="11206163" y="5000625"/>
              <a:ext cx="666750" cy="336899"/>
            </a:xfrm>
            <a:prstGeom prst="rect">
              <a:avLst/>
            </a:prstGeom>
            <a:solidFill>
              <a:srgbClr val="FFD87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a:solidFill>
                    <a:schemeClr val="tx1"/>
                  </a:solidFill>
                </a:rPr>
                <a:t>?</a:t>
              </a:r>
              <a:endParaRPr lang="ko-KR" altLang="en-US" sz="1100">
                <a:solidFill>
                  <a:schemeClr val="tx1"/>
                </a:solidFill>
              </a:endParaRPr>
            </a:p>
          </p:txBody>
        </p:sp>
        <p:sp>
          <p:nvSpPr>
            <p:cNvPr id="39" name="TextBox 38">
              <a:extLst>
                <a:ext uri="{FF2B5EF4-FFF2-40B4-BE49-F238E27FC236}">
                  <a16:creationId xmlns:a16="http://schemas.microsoft.com/office/drawing/2014/main" id="{9B73E43A-92F6-4136-8FC6-06E90ED80DB1}"/>
                </a:ext>
              </a:extLst>
            </p:cNvPr>
            <p:cNvSpPr txBox="1"/>
            <p:nvPr/>
          </p:nvSpPr>
          <p:spPr>
            <a:xfrm>
              <a:off x="8267856" y="2736849"/>
              <a:ext cx="1190716" cy="359063"/>
            </a:xfrm>
            <a:prstGeom prst="rect">
              <a:avLst/>
            </a:prstGeom>
            <a:noFill/>
          </p:spPr>
          <p:txBody>
            <a:bodyPr wrap="none" rtlCol="0">
              <a:spAutoFit/>
            </a:bodyPr>
            <a:lstStyle/>
            <a:p>
              <a:r>
                <a:rPr lang="en-US" altLang="ko-KR" sz="1100" b="1">
                  <a:solidFill>
                    <a:srgbClr val="FF0000"/>
                  </a:solidFill>
                </a:rPr>
                <a:t>Prediction</a:t>
              </a:r>
              <a:endParaRPr lang="ko-KR" altLang="en-US" sz="1100" b="1">
                <a:solidFill>
                  <a:srgbClr val="FF0000"/>
                </a:solidFill>
              </a:endParaRPr>
            </a:p>
          </p:txBody>
        </p:sp>
        <p:sp>
          <p:nvSpPr>
            <p:cNvPr id="40" name="TextBox 39">
              <a:extLst>
                <a:ext uri="{FF2B5EF4-FFF2-40B4-BE49-F238E27FC236}">
                  <a16:creationId xmlns:a16="http://schemas.microsoft.com/office/drawing/2014/main" id="{5BF34A8C-25C5-468E-AE49-442B5E506802}"/>
                </a:ext>
              </a:extLst>
            </p:cNvPr>
            <p:cNvSpPr txBox="1"/>
            <p:nvPr/>
          </p:nvSpPr>
          <p:spPr>
            <a:xfrm>
              <a:off x="8134505" y="4984751"/>
              <a:ext cx="737488" cy="359063"/>
            </a:xfrm>
            <a:prstGeom prst="rect">
              <a:avLst/>
            </a:prstGeom>
            <a:noFill/>
          </p:spPr>
          <p:txBody>
            <a:bodyPr wrap="none" rtlCol="0">
              <a:spAutoFit/>
            </a:bodyPr>
            <a:lstStyle/>
            <a:p>
              <a:r>
                <a:rPr lang="en-US" altLang="ko-KR" sz="1100" b="1">
                  <a:solidFill>
                    <a:srgbClr val="FF0000"/>
                  </a:solidFill>
                </a:rPr>
                <a:t>Label</a:t>
              </a:r>
              <a:endParaRPr lang="ko-KR" altLang="en-US" sz="1100" b="1">
                <a:solidFill>
                  <a:srgbClr val="FF0000"/>
                </a:solidFill>
              </a:endParaRPr>
            </a:p>
          </p:txBody>
        </p:sp>
        <p:pic>
          <p:nvPicPr>
            <p:cNvPr id="41" name="그림 40">
              <a:extLst>
                <a:ext uri="{FF2B5EF4-FFF2-40B4-BE49-F238E27FC236}">
                  <a16:creationId xmlns:a16="http://schemas.microsoft.com/office/drawing/2014/main" id="{B7143556-0BB5-455F-BE64-D20CC7178232}"/>
                </a:ext>
              </a:extLst>
            </p:cNvPr>
            <p:cNvPicPr>
              <a:picLocks noChangeAspect="1"/>
            </p:cNvPicPr>
            <p:nvPr/>
          </p:nvPicPr>
          <p:blipFill>
            <a:blip r:embed="rId4"/>
            <a:stretch>
              <a:fillRect/>
            </a:stretch>
          </p:blipFill>
          <p:spPr>
            <a:xfrm>
              <a:off x="7976602" y="5433915"/>
              <a:ext cx="4129867" cy="690660"/>
            </a:xfrm>
            <a:prstGeom prst="rect">
              <a:avLst/>
            </a:prstGeom>
          </p:spPr>
        </p:pic>
        <p:sp>
          <p:nvSpPr>
            <p:cNvPr id="42" name="TextBox 41">
              <a:extLst>
                <a:ext uri="{FF2B5EF4-FFF2-40B4-BE49-F238E27FC236}">
                  <a16:creationId xmlns:a16="http://schemas.microsoft.com/office/drawing/2014/main" id="{F1CFF26D-AA09-4887-8B9E-A56AED6817C8}"/>
                </a:ext>
              </a:extLst>
            </p:cNvPr>
            <p:cNvSpPr txBox="1"/>
            <p:nvPr/>
          </p:nvSpPr>
          <p:spPr>
            <a:xfrm>
              <a:off x="10372725" y="5754689"/>
              <a:ext cx="513072" cy="211213"/>
            </a:xfrm>
            <a:prstGeom prst="rect">
              <a:avLst/>
            </a:prstGeom>
            <a:noFill/>
          </p:spPr>
          <p:txBody>
            <a:bodyPr wrap="none" rtlCol="0">
              <a:spAutoFit/>
            </a:bodyPr>
            <a:lstStyle/>
            <a:p>
              <a:r>
                <a:rPr lang="en-US" altLang="ko-KR" sz="400" b="1">
                  <a:solidFill>
                    <a:srgbClr val="FF0000"/>
                  </a:solidFill>
                </a:rPr>
                <a:t>window</a:t>
              </a:r>
              <a:endParaRPr lang="ko-KR" altLang="en-US" sz="400" b="1">
                <a:solidFill>
                  <a:srgbClr val="FF0000"/>
                </a:solidFill>
              </a:endParaRPr>
            </a:p>
          </p:txBody>
        </p:sp>
      </p:grpSp>
      <p:sp>
        <p:nvSpPr>
          <p:cNvPr id="10" name="내용 개체 틀 9">
            <a:extLst>
              <a:ext uri="{FF2B5EF4-FFF2-40B4-BE49-F238E27FC236}">
                <a16:creationId xmlns:a16="http://schemas.microsoft.com/office/drawing/2014/main" id="{75BBF810-8407-470A-9586-BCA2711EDEF8}"/>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34193447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GPT </a:t>
            </a:r>
            <a:r>
              <a:rPr lang="ko-KR" altLang="en-US"/>
              <a:t>모델</a:t>
            </a:r>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GPT Model Finetuning</a:t>
            </a:r>
            <a:endParaRPr lang="ko-KR" altLang="en-US"/>
          </a:p>
        </p:txBody>
      </p:sp>
      <p:grpSp>
        <p:nvGrpSpPr>
          <p:cNvPr id="7" name="그룹 6">
            <a:extLst>
              <a:ext uri="{FF2B5EF4-FFF2-40B4-BE49-F238E27FC236}">
                <a16:creationId xmlns:a16="http://schemas.microsoft.com/office/drawing/2014/main" id="{EA205BE5-04D4-4629-BBBD-8DDD0828A83C}"/>
              </a:ext>
            </a:extLst>
          </p:cNvPr>
          <p:cNvGrpSpPr/>
          <p:nvPr/>
        </p:nvGrpSpPr>
        <p:grpSpPr>
          <a:xfrm>
            <a:off x="101216" y="1752600"/>
            <a:ext cx="8784602" cy="3987800"/>
            <a:chOff x="-63500" y="872258"/>
            <a:chExt cx="12192000" cy="5534600"/>
          </a:xfrm>
        </p:grpSpPr>
        <p:pic>
          <p:nvPicPr>
            <p:cNvPr id="5" name="그림 4">
              <a:extLst>
                <a:ext uri="{FF2B5EF4-FFF2-40B4-BE49-F238E27FC236}">
                  <a16:creationId xmlns:a16="http://schemas.microsoft.com/office/drawing/2014/main" id="{78C18EBC-8639-4C76-B160-3D77285CC08D}"/>
                </a:ext>
              </a:extLst>
            </p:cNvPr>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63500" y="1349378"/>
              <a:ext cx="12192000" cy="5057480"/>
            </a:xfrm>
            <a:prstGeom prst="rect">
              <a:avLst/>
            </a:prstGeom>
          </p:spPr>
        </p:pic>
        <p:sp>
          <p:nvSpPr>
            <p:cNvPr id="6" name="TextBox 5">
              <a:extLst>
                <a:ext uri="{FF2B5EF4-FFF2-40B4-BE49-F238E27FC236}">
                  <a16:creationId xmlns:a16="http://schemas.microsoft.com/office/drawing/2014/main" id="{6E9C0B71-7A95-4D82-8BBE-3B40F5BBD89A}"/>
                </a:ext>
              </a:extLst>
            </p:cNvPr>
            <p:cNvSpPr txBox="1"/>
            <p:nvPr/>
          </p:nvSpPr>
          <p:spPr>
            <a:xfrm>
              <a:off x="7325357" y="872258"/>
              <a:ext cx="3507820" cy="369332"/>
            </a:xfrm>
            <a:prstGeom prst="rect">
              <a:avLst/>
            </a:prstGeom>
            <a:noFill/>
          </p:spPr>
          <p:txBody>
            <a:bodyPr wrap="none" rtlCol="0">
              <a:spAutoFit/>
            </a:bodyPr>
            <a:lstStyle/>
            <a:p>
              <a:r>
                <a:rPr lang="en-US" altLang="ko-KR" b="1">
                  <a:solidFill>
                    <a:srgbClr val="FF0000"/>
                  </a:solidFill>
                </a:rPr>
                <a:t>Linear output layer + softmax</a:t>
              </a:r>
              <a:endParaRPr lang="ko-KR" altLang="en-US" b="1">
                <a:solidFill>
                  <a:srgbClr val="FF0000"/>
                </a:solidFill>
              </a:endParaRPr>
            </a:p>
          </p:txBody>
        </p:sp>
      </p:grpSp>
      <p:sp>
        <p:nvSpPr>
          <p:cNvPr id="12" name="내용 개체 틀 11">
            <a:extLst>
              <a:ext uri="{FF2B5EF4-FFF2-40B4-BE49-F238E27FC236}">
                <a16:creationId xmlns:a16="http://schemas.microsoft.com/office/drawing/2014/main" id="{DC45B0D7-B3A8-4152-AEF3-1DFA5F0E0330}"/>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41299706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GPT </a:t>
            </a:r>
            <a:r>
              <a:rPr lang="ko-KR" altLang="en-US"/>
              <a:t>모델</a:t>
            </a:r>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GPT Model Finetuning</a:t>
            </a:r>
            <a:endParaRPr lang="ko-KR" altLang="en-US"/>
          </a:p>
        </p:txBody>
      </p:sp>
      <p:grpSp>
        <p:nvGrpSpPr>
          <p:cNvPr id="8" name="그룹 7">
            <a:extLst>
              <a:ext uri="{FF2B5EF4-FFF2-40B4-BE49-F238E27FC236}">
                <a16:creationId xmlns:a16="http://schemas.microsoft.com/office/drawing/2014/main" id="{80E33E0A-0672-4EEB-BC64-747E7ADB7D75}"/>
              </a:ext>
            </a:extLst>
          </p:cNvPr>
          <p:cNvGrpSpPr/>
          <p:nvPr/>
        </p:nvGrpSpPr>
        <p:grpSpPr>
          <a:xfrm>
            <a:off x="255589" y="1477813"/>
            <a:ext cx="8673050" cy="4897587"/>
            <a:chOff x="1200149" y="965061"/>
            <a:chExt cx="10182225" cy="5749804"/>
          </a:xfrm>
        </p:grpSpPr>
        <p:pic>
          <p:nvPicPr>
            <p:cNvPr id="9" name="그림 8">
              <a:extLst>
                <a:ext uri="{FF2B5EF4-FFF2-40B4-BE49-F238E27FC236}">
                  <a16:creationId xmlns:a16="http://schemas.microsoft.com/office/drawing/2014/main" id="{4E3F90B6-A527-4FD7-B36E-1AAE80BB8C14}"/>
                </a:ext>
              </a:extLst>
            </p:cNvPr>
            <p:cNvPicPr>
              <a:picLocks noChangeAspect="1"/>
            </p:cNvPicPr>
            <p:nvPr/>
          </p:nvPicPr>
          <p:blipFill>
            <a:blip r:embed="rId2"/>
            <a:stretch>
              <a:fillRect/>
            </a:stretch>
          </p:blipFill>
          <p:spPr>
            <a:xfrm>
              <a:off x="1200149" y="965061"/>
              <a:ext cx="10182225" cy="2967582"/>
            </a:xfrm>
            <a:prstGeom prst="rect">
              <a:avLst/>
            </a:prstGeom>
          </p:spPr>
        </p:pic>
        <p:pic>
          <p:nvPicPr>
            <p:cNvPr id="10" name="그림 9">
              <a:extLst>
                <a:ext uri="{FF2B5EF4-FFF2-40B4-BE49-F238E27FC236}">
                  <a16:creationId xmlns:a16="http://schemas.microsoft.com/office/drawing/2014/main" id="{FFAB0DB6-253C-4452-BCAF-1D53C1253DA0}"/>
                </a:ext>
              </a:extLst>
            </p:cNvPr>
            <p:cNvPicPr>
              <a:picLocks noChangeAspect="1"/>
            </p:cNvPicPr>
            <p:nvPr/>
          </p:nvPicPr>
          <p:blipFill>
            <a:blip r:embed="rId3"/>
            <a:stretch>
              <a:fillRect/>
            </a:stretch>
          </p:blipFill>
          <p:spPr>
            <a:xfrm>
              <a:off x="1200149" y="3936659"/>
              <a:ext cx="10182225" cy="2778206"/>
            </a:xfrm>
            <a:prstGeom prst="rect">
              <a:avLst/>
            </a:prstGeom>
          </p:spPr>
        </p:pic>
      </p:grpSp>
      <p:sp>
        <p:nvSpPr>
          <p:cNvPr id="12" name="내용 개체 틀 11">
            <a:extLst>
              <a:ext uri="{FF2B5EF4-FFF2-40B4-BE49-F238E27FC236}">
                <a16:creationId xmlns:a16="http://schemas.microsoft.com/office/drawing/2014/main" id="{C4A1E39E-AB22-4E50-8875-FC83DD0CBA91}"/>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38965445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GPT </a:t>
            </a:r>
            <a:r>
              <a:rPr lang="ko-KR" altLang="en-US"/>
              <a:t>모델</a:t>
            </a:r>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GPT</a:t>
            </a:r>
            <a:r>
              <a:rPr lang="ko-KR" altLang="en-US"/>
              <a:t>의 한계점</a:t>
            </a:r>
          </a:p>
        </p:txBody>
      </p:sp>
      <p:sp>
        <p:nvSpPr>
          <p:cNvPr id="5" name="TextBox 4">
            <a:extLst>
              <a:ext uri="{FF2B5EF4-FFF2-40B4-BE49-F238E27FC236}">
                <a16:creationId xmlns:a16="http://schemas.microsoft.com/office/drawing/2014/main" id="{6F5D377B-2B4F-481F-9981-C95B1BE76F59}"/>
              </a:ext>
            </a:extLst>
          </p:cNvPr>
          <p:cNvSpPr txBox="1"/>
          <p:nvPr/>
        </p:nvSpPr>
        <p:spPr>
          <a:xfrm>
            <a:off x="313843" y="1373870"/>
            <a:ext cx="8109912" cy="3264483"/>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altLang="ko-KR" sz="2000"/>
              <a:t>[</a:t>
            </a:r>
            <a:r>
              <a:rPr lang="ko-KR" altLang="en-US" sz="2000"/>
              <a:t>자연어 문장 </a:t>
            </a:r>
            <a:r>
              <a:rPr lang="en-US" altLang="ko-KR" sz="2000">
                <a:sym typeface="Wingdings" panose="05000000000000000000" pitchFamily="2" charset="2"/>
              </a:rPr>
              <a:t> </a:t>
            </a:r>
            <a:r>
              <a:rPr lang="ko-KR" altLang="en-US" sz="2000">
                <a:sym typeface="Wingdings" panose="05000000000000000000" pitchFamily="2" charset="2"/>
              </a:rPr>
              <a:t>분류</a:t>
            </a:r>
            <a:r>
              <a:rPr lang="en-US" altLang="ko-KR" sz="2000">
                <a:sym typeface="Wingdings" panose="05000000000000000000" pitchFamily="2" charset="2"/>
              </a:rPr>
              <a:t>] </a:t>
            </a:r>
            <a:r>
              <a:rPr lang="ko-KR" altLang="en-US" sz="2000">
                <a:sym typeface="Wingdings" panose="05000000000000000000" pitchFamily="2" charset="2"/>
              </a:rPr>
              <a:t>성능이 아주 좋은 디코더인 </a:t>
            </a:r>
            <a:r>
              <a:rPr lang="en-US" altLang="ko-KR" sz="2000">
                <a:sym typeface="Wingdings" panose="05000000000000000000" pitchFamily="2" charset="2"/>
              </a:rPr>
              <a:t>GPT</a:t>
            </a:r>
          </a:p>
          <a:p>
            <a:pPr marL="285750" indent="-285750">
              <a:lnSpc>
                <a:spcPct val="150000"/>
              </a:lnSpc>
              <a:buFont typeface="Arial" panose="020B0604020202020204" pitchFamily="34" charset="0"/>
              <a:buChar char="•"/>
            </a:pPr>
            <a:r>
              <a:rPr lang="ko-KR" altLang="en-US" sz="2000">
                <a:sym typeface="Wingdings" panose="05000000000000000000" pitchFamily="2" charset="2"/>
              </a:rPr>
              <a:t>덕분에 적은 양의 데이터에서도 높은 분류 성능을 나타냄</a:t>
            </a:r>
            <a:endParaRPr lang="en-US" altLang="ko-KR" sz="2000">
              <a:sym typeface="Wingdings" panose="05000000000000000000" pitchFamily="2" charset="2"/>
            </a:endParaRPr>
          </a:p>
          <a:p>
            <a:pPr marL="285750" indent="-285750">
              <a:lnSpc>
                <a:spcPct val="150000"/>
              </a:lnSpc>
              <a:buFont typeface="Arial" panose="020B0604020202020204" pitchFamily="34" charset="0"/>
              <a:buChar char="•"/>
            </a:pPr>
            <a:r>
              <a:rPr lang="ko-KR" altLang="en-US" sz="2000">
                <a:sym typeface="Wingdings" panose="05000000000000000000" pitchFamily="2" charset="2"/>
              </a:rPr>
              <a:t>다양한 자연어 </a:t>
            </a:r>
            <a:r>
              <a:rPr lang="en-US" altLang="ko-KR" sz="2000">
                <a:sym typeface="Wingdings" panose="05000000000000000000" pitchFamily="2" charset="2"/>
              </a:rPr>
              <a:t>task</a:t>
            </a:r>
            <a:r>
              <a:rPr lang="ko-KR" altLang="en-US" sz="2000">
                <a:sym typeface="Wingdings" panose="05000000000000000000" pitchFamily="2" charset="2"/>
              </a:rPr>
              <a:t>에서 </a:t>
            </a:r>
            <a:r>
              <a:rPr lang="en-US" altLang="ko-KR" sz="2000">
                <a:sym typeface="Wingdings" panose="05000000000000000000" pitchFamily="2" charset="2"/>
              </a:rPr>
              <a:t>SOTA </a:t>
            </a:r>
            <a:r>
              <a:rPr lang="ko-KR" altLang="en-US" sz="2000">
                <a:sym typeface="Wingdings" panose="05000000000000000000" pitchFamily="2" charset="2"/>
              </a:rPr>
              <a:t>달성</a:t>
            </a:r>
            <a:endParaRPr lang="en-US" altLang="ko-KR" sz="2000">
              <a:sym typeface="Wingdings" panose="05000000000000000000" pitchFamily="2" charset="2"/>
            </a:endParaRPr>
          </a:p>
          <a:p>
            <a:pPr marL="285750" indent="-285750">
              <a:lnSpc>
                <a:spcPct val="150000"/>
              </a:lnSpc>
              <a:buFont typeface="Arial" panose="020B0604020202020204" pitchFamily="34" charset="0"/>
              <a:buChar char="•"/>
            </a:pPr>
            <a:r>
              <a:rPr lang="en-US" altLang="ko-KR" sz="2000"/>
              <a:t>Pre-train </a:t>
            </a:r>
            <a:r>
              <a:rPr lang="ko-KR" altLang="en-US" sz="2000"/>
              <a:t>언어 모델의 새 지평을 열었음 </a:t>
            </a:r>
            <a:r>
              <a:rPr lang="en-US" altLang="ko-KR" sz="2000">
                <a:sym typeface="Wingdings" panose="05000000000000000000" pitchFamily="2" charset="2"/>
              </a:rPr>
              <a:t></a:t>
            </a:r>
            <a:r>
              <a:rPr lang="ko-KR" altLang="en-US" sz="2000">
                <a:sym typeface="Wingdings" panose="05000000000000000000" pitchFamily="2" charset="2"/>
              </a:rPr>
              <a:t> </a:t>
            </a:r>
            <a:r>
              <a:rPr lang="en-US" altLang="ko-KR" sz="2000">
                <a:sym typeface="Wingdings" panose="05000000000000000000" pitchFamily="2" charset="2"/>
              </a:rPr>
              <a:t>BERT</a:t>
            </a:r>
            <a:r>
              <a:rPr lang="ko-KR" altLang="en-US" sz="2000">
                <a:sym typeface="Wingdings" panose="05000000000000000000" pitchFamily="2" charset="2"/>
              </a:rPr>
              <a:t>로 발전의 밑거름</a:t>
            </a:r>
            <a:endParaRPr lang="en-US" altLang="ko-KR" sz="2000">
              <a:sym typeface="Wingdings" panose="05000000000000000000" pitchFamily="2" charset="2"/>
            </a:endParaRPr>
          </a:p>
          <a:p>
            <a:pPr marL="285750" indent="-285750">
              <a:lnSpc>
                <a:spcPct val="150000"/>
              </a:lnSpc>
              <a:buFont typeface="Arial" panose="020B0604020202020204" pitchFamily="34" charset="0"/>
              <a:buChar char="•"/>
            </a:pPr>
            <a:r>
              <a:rPr lang="ko-KR" altLang="en-US" sz="2000">
                <a:sym typeface="Wingdings" panose="05000000000000000000" pitchFamily="2" charset="2"/>
              </a:rPr>
              <a:t>하지만 여전히</a:t>
            </a:r>
            <a:r>
              <a:rPr lang="en-US" altLang="ko-KR" sz="2000">
                <a:sym typeface="Wingdings" panose="05000000000000000000" pitchFamily="2" charset="2"/>
              </a:rPr>
              <a:t>, </a:t>
            </a:r>
            <a:r>
              <a:rPr lang="ko-KR" altLang="en-US" sz="2000">
                <a:sym typeface="Wingdings" panose="05000000000000000000" pitchFamily="2" charset="2"/>
              </a:rPr>
              <a:t>지도학습을 필요로 하며</a:t>
            </a:r>
            <a:r>
              <a:rPr lang="en-US" altLang="ko-KR" sz="2000">
                <a:sym typeface="Wingdings" panose="05000000000000000000" pitchFamily="2" charset="2"/>
              </a:rPr>
              <a:t>, labeled data</a:t>
            </a:r>
            <a:r>
              <a:rPr lang="ko-KR" altLang="en-US" sz="2000">
                <a:sym typeface="Wingdings" panose="05000000000000000000" pitchFamily="2" charset="2"/>
              </a:rPr>
              <a:t>가 필수임</a:t>
            </a:r>
            <a:endParaRPr lang="en-US" altLang="ko-KR" sz="2000">
              <a:sym typeface="Wingdings" panose="05000000000000000000" pitchFamily="2" charset="2"/>
            </a:endParaRPr>
          </a:p>
          <a:p>
            <a:pPr marL="285750" indent="-285750">
              <a:lnSpc>
                <a:spcPct val="150000"/>
              </a:lnSpc>
              <a:buFont typeface="Arial" panose="020B0604020202020204" pitchFamily="34" charset="0"/>
              <a:buChar char="•"/>
            </a:pPr>
            <a:r>
              <a:rPr lang="ko-KR" altLang="en-US" sz="2000">
                <a:sym typeface="Wingdings" panose="05000000000000000000" pitchFamily="2" charset="2"/>
              </a:rPr>
              <a:t>특정 </a:t>
            </a:r>
            <a:r>
              <a:rPr lang="en-US" altLang="ko-KR" sz="2000">
                <a:sym typeface="Wingdings" panose="05000000000000000000" pitchFamily="2" charset="2"/>
              </a:rPr>
              <a:t>task</a:t>
            </a:r>
            <a:r>
              <a:rPr lang="ko-KR" altLang="en-US" sz="2000">
                <a:sym typeface="Wingdings" panose="05000000000000000000" pitchFamily="2" charset="2"/>
              </a:rPr>
              <a:t>를 위해 </a:t>
            </a:r>
            <a:r>
              <a:rPr lang="en-US" altLang="ko-KR" sz="2000">
                <a:sym typeface="Wingdings" panose="05000000000000000000" pitchFamily="2" charset="2"/>
              </a:rPr>
              <a:t>fine-tuning </a:t>
            </a:r>
            <a:r>
              <a:rPr lang="ko-KR" altLang="en-US" sz="2000">
                <a:sym typeface="Wingdings" panose="05000000000000000000" pitchFamily="2" charset="2"/>
              </a:rPr>
              <a:t>된 모델은 다른 </a:t>
            </a:r>
            <a:r>
              <a:rPr lang="en-US" altLang="ko-KR" sz="2000">
                <a:sym typeface="Wingdings" panose="05000000000000000000" pitchFamily="2" charset="2"/>
              </a:rPr>
              <a:t>task</a:t>
            </a:r>
            <a:r>
              <a:rPr lang="ko-KR" altLang="en-US" sz="2000">
                <a:sym typeface="Wingdings" panose="05000000000000000000" pitchFamily="2" charset="2"/>
              </a:rPr>
              <a:t>에서 사용 불가능</a:t>
            </a:r>
            <a:endParaRPr lang="en-US" altLang="ko-KR" sz="2000">
              <a:sym typeface="Wingdings" panose="05000000000000000000" pitchFamily="2" charset="2"/>
            </a:endParaRPr>
          </a:p>
          <a:p>
            <a:pPr marL="285750" indent="-285750">
              <a:lnSpc>
                <a:spcPct val="150000"/>
              </a:lnSpc>
              <a:buFont typeface="Arial" panose="020B0604020202020204" pitchFamily="34" charset="0"/>
              <a:buChar char="•"/>
            </a:pPr>
            <a:endParaRPr lang="en-US" altLang="ko-KR" sz="2000">
              <a:sym typeface="Wingdings" panose="05000000000000000000" pitchFamily="2" charset="2"/>
            </a:endParaRPr>
          </a:p>
        </p:txBody>
      </p:sp>
      <p:sp>
        <p:nvSpPr>
          <p:cNvPr id="10" name="내용 개체 틀 9">
            <a:extLst>
              <a:ext uri="{FF2B5EF4-FFF2-40B4-BE49-F238E27FC236}">
                <a16:creationId xmlns:a16="http://schemas.microsoft.com/office/drawing/2014/main" id="{79CDDA57-AA83-4E04-938A-8205FA99B5CB}"/>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5716762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GPT </a:t>
            </a:r>
            <a:r>
              <a:rPr lang="ko-KR" altLang="en-US"/>
              <a:t>모델</a:t>
            </a:r>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GPT</a:t>
            </a:r>
            <a:r>
              <a:rPr lang="ko-KR" altLang="en-US"/>
              <a:t>의 한계점</a:t>
            </a:r>
          </a:p>
        </p:txBody>
      </p:sp>
      <p:sp>
        <p:nvSpPr>
          <p:cNvPr id="5" name="TextBox 4">
            <a:extLst>
              <a:ext uri="{FF2B5EF4-FFF2-40B4-BE49-F238E27FC236}">
                <a16:creationId xmlns:a16="http://schemas.microsoft.com/office/drawing/2014/main" id="{6F5D377B-2B4F-481F-9981-C95B1BE76F59}"/>
              </a:ext>
            </a:extLst>
          </p:cNvPr>
          <p:cNvSpPr txBox="1"/>
          <p:nvPr/>
        </p:nvSpPr>
        <p:spPr>
          <a:xfrm>
            <a:off x="313843" y="1373870"/>
            <a:ext cx="8109912" cy="3264483"/>
          </a:xfrm>
          <a:prstGeom prst="rect">
            <a:avLst/>
          </a:prstGeom>
          <a:noFill/>
        </p:spPr>
        <p:txBody>
          <a:bodyPr wrap="none" rtlCol="0">
            <a:spAutoFit/>
          </a:bodyPr>
          <a:lstStyle/>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kumimoji="0" lang="en-US" altLang="ko-KR" sz="20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rPr>
              <a:t>[</a:t>
            </a:r>
            <a:r>
              <a:rPr kumimoji="0" lang="ko-KR" altLang="en-US" sz="20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rPr>
              <a:t>자연어 문장 </a:t>
            </a:r>
            <a:r>
              <a:rPr kumimoji="0" lang="en-US" altLang="ko-KR" sz="20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sym typeface="Wingdings" panose="05000000000000000000" pitchFamily="2" charset="2"/>
              </a:rPr>
              <a:t> </a:t>
            </a:r>
            <a:r>
              <a:rPr kumimoji="0" lang="ko-KR" altLang="en-US" sz="20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sym typeface="Wingdings" panose="05000000000000000000" pitchFamily="2" charset="2"/>
              </a:rPr>
              <a:t>분류</a:t>
            </a:r>
            <a:r>
              <a:rPr kumimoji="0" lang="en-US" altLang="ko-KR" sz="20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sym typeface="Wingdings" panose="05000000000000000000" pitchFamily="2" charset="2"/>
              </a:rPr>
              <a:t>] </a:t>
            </a:r>
            <a:r>
              <a:rPr kumimoji="0" lang="ko-KR" altLang="en-US" sz="20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sym typeface="Wingdings" panose="05000000000000000000" pitchFamily="2" charset="2"/>
              </a:rPr>
              <a:t>성능이 아주 좋은 디코더인 </a:t>
            </a:r>
            <a:r>
              <a:rPr kumimoji="0" lang="en-US" altLang="ko-KR" sz="20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sym typeface="Wingdings" panose="05000000000000000000" pitchFamily="2" charset="2"/>
              </a:rPr>
              <a:t>GPT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kumimoji="0" lang="ko-KR" altLang="en-US" sz="20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sym typeface="Wingdings" panose="05000000000000000000" pitchFamily="2" charset="2"/>
              </a:rPr>
              <a:t>덕분에 적은 양의 데이터에서도 높은 분류 성능을 나타냄</a:t>
            </a:r>
            <a:endParaRPr kumimoji="0" lang="en-US" altLang="ko-KR" sz="20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sym typeface="Wingdings" panose="05000000000000000000" pitchFamily="2" charset="2"/>
            </a:endParaRP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kumimoji="0" lang="ko-KR" altLang="en-US" sz="20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sym typeface="Wingdings" panose="05000000000000000000" pitchFamily="2" charset="2"/>
              </a:rPr>
              <a:t>다양한 자연어 </a:t>
            </a:r>
            <a:r>
              <a:rPr kumimoji="0" lang="en-US" altLang="ko-KR" sz="20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sym typeface="Wingdings" panose="05000000000000000000" pitchFamily="2" charset="2"/>
              </a:rPr>
              <a:t>task</a:t>
            </a:r>
            <a:r>
              <a:rPr kumimoji="0" lang="ko-KR" altLang="en-US" sz="20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sym typeface="Wingdings" panose="05000000000000000000" pitchFamily="2" charset="2"/>
              </a:rPr>
              <a:t>에서 </a:t>
            </a:r>
            <a:r>
              <a:rPr kumimoji="0" lang="en-US" altLang="ko-KR" sz="20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sym typeface="Wingdings" panose="05000000000000000000" pitchFamily="2" charset="2"/>
              </a:rPr>
              <a:t>SOTA </a:t>
            </a:r>
            <a:r>
              <a:rPr kumimoji="0" lang="ko-KR" altLang="en-US" sz="20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sym typeface="Wingdings" panose="05000000000000000000" pitchFamily="2" charset="2"/>
              </a:rPr>
              <a:t>달성</a:t>
            </a:r>
            <a:endParaRPr kumimoji="0" lang="en-US" altLang="ko-KR" sz="20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sym typeface="Wingdings" panose="05000000000000000000" pitchFamily="2" charset="2"/>
            </a:endParaRP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kumimoji="0" lang="en-US" altLang="ko-KR" sz="20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rPr>
              <a:t>Pre-train </a:t>
            </a:r>
            <a:r>
              <a:rPr kumimoji="0" lang="ko-KR" altLang="en-US" sz="20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rPr>
              <a:t>언어 모델의 새 지평을 열었음 </a:t>
            </a:r>
            <a:r>
              <a:rPr kumimoji="0" lang="en-US" altLang="ko-KR" sz="20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sym typeface="Wingdings" panose="05000000000000000000" pitchFamily="2" charset="2"/>
              </a:rPr>
              <a:t></a:t>
            </a:r>
            <a:r>
              <a:rPr kumimoji="0" lang="ko-KR" altLang="en-US" sz="20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sym typeface="Wingdings" panose="05000000000000000000" pitchFamily="2" charset="2"/>
              </a:rPr>
              <a:t> </a:t>
            </a:r>
            <a:r>
              <a:rPr kumimoji="0" lang="en-US" altLang="ko-KR" sz="20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sym typeface="Wingdings" panose="05000000000000000000" pitchFamily="2" charset="2"/>
              </a:rPr>
              <a:t>BERT</a:t>
            </a:r>
            <a:r>
              <a:rPr kumimoji="0" lang="ko-KR" altLang="en-US" sz="20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sym typeface="Wingdings" panose="05000000000000000000" pitchFamily="2" charset="2"/>
              </a:rPr>
              <a:t>로 발전의 밑거름</a:t>
            </a:r>
            <a:endParaRPr kumimoji="0" lang="en-US" altLang="ko-KR" sz="20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sym typeface="Wingdings" panose="05000000000000000000" pitchFamily="2" charset="2"/>
            </a:endParaRP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kumimoji="0" lang="ko-KR" altLang="en-US" sz="20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sym typeface="Wingdings" panose="05000000000000000000" pitchFamily="2" charset="2"/>
              </a:rPr>
              <a:t>하지만 여전히</a:t>
            </a:r>
            <a:r>
              <a:rPr kumimoji="0" lang="en-US" altLang="ko-KR" sz="20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sym typeface="Wingdings" panose="05000000000000000000" pitchFamily="2" charset="2"/>
              </a:rPr>
              <a:t>, </a:t>
            </a:r>
            <a:r>
              <a:rPr kumimoji="0" lang="ko-KR" altLang="en-US" sz="20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sym typeface="Wingdings" panose="05000000000000000000" pitchFamily="2" charset="2"/>
              </a:rPr>
              <a:t>지도학습을 필요로 하며</a:t>
            </a:r>
            <a:r>
              <a:rPr kumimoji="0" lang="en-US" altLang="ko-KR" sz="20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sym typeface="Wingdings" panose="05000000000000000000" pitchFamily="2" charset="2"/>
              </a:rPr>
              <a:t>, labeled data</a:t>
            </a:r>
            <a:r>
              <a:rPr kumimoji="0" lang="ko-KR" altLang="en-US" sz="20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sym typeface="Wingdings" panose="05000000000000000000" pitchFamily="2" charset="2"/>
              </a:rPr>
              <a:t>가 필수임</a:t>
            </a:r>
            <a:endParaRPr kumimoji="0" lang="en-US" altLang="ko-KR" sz="20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sym typeface="Wingdings" panose="05000000000000000000" pitchFamily="2" charset="2"/>
            </a:endParaRP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kumimoji="0" lang="ko-KR" altLang="en-US" sz="20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sym typeface="Wingdings" panose="05000000000000000000" pitchFamily="2" charset="2"/>
              </a:rPr>
              <a:t>특정 </a:t>
            </a:r>
            <a:r>
              <a:rPr kumimoji="0" lang="en-US" altLang="ko-KR" sz="20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sym typeface="Wingdings" panose="05000000000000000000" pitchFamily="2" charset="2"/>
              </a:rPr>
              <a:t>task</a:t>
            </a:r>
            <a:r>
              <a:rPr kumimoji="0" lang="ko-KR" altLang="en-US" sz="20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sym typeface="Wingdings" panose="05000000000000000000" pitchFamily="2" charset="2"/>
              </a:rPr>
              <a:t>를 위해 </a:t>
            </a:r>
            <a:r>
              <a:rPr kumimoji="0" lang="en-US" altLang="ko-KR" sz="20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sym typeface="Wingdings" panose="05000000000000000000" pitchFamily="2" charset="2"/>
              </a:rPr>
              <a:t>fine-tuning </a:t>
            </a:r>
            <a:r>
              <a:rPr kumimoji="0" lang="ko-KR" altLang="en-US" sz="20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sym typeface="Wingdings" panose="05000000000000000000" pitchFamily="2" charset="2"/>
              </a:rPr>
              <a:t>된 모델은 다른 </a:t>
            </a:r>
            <a:r>
              <a:rPr kumimoji="0" lang="en-US" altLang="ko-KR" sz="20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sym typeface="Wingdings" panose="05000000000000000000" pitchFamily="2" charset="2"/>
              </a:rPr>
              <a:t>task</a:t>
            </a:r>
            <a:r>
              <a:rPr kumimoji="0" lang="ko-KR" altLang="en-US" sz="20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sym typeface="Wingdings" panose="05000000000000000000" pitchFamily="2" charset="2"/>
              </a:rPr>
              <a:t>에서 사용 불가능</a:t>
            </a:r>
            <a:endParaRPr kumimoji="0" lang="en-US" altLang="ko-KR" sz="20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sym typeface="Wingdings" panose="05000000000000000000" pitchFamily="2" charset="2"/>
            </a:endParaRP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kumimoji="0" lang="en-US" altLang="ko-KR" sz="20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sym typeface="Wingdings" panose="05000000000000000000" pitchFamily="2" charset="2"/>
            </a:endParaRPr>
          </a:p>
        </p:txBody>
      </p:sp>
      <p:sp>
        <p:nvSpPr>
          <p:cNvPr id="7" name="화살표: 아래쪽 6">
            <a:extLst>
              <a:ext uri="{FF2B5EF4-FFF2-40B4-BE49-F238E27FC236}">
                <a16:creationId xmlns:a16="http://schemas.microsoft.com/office/drawing/2014/main" id="{DBC49F74-DE31-4189-89C0-660A7C5B89E2}"/>
              </a:ext>
            </a:extLst>
          </p:cNvPr>
          <p:cNvSpPr/>
          <p:nvPr/>
        </p:nvSpPr>
        <p:spPr>
          <a:xfrm>
            <a:off x="4221251" y="4492355"/>
            <a:ext cx="955497" cy="379731"/>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0C0DBA2-9022-4188-AE9B-5A01C74448E9}"/>
              </a:ext>
            </a:extLst>
          </p:cNvPr>
          <p:cNvSpPr txBox="1"/>
          <p:nvPr/>
        </p:nvSpPr>
        <p:spPr>
          <a:xfrm>
            <a:off x="690531" y="5121249"/>
            <a:ext cx="8016938" cy="1200329"/>
          </a:xfrm>
          <a:prstGeom prst="rect">
            <a:avLst/>
          </a:prstGeom>
          <a:noFill/>
        </p:spPr>
        <p:txBody>
          <a:bodyPr wrap="none" rtlCol="0">
            <a:spAutoFit/>
          </a:bodyPr>
          <a:lstStyle/>
          <a:p>
            <a:pPr algn="ctr"/>
            <a:r>
              <a:rPr lang="en-US" altLang="ko-KR" sz="2400" b="1">
                <a:solidFill>
                  <a:srgbClr val="FF0000"/>
                </a:solidFill>
              </a:rPr>
              <a:t>“</a:t>
            </a:r>
            <a:r>
              <a:rPr lang="ko-KR" altLang="en-US" sz="2400" b="1">
                <a:solidFill>
                  <a:srgbClr val="FF0000"/>
                </a:solidFill>
              </a:rPr>
              <a:t>언어</a:t>
            </a:r>
            <a:r>
              <a:rPr lang="en-US" altLang="ko-KR" sz="2400" b="1">
                <a:solidFill>
                  <a:srgbClr val="FF0000"/>
                </a:solidFill>
              </a:rPr>
              <a:t>”</a:t>
            </a:r>
            <a:r>
              <a:rPr lang="ko-KR" altLang="en-US" sz="2400" b="1">
                <a:solidFill>
                  <a:srgbClr val="FF0000"/>
                </a:solidFill>
              </a:rPr>
              <a:t>의 특성 상</a:t>
            </a:r>
            <a:r>
              <a:rPr lang="en-US" altLang="ko-KR" sz="2400" b="1">
                <a:solidFill>
                  <a:srgbClr val="FF0000"/>
                </a:solidFill>
              </a:rPr>
              <a:t>,</a:t>
            </a:r>
          </a:p>
          <a:p>
            <a:pPr algn="ctr"/>
            <a:r>
              <a:rPr lang="ko-KR" altLang="en-US" sz="2400" b="1">
                <a:gradFill flip="none" rotWithShape="1">
                  <a:gsLst>
                    <a:gs pos="85000">
                      <a:srgbClr val="002060"/>
                    </a:gs>
                    <a:gs pos="70000">
                      <a:srgbClr val="0070C0"/>
                    </a:gs>
                    <a:gs pos="53000">
                      <a:srgbClr val="00B050"/>
                    </a:gs>
                    <a:gs pos="35000">
                      <a:srgbClr val="FFFF00"/>
                    </a:gs>
                    <a:gs pos="16000">
                      <a:srgbClr val="FFC000"/>
                    </a:gs>
                    <a:gs pos="0">
                      <a:srgbClr val="FF0000"/>
                    </a:gs>
                    <a:gs pos="100000">
                      <a:srgbClr val="7030A0"/>
                    </a:gs>
                  </a:gsLst>
                  <a:lin ang="0" scaled="1"/>
                  <a:tileRect/>
                </a:gradFill>
              </a:rPr>
              <a:t>지도학습의 목적 함수는 비지도 학습의 목적함수와 같다</a:t>
            </a:r>
            <a:r>
              <a:rPr lang="en-US" altLang="ko-KR" sz="2400" b="1">
                <a:gradFill flip="none" rotWithShape="1">
                  <a:gsLst>
                    <a:gs pos="85000">
                      <a:srgbClr val="002060"/>
                    </a:gs>
                    <a:gs pos="70000">
                      <a:srgbClr val="0070C0"/>
                    </a:gs>
                    <a:gs pos="53000">
                      <a:srgbClr val="00B050"/>
                    </a:gs>
                    <a:gs pos="35000">
                      <a:srgbClr val="FFFF00"/>
                    </a:gs>
                    <a:gs pos="16000">
                      <a:srgbClr val="FFC000"/>
                    </a:gs>
                    <a:gs pos="0">
                      <a:srgbClr val="FF0000"/>
                    </a:gs>
                    <a:gs pos="100000">
                      <a:srgbClr val="7030A0"/>
                    </a:gs>
                  </a:gsLst>
                  <a:lin ang="0" scaled="1"/>
                  <a:tileRect/>
                </a:gradFill>
              </a:rPr>
              <a:t>!</a:t>
            </a:r>
          </a:p>
          <a:p>
            <a:pPr algn="ctr"/>
            <a:r>
              <a:rPr lang="en-US" altLang="ko-KR" sz="2400" b="1">
                <a:solidFill>
                  <a:srgbClr val="FF0000"/>
                </a:solidFill>
                <a:sym typeface="Wingdings" panose="05000000000000000000" pitchFamily="2" charset="2"/>
              </a:rPr>
              <a:t></a:t>
            </a:r>
            <a:r>
              <a:rPr lang="ko-KR" altLang="en-US" sz="2400" b="1">
                <a:solidFill>
                  <a:srgbClr val="FF0000"/>
                </a:solidFill>
                <a:sym typeface="Wingdings" panose="05000000000000000000" pitchFamily="2" charset="2"/>
              </a:rPr>
              <a:t> </a:t>
            </a:r>
            <a:r>
              <a:rPr lang="en-US" altLang="ko-KR" sz="2400" b="1">
                <a:solidFill>
                  <a:srgbClr val="FF0000"/>
                </a:solidFill>
                <a:sym typeface="Wingdings" panose="05000000000000000000" pitchFamily="2" charset="2"/>
              </a:rPr>
              <a:t>Finetuning? </a:t>
            </a:r>
            <a:r>
              <a:rPr lang="ko-KR" altLang="en-US" sz="2400" b="1">
                <a:solidFill>
                  <a:srgbClr val="FF0000"/>
                </a:solidFill>
                <a:sym typeface="Wingdings" panose="05000000000000000000" pitchFamily="2" charset="2"/>
              </a:rPr>
              <a:t>필요 없다</a:t>
            </a:r>
            <a:r>
              <a:rPr lang="en-US" altLang="ko-KR" sz="2400" b="1">
                <a:solidFill>
                  <a:srgbClr val="FF0000"/>
                </a:solidFill>
                <a:sym typeface="Wingdings" panose="05000000000000000000" pitchFamily="2" charset="2"/>
              </a:rPr>
              <a:t>!!!!!!</a:t>
            </a:r>
            <a:endParaRPr lang="en-US" altLang="ko-KR" sz="2400" b="1">
              <a:solidFill>
                <a:srgbClr val="FF0000"/>
              </a:solidFill>
            </a:endParaRPr>
          </a:p>
        </p:txBody>
      </p:sp>
      <p:sp>
        <p:nvSpPr>
          <p:cNvPr id="12" name="내용 개체 틀 11">
            <a:extLst>
              <a:ext uri="{FF2B5EF4-FFF2-40B4-BE49-F238E27FC236}">
                <a16:creationId xmlns:a16="http://schemas.microsoft.com/office/drawing/2014/main" id="{23C88571-1902-4AB9-B33B-AB0426889215}"/>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4410461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GPT </a:t>
            </a:r>
            <a:r>
              <a:rPr lang="ko-KR" altLang="en-US"/>
              <a:t>모델</a:t>
            </a:r>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GPT</a:t>
            </a:r>
            <a:r>
              <a:rPr lang="ko-KR" altLang="en-US"/>
              <a:t>의 한계점</a:t>
            </a:r>
          </a:p>
        </p:txBody>
      </p:sp>
      <p:sp>
        <p:nvSpPr>
          <p:cNvPr id="6" name="TextBox 5">
            <a:extLst>
              <a:ext uri="{FF2B5EF4-FFF2-40B4-BE49-F238E27FC236}">
                <a16:creationId xmlns:a16="http://schemas.microsoft.com/office/drawing/2014/main" id="{553240C6-9876-4E20-A307-3596AC3B5A63}"/>
              </a:ext>
            </a:extLst>
          </p:cNvPr>
          <p:cNvSpPr txBox="1"/>
          <p:nvPr/>
        </p:nvSpPr>
        <p:spPr>
          <a:xfrm>
            <a:off x="5188711" y="3157091"/>
            <a:ext cx="3857146" cy="707886"/>
          </a:xfrm>
          <a:prstGeom prst="rect">
            <a:avLst/>
          </a:prstGeom>
          <a:noFill/>
        </p:spPr>
        <p:txBody>
          <a:bodyPr wrap="none" rtlCol="0">
            <a:spAutoFit/>
          </a:bodyPr>
          <a:lstStyle/>
          <a:p>
            <a:pPr algn="ctr"/>
            <a:r>
              <a:rPr lang="ko-KR" altLang="en-US" sz="2000" b="1"/>
              <a:t>엄청 큰 데이터셋을 사용하면</a:t>
            </a:r>
            <a:endParaRPr lang="en-US" altLang="ko-KR" sz="2000" b="1"/>
          </a:p>
          <a:p>
            <a:pPr algn="ctr"/>
            <a:r>
              <a:rPr lang="ko-KR" altLang="en-US" sz="2000" b="1">
                <a:solidFill>
                  <a:srgbClr val="FF0000"/>
                </a:solidFill>
              </a:rPr>
              <a:t>자연어 </a:t>
            </a:r>
            <a:r>
              <a:rPr lang="en-US" altLang="ko-KR" sz="2000" b="1">
                <a:solidFill>
                  <a:srgbClr val="FF0000"/>
                </a:solidFill>
              </a:rPr>
              <a:t>task</a:t>
            </a:r>
            <a:r>
              <a:rPr lang="ko-KR" altLang="en-US" sz="2000" b="1">
                <a:solidFill>
                  <a:srgbClr val="FF0000"/>
                </a:solidFill>
              </a:rPr>
              <a:t>를 자연스럽게 학습</a:t>
            </a:r>
            <a:r>
              <a:rPr lang="en-US" altLang="ko-KR" sz="2000" b="1">
                <a:solidFill>
                  <a:srgbClr val="FF0000"/>
                </a:solidFill>
              </a:rPr>
              <a:t>!</a:t>
            </a:r>
            <a:endParaRPr lang="ko-KR" altLang="en-US" sz="2000" b="1">
              <a:solidFill>
                <a:srgbClr val="FF0000"/>
              </a:solidFill>
            </a:endParaRPr>
          </a:p>
        </p:txBody>
      </p:sp>
      <p:pic>
        <p:nvPicPr>
          <p:cNvPr id="11" name="그림 10">
            <a:extLst>
              <a:ext uri="{FF2B5EF4-FFF2-40B4-BE49-F238E27FC236}">
                <a16:creationId xmlns:a16="http://schemas.microsoft.com/office/drawing/2014/main" id="{286966BA-3747-4ACD-8C79-7C0ACF7C25F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3500" y="1360740"/>
            <a:ext cx="5598250" cy="5101038"/>
          </a:xfrm>
          <a:prstGeom prst="rect">
            <a:avLst/>
          </a:prstGeom>
        </p:spPr>
      </p:pic>
      <p:sp>
        <p:nvSpPr>
          <p:cNvPr id="10" name="내용 개체 틀 9">
            <a:extLst>
              <a:ext uri="{FF2B5EF4-FFF2-40B4-BE49-F238E27FC236}">
                <a16:creationId xmlns:a16="http://schemas.microsoft.com/office/drawing/2014/main" id="{D0983EFA-A524-4F65-A5AE-1D364CED6C0A}"/>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28221895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GPT </a:t>
            </a:r>
            <a:r>
              <a:rPr lang="ko-KR" altLang="en-US"/>
              <a:t>모델</a:t>
            </a:r>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GPT</a:t>
            </a:r>
            <a:r>
              <a:rPr lang="ko-KR" altLang="en-US"/>
              <a:t>의 한계점</a:t>
            </a:r>
          </a:p>
        </p:txBody>
      </p:sp>
      <p:sp>
        <p:nvSpPr>
          <p:cNvPr id="6" name="TextBox 5">
            <a:extLst>
              <a:ext uri="{FF2B5EF4-FFF2-40B4-BE49-F238E27FC236}">
                <a16:creationId xmlns:a16="http://schemas.microsoft.com/office/drawing/2014/main" id="{553240C6-9876-4E20-A307-3596AC3B5A63}"/>
              </a:ext>
            </a:extLst>
          </p:cNvPr>
          <p:cNvSpPr txBox="1"/>
          <p:nvPr/>
        </p:nvSpPr>
        <p:spPr>
          <a:xfrm>
            <a:off x="5188711" y="3157091"/>
            <a:ext cx="3857146" cy="707886"/>
          </a:xfrm>
          <a:prstGeom prst="rect">
            <a:avLst/>
          </a:prstGeom>
          <a:noFill/>
        </p:spPr>
        <p:txBody>
          <a:bodyPr wrap="none" rtlCol="0">
            <a:spAutoFit/>
          </a:bodyPr>
          <a:lstStyle/>
          <a:p>
            <a:pPr algn="ctr"/>
            <a:r>
              <a:rPr lang="ko-KR" altLang="en-US" sz="2000" b="1"/>
              <a:t>엄청 큰 데이터셋을 사용하면</a:t>
            </a:r>
            <a:endParaRPr lang="en-US" altLang="ko-KR" sz="2000" b="1"/>
          </a:p>
          <a:p>
            <a:pPr algn="ctr"/>
            <a:r>
              <a:rPr lang="ko-KR" altLang="en-US" sz="2000" b="1">
                <a:solidFill>
                  <a:srgbClr val="FF0000"/>
                </a:solidFill>
              </a:rPr>
              <a:t>자연어 </a:t>
            </a:r>
            <a:r>
              <a:rPr lang="en-US" altLang="ko-KR" sz="2000" b="1">
                <a:solidFill>
                  <a:srgbClr val="FF0000"/>
                </a:solidFill>
              </a:rPr>
              <a:t>task</a:t>
            </a:r>
            <a:r>
              <a:rPr lang="ko-KR" altLang="en-US" sz="2000" b="1">
                <a:solidFill>
                  <a:srgbClr val="FF0000"/>
                </a:solidFill>
              </a:rPr>
              <a:t>를 자연스럽게 학습</a:t>
            </a:r>
            <a:r>
              <a:rPr lang="en-US" altLang="ko-KR" sz="2000" b="1">
                <a:solidFill>
                  <a:srgbClr val="FF0000"/>
                </a:solidFill>
              </a:rPr>
              <a:t>!</a:t>
            </a:r>
            <a:endParaRPr lang="ko-KR" altLang="en-US" sz="2000" b="1">
              <a:solidFill>
                <a:srgbClr val="FF0000"/>
              </a:solidFill>
            </a:endParaRPr>
          </a:p>
        </p:txBody>
      </p:sp>
      <p:sp>
        <p:nvSpPr>
          <p:cNvPr id="5" name="TextBox 4">
            <a:extLst>
              <a:ext uri="{FF2B5EF4-FFF2-40B4-BE49-F238E27FC236}">
                <a16:creationId xmlns:a16="http://schemas.microsoft.com/office/drawing/2014/main" id="{27A08B7C-CF51-4891-BD28-4D4D0FE0EF4E}"/>
              </a:ext>
            </a:extLst>
          </p:cNvPr>
          <p:cNvSpPr txBox="1"/>
          <p:nvPr/>
        </p:nvSpPr>
        <p:spPr>
          <a:xfrm>
            <a:off x="241013" y="3163957"/>
            <a:ext cx="4852610" cy="707886"/>
          </a:xfrm>
          <a:prstGeom prst="rect">
            <a:avLst/>
          </a:prstGeom>
          <a:solidFill>
            <a:schemeClr val="bg1"/>
          </a:solidFill>
          <a:ln>
            <a:solidFill>
              <a:schemeClr val="tx1"/>
            </a:solidFill>
          </a:ln>
        </p:spPr>
        <p:txBody>
          <a:bodyPr wrap="none" rtlCol="0">
            <a:spAutoFit/>
          </a:bodyPr>
          <a:lstStyle/>
          <a:p>
            <a:r>
              <a:rPr lang="ko-KR" altLang="en-US" sz="2000"/>
              <a:t>그는 </a:t>
            </a:r>
            <a:r>
              <a:rPr lang="ko-KR" altLang="en-US" sz="2000" b="1"/>
              <a:t>기쁜</a:t>
            </a:r>
            <a:r>
              <a:rPr lang="ko-KR" altLang="en-US" sz="2000"/>
              <a:t> 마음으로 다음과 같이 말했다</a:t>
            </a:r>
            <a:r>
              <a:rPr lang="en-US" altLang="ko-KR" sz="2000"/>
              <a:t>.</a:t>
            </a:r>
          </a:p>
          <a:p>
            <a:r>
              <a:rPr lang="en-US" altLang="ko-KR" sz="2000"/>
              <a:t>“</a:t>
            </a:r>
            <a:r>
              <a:rPr lang="ko-KR" altLang="en-US" sz="2000"/>
              <a:t>솔트룩스 주식이 </a:t>
            </a:r>
            <a:r>
              <a:rPr lang="en-US" altLang="ko-KR" sz="2000"/>
              <a:t>10</a:t>
            </a:r>
            <a:r>
              <a:rPr lang="ko-KR" altLang="en-US" sz="2000"/>
              <a:t>만원을 돌파했어요</a:t>
            </a:r>
            <a:r>
              <a:rPr lang="en-US" altLang="ko-KR" sz="2000"/>
              <a:t>!”</a:t>
            </a:r>
            <a:endParaRPr lang="ko-KR" altLang="en-US" sz="2000"/>
          </a:p>
        </p:txBody>
      </p:sp>
      <p:sp>
        <p:nvSpPr>
          <p:cNvPr id="11" name="내용 개체 틀 10">
            <a:extLst>
              <a:ext uri="{FF2B5EF4-FFF2-40B4-BE49-F238E27FC236}">
                <a16:creationId xmlns:a16="http://schemas.microsoft.com/office/drawing/2014/main" id="{B00A5595-FC0D-4C84-9CCB-0A0B476B5FEC}"/>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6562205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GPT </a:t>
            </a:r>
            <a:r>
              <a:rPr lang="ko-KR" altLang="en-US"/>
              <a:t>모델</a:t>
            </a:r>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GPT</a:t>
            </a:r>
            <a:r>
              <a:rPr lang="ko-KR" altLang="en-US"/>
              <a:t>의 한계점</a:t>
            </a:r>
          </a:p>
        </p:txBody>
      </p:sp>
      <p:pic>
        <p:nvPicPr>
          <p:cNvPr id="8" name="Picture 2" descr="Examples">
            <a:extLst>
              <a:ext uri="{FF2B5EF4-FFF2-40B4-BE49-F238E27FC236}">
                <a16:creationId xmlns:a16="http://schemas.microsoft.com/office/drawing/2014/main" id="{09B37C2D-F5F0-4B77-B2F9-5763E51561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392" t="4707" r="10532" b="39113"/>
          <a:stretch/>
        </p:blipFill>
        <p:spPr bwMode="auto">
          <a:xfrm>
            <a:off x="2766607" y="1358170"/>
            <a:ext cx="3811993" cy="5055330"/>
          </a:xfrm>
          <a:prstGeom prst="rect">
            <a:avLst/>
          </a:prstGeom>
          <a:noFill/>
          <a:extLst>
            <a:ext uri="{909E8E84-426E-40DD-AFC4-6F175D3DCCD1}">
              <a14:hiddenFill xmlns:a14="http://schemas.microsoft.com/office/drawing/2010/main">
                <a:solidFill>
                  <a:srgbClr val="FFFFFF"/>
                </a:solidFill>
              </a14:hiddenFill>
            </a:ext>
          </a:extLst>
        </p:spPr>
      </p:pic>
      <p:sp>
        <p:nvSpPr>
          <p:cNvPr id="10" name="내용 개체 틀 9">
            <a:extLst>
              <a:ext uri="{FF2B5EF4-FFF2-40B4-BE49-F238E27FC236}">
                <a16:creationId xmlns:a16="http://schemas.microsoft.com/office/drawing/2014/main" id="{79487080-A438-4001-B850-BAFE70AD743F}"/>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424994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BERT</a:t>
            </a:r>
            <a:endParaRPr lang="ko-KR" altLang="en-US"/>
          </a:p>
        </p:txBody>
      </p:sp>
      <p:sp>
        <p:nvSpPr>
          <p:cNvPr id="12" name="내용 개체 틀 11">
            <a:extLst>
              <a:ext uri="{FF2B5EF4-FFF2-40B4-BE49-F238E27FC236}">
                <a16:creationId xmlns:a16="http://schemas.microsoft.com/office/drawing/2014/main" id="{C96DBC7C-81F9-4119-8141-1DFEDD253C60}"/>
              </a:ext>
            </a:extLst>
          </p:cNvPr>
          <p:cNvSpPr>
            <a:spLocks noGrp="1"/>
          </p:cNvSpPr>
          <p:nvPr>
            <p:ph sz="quarter" idx="17"/>
          </p:nvPr>
        </p:nvSpPr>
        <p:spPr/>
        <p:txBody>
          <a:bodyPr/>
          <a:lstStyle/>
          <a:p>
            <a:endParaRPr lang="ko-KR" altLang="en-US"/>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Methods – BERT </a:t>
            </a:r>
            <a:r>
              <a:rPr lang="ko-KR" altLang="en-US"/>
              <a:t>모델의 구조도</a:t>
            </a:r>
          </a:p>
        </p:txBody>
      </p:sp>
      <p:pic>
        <p:nvPicPr>
          <p:cNvPr id="17" name="그림 16">
            <a:extLst>
              <a:ext uri="{FF2B5EF4-FFF2-40B4-BE49-F238E27FC236}">
                <a16:creationId xmlns:a16="http://schemas.microsoft.com/office/drawing/2014/main" id="{BF6ACBE6-B012-4A58-912E-D889E74BE71C}"/>
              </a:ext>
            </a:extLst>
          </p:cNvPr>
          <p:cNvPicPr>
            <a:picLocks noChangeAspect="1"/>
          </p:cNvPicPr>
          <p:nvPr/>
        </p:nvPicPr>
        <p:blipFill>
          <a:blip r:embed="rId2"/>
          <a:stretch>
            <a:fillRect/>
          </a:stretch>
        </p:blipFill>
        <p:spPr>
          <a:xfrm>
            <a:off x="739337" y="1671575"/>
            <a:ext cx="4562833" cy="4091706"/>
          </a:xfrm>
          <a:prstGeom prst="rect">
            <a:avLst/>
          </a:prstGeom>
        </p:spPr>
      </p:pic>
      <p:sp>
        <p:nvSpPr>
          <p:cNvPr id="26" name="TextBox 25">
            <a:extLst>
              <a:ext uri="{FF2B5EF4-FFF2-40B4-BE49-F238E27FC236}">
                <a16:creationId xmlns:a16="http://schemas.microsoft.com/office/drawing/2014/main" id="{8AB12D81-0814-40F5-8880-16172974B364}"/>
              </a:ext>
            </a:extLst>
          </p:cNvPr>
          <p:cNvSpPr txBox="1"/>
          <p:nvPr/>
        </p:nvSpPr>
        <p:spPr>
          <a:xfrm>
            <a:off x="5188660" y="3970429"/>
            <a:ext cx="2066720" cy="338554"/>
          </a:xfrm>
          <a:prstGeom prst="rect">
            <a:avLst/>
          </a:prstGeom>
          <a:noFill/>
        </p:spPr>
        <p:txBody>
          <a:bodyPr wrap="none" rtlCol="0">
            <a:spAutoFit/>
          </a:bodyPr>
          <a:lstStyle/>
          <a:p>
            <a:r>
              <a:rPr lang="en-US" altLang="ko-KR" sz="1600"/>
              <a:t>Input embedding layer</a:t>
            </a:r>
            <a:endParaRPr lang="ko-KR" altLang="en-US" sz="1600"/>
          </a:p>
        </p:txBody>
      </p:sp>
      <p:sp>
        <p:nvSpPr>
          <p:cNvPr id="27" name="TextBox 26">
            <a:extLst>
              <a:ext uri="{FF2B5EF4-FFF2-40B4-BE49-F238E27FC236}">
                <a16:creationId xmlns:a16="http://schemas.microsoft.com/office/drawing/2014/main" id="{CAABAF5B-48AF-4FEB-882F-70393940066F}"/>
              </a:ext>
            </a:extLst>
          </p:cNvPr>
          <p:cNvSpPr txBox="1"/>
          <p:nvPr/>
        </p:nvSpPr>
        <p:spPr>
          <a:xfrm>
            <a:off x="5188660" y="3265752"/>
            <a:ext cx="1652440" cy="338554"/>
          </a:xfrm>
          <a:prstGeom prst="rect">
            <a:avLst/>
          </a:prstGeom>
          <a:noFill/>
        </p:spPr>
        <p:txBody>
          <a:bodyPr wrap="none" rtlCol="0">
            <a:spAutoFit/>
          </a:bodyPr>
          <a:lstStyle/>
          <a:p>
            <a:r>
              <a:rPr lang="en-US" altLang="ko-KR" sz="1600"/>
              <a:t>Transformer layer</a:t>
            </a:r>
            <a:endParaRPr lang="ko-KR" altLang="en-US" sz="1600"/>
          </a:p>
        </p:txBody>
      </p:sp>
      <p:sp>
        <p:nvSpPr>
          <p:cNvPr id="28" name="TextBox 27">
            <a:extLst>
              <a:ext uri="{FF2B5EF4-FFF2-40B4-BE49-F238E27FC236}">
                <a16:creationId xmlns:a16="http://schemas.microsoft.com/office/drawing/2014/main" id="{11894E99-5944-4ED1-9CF9-FD883009B9F1}"/>
              </a:ext>
            </a:extLst>
          </p:cNvPr>
          <p:cNvSpPr txBox="1"/>
          <p:nvPr/>
        </p:nvSpPr>
        <p:spPr>
          <a:xfrm>
            <a:off x="5188660" y="2511474"/>
            <a:ext cx="3100849" cy="338554"/>
          </a:xfrm>
          <a:prstGeom prst="rect">
            <a:avLst/>
          </a:prstGeom>
          <a:noFill/>
        </p:spPr>
        <p:txBody>
          <a:bodyPr wrap="none" rtlCol="0">
            <a:spAutoFit/>
          </a:bodyPr>
          <a:lstStyle/>
          <a:p>
            <a:r>
              <a:rPr lang="en-US" altLang="ko-KR" sz="1600"/>
              <a:t>Contextual representation of token</a:t>
            </a:r>
            <a:endParaRPr lang="ko-KR" altLang="en-US" sz="1600"/>
          </a:p>
        </p:txBody>
      </p:sp>
      <p:sp>
        <p:nvSpPr>
          <p:cNvPr id="29" name="내용 개체 틀 2">
            <a:extLst>
              <a:ext uri="{FF2B5EF4-FFF2-40B4-BE49-F238E27FC236}">
                <a16:creationId xmlns:a16="http://schemas.microsoft.com/office/drawing/2014/main" id="{5C394226-7B93-49B6-A4AC-C84F5F71BD3C}"/>
              </a:ext>
            </a:extLst>
          </p:cNvPr>
          <p:cNvSpPr txBox="1">
            <a:spLocks/>
          </p:cNvSpPr>
          <p:nvPr/>
        </p:nvSpPr>
        <p:spPr>
          <a:xfrm>
            <a:off x="255340" y="1415400"/>
            <a:ext cx="8314014" cy="4177098"/>
          </a:xfrm>
          <a:prstGeom prst="rect">
            <a:avLst/>
          </a:prstGeom>
        </p:spPr>
        <p:txBody>
          <a:bodyPr>
            <a:normAutofit/>
          </a:bodyPr>
          <a:lstStyle>
            <a:lvl1pPr marL="171450" indent="-171450" algn="l" defTabSz="685800" rtl="0" eaLnBrk="1" latinLnBrk="1"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ko-KR" sz="1800"/>
              <a:t>Model architecture</a:t>
            </a:r>
            <a:endParaRPr lang="en-US" altLang="ko-KR" sz="1400"/>
          </a:p>
          <a:p>
            <a:pPr lvl="1"/>
            <a:endParaRPr lang="en-US" altLang="ko-KR" sz="1400"/>
          </a:p>
          <a:p>
            <a:pPr lvl="1"/>
            <a:endParaRPr lang="en-US" altLang="ko-KR" sz="1400"/>
          </a:p>
          <a:p>
            <a:pPr marL="0" indent="0">
              <a:buFont typeface="Arial" panose="020B0604020202020204" pitchFamily="34" charset="0"/>
              <a:buNone/>
            </a:pPr>
            <a:endParaRPr lang="en-US" altLang="ko-KR" sz="1800"/>
          </a:p>
          <a:p>
            <a:endParaRPr lang="en-US" altLang="ko-KR" sz="1800"/>
          </a:p>
        </p:txBody>
      </p:sp>
      <p:graphicFrame>
        <p:nvGraphicFramePr>
          <p:cNvPr id="30" name="표 29">
            <a:extLst>
              <a:ext uri="{FF2B5EF4-FFF2-40B4-BE49-F238E27FC236}">
                <a16:creationId xmlns:a16="http://schemas.microsoft.com/office/drawing/2014/main" id="{8652B4D4-19BE-49C0-9E3B-ED56F630A978}"/>
              </a:ext>
            </a:extLst>
          </p:cNvPr>
          <p:cNvGraphicFramePr>
            <a:graphicFrameLocks noGrp="1"/>
          </p:cNvGraphicFramePr>
          <p:nvPr>
            <p:extLst>
              <p:ext uri="{D42A27DB-BD31-4B8C-83A1-F6EECF244321}">
                <p14:modId xmlns:p14="http://schemas.microsoft.com/office/powerpoint/2010/main" val="1795994400"/>
              </p:ext>
            </p:extLst>
          </p:nvPr>
        </p:nvGraphicFramePr>
        <p:xfrm>
          <a:off x="5608810" y="5029453"/>
          <a:ext cx="3123189" cy="1093008"/>
        </p:xfrm>
        <a:graphic>
          <a:graphicData uri="http://schemas.openxmlformats.org/drawingml/2006/table">
            <a:tbl>
              <a:tblPr firstRow="1" bandRow="1">
                <a:tableStyleId>{5940675A-B579-460E-94D1-54222C63F5DA}</a:tableStyleId>
              </a:tblPr>
              <a:tblGrid>
                <a:gridCol w="1438151">
                  <a:extLst>
                    <a:ext uri="{9D8B030D-6E8A-4147-A177-3AD203B41FA5}">
                      <a16:colId xmlns:a16="http://schemas.microsoft.com/office/drawing/2014/main" val="2422166297"/>
                    </a:ext>
                  </a:extLst>
                </a:gridCol>
                <a:gridCol w="842519">
                  <a:extLst>
                    <a:ext uri="{9D8B030D-6E8A-4147-A177-3AD203B41FA5}">
                      <a16:colId xmlns:a16="http://schemas.microsoft.com/office/drawing/2014/main" val="1518998612"/>
                    </a:ext>
                  </a:extLst>
                </a:gridCol>
                <a:gridCol w="842519">
                  <a:extLst>
                    <a:ext uri="{9D8B030D-6E8A-4147-A177-3AD203B41FA5}">
                      <a16:colId xmlns:a16="http://schemas.microsoft.com/office/drawing/2014/main" val="3258144357"/>
                    </a:ext>
                  </a:extLst>
                </a:gridCol>
              </a:tblGrid>
              <a:tr h="0">
                <a:tc>
                  <a:txBody>
                    <a:bodyPr/>
                    <a:lstStyle/>
                    <a:p>
                      <a:pPr algn="ctr" latinLnBrk="1"/>
                      <a:endParaRPr lang="ko-KR" altLang="en-US" sz="1100"/>
                    </a:p>
                  </a:txBody>
                  <a:tcPr marL="102408" marR="102408" marT="51204" marB="51204" anchor="ctr">
                    <a:solidFill>
                      <a:schemeClr val="bg1"/>
                    </a:solidFill>
                  </a:tcPr>
                </a:tc>
                <a:tc>
                  <a:txBody>
                    <a:bodyPr/>
                    <a:lstStyle/>
                    <a:p>
                      <a:pPr algn="ctr" latinLnBrk="1"/>
                      <a:r>
                        <a:rPr lang="en-US" altLang="ko-KR" sz="1100" err="1"/>
                        <a:t>Bert</a:t>
                      </a:r>
                      <a:r>
                        <a:rPr lang="en-US" altLang="ko-KR" sz="1100" baseline="-25000" err="1"/>
                        <a:t>BASE</a:t>
                      </a:r>
                      <a:endParaRPr lang="ko-KR" altLang="en-US" sz="1100" baseline="-25000"/>
                    </a:p>
                  </a:txBody>
                  <a:tcPr marL="102408" marR="102408" marT="51204" marB="51204" anchor="ctr">
                    <a:solidFill>
                      <a:schemeClr val="bg1"/>
                    </a:solidFill>
                  </a:tcPr>
                </a:tc>
                <a:tc>
                  <a:txBody>
                    <a:bodyPr/>
                    <a:lstStyle/>
                    <a:p>
                      <a:pPr algn="ctr" latinLnBrk="1"/>
                      <a:r>
                        <a:rPr lang="en-US" altLang="ko-KR" sz="1100" err="1"/>
                        <a:t>Bert</a:t>
                      </a:r>
                      <a:r>
                        <a:rPr lang="en-US" altLang="ko-KR" sz="1100" baseline="-25000" err="1"/>
                        <a:t>LARGE</a:t>
                      </a:r>
                      <a:endParaRPr lang="ko-KR" altLang="en-US" sz="1100" baseline="-25000"/>
                    </a:p>
                  </a:txBody>
                  <a:tcPr marL="102408" marR="102408" marT="51204" marB="51204" anchor="ctr">
                    <a:solidFill>
                      <a:schemeClr val="bg1"/>
                    </a:solidFill>
                  </a:tcPr>
                </a:tc>
                <a:extLst>
                  <a:ext uri="{0D108BD9-81ED-4DB2-BD59-A6C34878D82A}">
                    <a16:rowId xmlns:a16="http://schemas.microsoft.com/office/drawing/2014/main" val="4171620406"/>
                  </a:ext>
                </a:extLst>
              </a:tr>
              <a:tr h="0">
                <a:tc>
                  <a:txBody>
                    <a:bodyPr/>
                    <a:lstStyle/>
                    <a:p>
                      <a:pPr algn="ctr" latinLnBrk="1"/>
                      <a:r>
                        <a:rPr lang="en-US" altLang="ko-KR" sz="1100"/>
                        <a:t>Transformer layer</a:t>
                      </a:r>
                      <a:endParaRPr lang="ko-KR" altLang="en-US" sz="1100"/>
                    </a:p>
                  </a:txBody>
                  <a:tcPr marL="102408" marR="102408" marT="51204" marB="51204" anchor="ctr">
                    <a:solidFill>
                      <a:schemeClr val="bg1"/>
                    </a:solidFill>
                  </a:tcPr>
                </a:tc>
                <a:tc>
                  <a:txBody>
                    <a:bodyPr/>
                    <a:lstStyle/>
                    <a:p>
                      <a:pPr algn="ctr" latinLnBrk="1"/>
                      <a:r>
                        <a:rPr lang="en-US" altLang="ko-KR" sz="1100"/>
                        <a:t>12</a:t>
                      </a:r>
                      <a:endParaRPr lang="ko-KR" altLang="en-US" sz="1100"/>
                    </a:p>
                  </a:txBody>
                  <a:tcPr marL="102408" marR="102408" marT="51204" marB="51204" anchor="ctr">
                    <a:solidFill>
                      <a:schemeClr val="bg1"/>
                    </a:solidFill>
                  </a:tcPr>
                </a:tc>
                <a:tc>
                  <a:txBody>
                    <a:bodyPr/>
                    <a:lstStyle/>
                    <a:p>
                      <a:pPr algn="ctr" latinLnBrk="1"/>
                      <a:r>
                        <a:rPr lang="en-US" altLang="ko-KR" sz="1200"/>
                        <a:t>24</a:t>
                      </a:r>
                      <a:endParaRPr lang="ko-KR" altLang="en-US" sz="1200"/>
                    </a:p>
                  </a:txBody>
                  <a:tcPr>
                    <a:solidFill>
                      <a:schemeClr val="bg1"/>
                    </a:solidFill>
                  </a:tcPr>
                </a:tc>
                <a:extLst>
                  <a:ext uri="{0D108BD9-81ED-4DB2-BD59-A6C34878D82A}">
                    <a16:rowId xmlns:a16="http://schemas.microsoft.com/office/drawing/2014/main" val="3607261746"/>
                  </a:ext>
                </a:extLst>
              </a:tr>
              <a:tr h="0">
                <a:tc>
                  <a:txBody>
                    <a:bodyPr/>
                    <a:lstStyle/>
                    <a:p>
                      <a:pPr algn="ctr" latinLnBrk="1"/>
                      <a:r>
                        <a:rPr lang="en-US" altLang="ko-KR" sz="1100"/>
                        <a:t>Self-attention head</a:t>
                      </a:r>
                      <a:endParaRPr lang="ko-KR" altLang="en-US" sz="1100"/>
                    </a:p>
                  </a:txBody>
                  <a:tcPr marL="102408" marR="102408" marT="51204" marB="51204" anchor="ctr">
                    <a:solidFill>
                      <a:schemeClr val="bg1"/>
                    </a:solidFill>
                  </a:tcPr>
                </a:tc>
                <a:tc>
                  <a:txBody>
                    <a:bodyPr/>
                    <a:lstStyle/>
                    <a:p>
                      <a:pPr algn="ctr" latinLnBrk="1"/>
                      <a:r>
                        <a:rPr lang="en-US" altLang="ko-KR" sz="1100"/>
                        <a:t>12</a:t>
                      </a:r>
                      <a:endParaRPr lang="ko-KR" altLang="en-US" sz="1100"/>
                    </a:p>
                  </a:txBody>
                  <a:tcPr marL="102408" marR="102408" marT="51204" marB="51204" anchor="ctr">
                    <a:solidFill>
                      <a:schemeClr val="bg1"/>
                    </a:solidFill>
                  </a:tcPr>
                </a:tc>
                <a:tc>
                  <a:txBody>
                    <a:bodyPr/>
                    <a:lstStyle/>
                    <a:p>
                      <a:pPr algn="ctr" latinLnBrk="1"/>
                      <a:r>
                        <a:rPr lang="en-US" altLang="ko-KR" sz="1200"/>
                        <a:t>16</a:t>
                      </a:r>
                      <a:endParaRPr lang="ko-KR" altLang="en-US" sz="1200"/>
                    </a:p>
                  </a:txBody>
                  <a:tcPr>
                    <a:solidFill>
                      <a:schemeClr val="bg1"/>
                    </a:solidFill>
                  </a:tcPr>
                </a:tc>
                <a:extLst>
                  <a:ext uri="{0D108BD9-81ED-4DB2-BD59-A6C34878D82A}">
                    <a16:rowId xmlns:a16="http://schemas.microsoft.com/office/drawing/2014/main" val="2707330735"/>
                  </a:ext>
                </a:extLst>
              </a:tr>
              <a:tr h="0">
                <a:tc>
                  <a:txBody>
                    <a:bodyPr/>
                    <a:lstStyle/>
                    <a:p>
                      <a:pPr algn="ctr" latinLnBrk="1"/>
                      <a:r>
                        <a:rPr lang="en-US" altLang="ko-KR" sz="1100"/>
                        <a:t>Total</a:t>
                      </a:r>
                      <a:endParaRPr lang="ko-KR" altLang="en-US" sz="1100"/>
                    </a:p>
                  </a:txBody>
                  <a:tcPr marL="102408" marR="102408" marT="51204" marB="51204" anchor="ctr">
                    <a:solidFill>
                      <a:schemeClr val="bg1"/>
                    </a:solidFill>
                  </a:tcPr>
                </a:tc>
                <a:tc>
                  <a:txBody>
                    <a:bodyPr/>
                    <a:lstStyle/>
                    <a:p>
                      <a:pPr algn="ctr" latinLnBrk="1"/>
                      <a:r>
                        <a:rPr lang="en-US" altLang="ko-KR" sz="1100"/>
                        <a:t>110M</a:t>
                      </a:r>
                      <a:endParaRPr lang="ko-KR" altLang="en-US" sz="1100"/>
                    </a:p>
                  </a:txBody>
                  <a:tcPr marL="102408" marR="102408" marT="51204" marB="51204" anchor="ctr">
                    <a:solidFill>
                      <a:schemeClr val="bg1"/>
                    </a:solidFill>
                  </a:tcPr>
                </a:tc>
                <a:tc>
                  <a:txBody>
                    <a:bodyPr/>
                    <a:lstStyle/>
                    <a:p>
                      <a:pPr algn="ctr" latinLnBrk="1"/>
                      <a:r>
                        <a:rPr lang="en-US" altLang="ko-KR" sz="1200"/>
                        <a:t>340M</a:t>
                      </a:r>
                      <a:endParaRPr lang="ko-KR" altLang="en-US" sz="1200"/>
                    </a:p>
                  </a:txBody>
                  <a:tcPr>
                    <a:solidFill>
                      <a:schemeClr val="bg1"/>
                    </a:solidFill>
                  </a:tcPr>
                </a:tc>
                <a:extLst>
                  <a:ext uri="{0D108BD9-81ED-4DB2-BD59-A6C34878D82A}">
                    <a16:rowId xmlns:a16="http://schemas.microsoft.com/office/drawing/2014/main" val="71775818"/>
                  </a:ext>
                </a:extLst>
              </a:tr>
            </a:tbl>
          </a:graphicData>
        </a:graphic>
      </p:graphicFrame>
    </p:spTree>
    <p:extLst>
      <p:ext uri="{BB962C8B-B14F-4D97-AF65-F5344CB8AC3E}">
        <p14:creationId xmlns:p14="http://schemas.microsoft.com/office/powerpoint/2010/main" val="13418809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GPT </a:t>
            </a:r>
            <a:r>
              <a:rPr lang="ko-KR" altLang="en-US"/>
              <a:t>모델</a:t>
            </a:r>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GPT</a:t>
            </a:r>
            <a:r>
              <a:rPr lang="ko-KR" altLang="en-US"/>
              <a:t>의 한계점</a:t>
            </a:r>
          </a:p>
        </p:txBody>
      </p:sp>
      <p:grpSp>
        <p:nvGrpSpPr>
          <p:cNvPr id="5" name="그룹 4">
            <a:extLst>
              <a:ext uri="{FF2B5EF4-FFF2-40B4-BE49-F238E27FC236}">
                <a16:creationId xmlns:a16="http://schemas.microsoft.com/office/drawing/2014/main" id="{D9475868-8B1C-4601-8B02-187FA4D090F8}"/>
              </a:ext>
            </a:extLst>
          </p:cNvPr>
          <p:cNvGrpSpPr/>
          <p:nvPr/>
        </p:nvGrpSpPr>
        <p:grpSpPr>
          <a:xfrm>
            <a:off x="190588" y="1498600"/>
            <a:ext cx="8781480" cy="4749801"/>
            <a:chOff x="38188" y="190500"/>
            <a:chExt cx="12115624" cy="6553200"/>
          </a:xfrm>
        </p:grpSpPr>
        <p:pic>
          <p:nvPicPr>
            <p:cNvPr id="15" name="Picture 2" descr="Examples">
              <a:extLst>
                <a:ext uri="{FF2B5EF4-FFF2-40B4-BE49-F238E27FC236}">
                  <a16:creationId xmlns:a16="http://schemas.microsoft.com/office/drawing/2014/main" id="{BA48A097-8845-484E-A602-C554269FD1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469" t="53599" r="51992" b="18917"/>
            <a:stretch/>
          </p:blipFill>
          <p:spPr bwMode="auto">
            <a:xfrm>
              <a:off x="38188" y="190500"/>
              <a:ext cx="5392238" cy="33655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Examples">
              <a:extLst>
                <a:ext uri="{FF2B5EF4-FFF2-40B4-BE49-F238E27FC236}">
                  <a16:creationId xmlns:a16="http://schemas.microsoft.com/office/drawing/2014/main" id="{2104ED82-F53E-4065-ABEF-54D711946A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469" t="27567" r="51992" b="49720"/>
            <a:stretch/>
          </p:blipFill>
          <p:spPr bwMode="auto">
            <a:xfrm>
              <a:off x="5801313" y="279400"/>
              <a:ext cx="6352499" cy="3276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Examples">
              <a:extLst>
                <a:ext uri="{FF2B5EF4-FFF2-40B4-BE49-F238E27FC236}">
                  <a16:creationId xmlns:a16="http://schemas.microsoft.com/office/drawing/2014/main" id="{CC02EA7D-8191-4586-82F6-A47E4AA2D4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469" t="5476" r="51992" b="75960"/>
            <a:stretch/>
          </p:blipFill>
          <p:spPr bwMode="auto">
            <a:xfrm>
              <a:off x="82336" y="3766787"/>
              <a:ext cx="7061200" cy="2976913"/>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직선 연결선 17">
              <a:extLst>
                <a:ext uri="{FF2B5EF4-FFF2-40B4-BE49-F238E27FC236}">
                  <a16:creationId xmlns:a16="http://schemas.microsoft.com/office/drawing/2014/main" id="{96B78544-0510-4049-BB4E-E1D6A22211E7}"/>
                </a:ext>
              </a:extLst>
            </p:cNvPr>
            <p:cNvCxnSpPr>
              <a:cxnSpLocks/>
            </p:cNvCxnSpPr>
            <p:nvPr/>
          </p:nvCxnSpPr>
          <p:spPr>
            <a:xfrm>
              <a:off x="1918985" y="1143000"/>
              <a:ext cx="1574800"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293E3D5E-1689-4949-9EC7-B55E8EC5E317}"/>
                </a:ext>
              </a:extLst>
            </p:cNvPr>
            <p:cNvCxnSpPr>
              <a:cxnSpLocks/>
            </p:cNvCxnSpPr>
            <p:nvPr/>
          </p:nvCxnSpPr>
          <p:spPr>
            <a:xfrm>
              <a:off x="7835900" y="1397000"/>
              <a:ext cx="1892300"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F6DB24E7-44AC-458E-8DA1-8CABC29C5830}"/>
                </a:ext>
              </a:extLst>
            </p:cNvPr>
            <p:cNvCxnSpPr>
              <a:cxnSpLocks/>
            </p:cNvCxnSpPr>
            <p:nvPr/>
          </p:nvCxnSpPr>
          <p:spPr>
            <a:xfrm>
              <a:off x="2608780" y="4953000"/>
              <a:ext cx="2070100"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F2FD791-3A2B-47C6-86F6-374CEC968000}"/>
                </a:ext>
              </a:extLst>
            </p:cNvPr>
            <p:cNvSpPr txBox="1"/>
            <p:nvPr/>
          </p:nvSpPr>
          <p:spPr>
            <a:xfrm>
              <a:off x="7010639" y="4436961"/>
              <a:ext cx="5024061" cy="2208090"/>
            </a:xfrm>
            <a:prstGeom prst="rect">
              <a:avLst/>
            </a:prstGeom>
            <a:noFill/>
          </p:spPr>
          <p:txBody>
            <a:bodyPr wrap="square" rtlCol="0">
              <a:spAutoFit/>
            </a:bodyPr>
            <a:lstStyle/>
            <a:p>
              <a:pPr marL="285750" indent="-285750">
                <a:buFont typeface="Arial" panose="020B0604020202020204" pitchFamily="34" charset="0"/>
                <a:buChar char="•"/>
              </a:pPr>
              <a:r>
                <a:rPr lang="ko-KR" altLang="en-US" sz="1600"/>
                <a:t>인간은 새로운 </a:t>
              </a:r>
              <a:r>
                <a:rPr lang="en-US" altLang="ko-KR" sz="1600"/>
                <a:t>task </a:t>
              </a:r>
              <a:r>
                <a:rPr lang="ko-KR" altLang="en-US" sz="1600"/>
                <a:t>학습을 위해 수많은 데이터를 필요로 하지 않는다</a:t>
              </a:r>
              <a:r>
                <a:rPr lang="en-US" altLang="ko-KR" sz="1600"/>
                <a:t>!</a:t>
              </a:r>
            </a:p>
            <a:p>
              <a:pPr marL="285750" indent="-285750">
                <a:buFont typeface="Arial" panose="020B0604020202020204" pitchFamily="34" charset="0"/>
                <a:buChar char="•"/>
              </a:pPr>
              <a:r>
                <a:rPr lang="en-US" altLang="ko-KR" sz="1600"/>
                <a:t>Pretain model </a:t>
              </a:r>
              <a:r>
                <a:rPr lang="en-US" altLang="ko-KR" sz="1600">
                  <a:sym typeface="Wingdings" panose="05000000000000000000" pitchFamily="2" charset="2"/>
                </a:rPr>
                <a:t> finetuning</a:t>
              </a:r>
              <a:r>
                <a:rPr lang="ko-KR" altLang="en-US" sz="1600">
                  <a:sym typeface="Wingdings" panose="05000000000000000000" pitchFamily="2" charset="2"/>
                </a:rPr>
                <a:t>으로</a:t>
              </a:r>
              <a:r>
                <a:rPr lang="en-US" altLang="ko-KR" sz="1600">
                  <a:sym typeface="Wingdings" panose="05000000000000000000" pitchFamily="2" charset="2"/>
                </a:rPr>
                <a:t>,</a:t>
              </a:r>
              <a:r>
                <a:rPr lang="ko-KR" altLang="en-US" sz="1600">
                  <a:sym typeface="Wingdings" panose="05000000000000000000" pitchFamily="2" charset="2"/>
                </a:rPr>
                <a:t> </a:t>
              </a:r>
              <a:r>
                <a:rPr lang="ko-KR" altLang="en-US" sz="1600"/>
                <a:t>한 모델이 하나의 </a:t>
              </a:r>
              <a:r>
                <a:rPr lang="en-US" altLang="ko-KR" sz="1600"/>
                <a:t>task</a:t>
              </a:r>
              <a:r>
                <a:rPr lang="ko-KR" altLang="en-US" sz="1600"/>
                <a:t>만 수행 가능한건 바보같은 일이다</a:t>
              </a:r>
              <a:r>
                <a:rPr lang="en-US" altLang="ko-KR" sz="1600"/>
                <a:t>!</a:t>
              </a:r>
            </a:p>
            <a:p>
              <a:pPr marL="285750" indent="-285750">
                <a:buFont typeface="Arial" panose="020B0604020202020204" pitchFamily="34" charset="0"/>
                <a:buChar char="•"/>
              </a:pPr>
              <a:endParaRPr lang="ko-KR" altLang="en-US" sz="1600"/>
            </a:p>
          </p:txBody>
        </p:sp>
      </p:grpSp>
      <p:sp>
        <p:nvSpPr>
          <p:cNvPr id="10" name="내용 개체 틀 9">
            <a:extLst>
              <a:ext uri="{FF2B5EF4-FFF2-40B4-BE49-F238E27FC236}">
                <a16:creationId xmlns:a16="http://schemas.microsoft.com/office/drawing/2014/main" id="{67CBB855-76C6-4D83-9018-A755F2983678}"/>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25470161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GPT </a:t>
            </a:r>
            <a:r>
              <a:rPr lang="ko-KR" altLang="en-US"/>
              <a:t>모델</a:t>
            </a:r>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GPT-2</a:t>
            </a:r>
            <a:endParaRPr lang="ko-KR" altLang="en-US"/>
          </a:p>
        </p:txBody>
      </p:sp>
      <p:grpSp>
        <p:nvGrpSpPr>
          <p:cNvPr id="6" name="그룹 5">
            <a:extLst>
              <a:ext uri="{FF2B5EF4-FFF2-40B4-BE49-F238E27FC236}">
                <a16:creationId xmlns:a16="http://schemas.microsoft.com/office/drawing/2014/main" id="{A10D9D74-8AA9-4585-94F5-F06D683C090A}"/>
              </a:ext>
            </a:extLst>
          </p:cNvPr>
          <p:cNvGrpSpPr/>
          <p:nvPr/>
        </p:nvGrpSpPr>
        <p:grpSpPr>
          <a:xfrm>
            <a:off x="652887" y="1489039"/>
            <a:ext cx="7830713" cy="4815448"/>
            <a:chOff x="1922887" y="1146628"/>
            <a:chExt cx="8346226" cy="5132459"/>
          </a:xfrm>
        </p:grpSpPr>
        <p:grpSp>
          <p:nvGrpSpPr>
            <p:cNvPr id="13" name="그룹 12">
              <a:extLst>
                <a:ext uri="{FF2B5EF4-FFF2-40B4-BE49-F238E27FC236}">
                  <a16:creationId xmlns:a16="http://schemas.microsoft.com/office/drawing/2014/main" id="{7486C7AB-A20B-445A-90A5-119CB9A659F9}"/>
                </a:ext>
              </a:extLst>
            </p:cNvPr>
            <p:cNvGrpSpPr/>
            <p:nvPr/>
          </p:nvGrpSpPr>
          <p:grpSpPr>
            <a:xfrm>
              <a:off x="1922887" y="1146628"/>
              <a:ext cx="8346226" cy="5132459"/>
              <a:chOff x="1414462" y="1146628"/>
              <a:chExt cx="8346226" cy="5132459"/>
            </a:xfrm>
          </p:grpSpPr>
          <p:pic>
            <p:nvPicPr>
              <p:cNvPr id="14" name="Picture 2" descr="OpenAI GPT-3: Language Models are Few-Shot Learners | by Soheil Tehranipour  | Analytics Vidhya | Medium">
                <a:extLst>
                  <a:ext uri="{FF2B5EF4-FFF2-40B4-BE49-F238E27FC236}">
                    <a16:creationId xmlns:a16="http://schemas.microsoft.com/office/drawing/2014/main" id="{A146122A-E95E-4C82-9DCA-33A933E8B9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8" t="9711" r="11227" b="1691"/>
              <a:stretch/>
            </p:blipFill>
            <p:spPr bwMode="auto">
              <a:xfrm>
                <a:off x="1414462" y="1146628"/>
                <a:ext cx="8346226" cy="5132459"/>
              </a:xfrm>
              <a:prstGeom prst="rect">
                <a:avLst/>
              </a:prstGeom>
              <a:noFill/>
              <a:extLst>
                <a:ext uri="{909E8E84-426E-40DD-AFC4-6F175D3DCCD1}">
                  <a14:hiddenFill xmlns:a14="http://schemas.microsoft.com/office/drawing/2010/main">
                    <a:solidFill>
                      <a:srgbClr val="FFFFFF"/>
                    </a:solidFill>
                  </a14:hiddenFill>
                </a:ext>
              </a:extLst>
            </p:spPr>
          </p:pic>
          <p:sp>
            <p:nvSpPr>
              <p:cNvPr id="22" name="직사각형 21">
                <a:extLst>
                  <a:ext uri="{FF2B5EF4-FFF2-40B4-BE49-F238E27FC236}">
                    <a16:creationId xmlns:a16="http://schemas.microsoft.com/office/drawing/2014/main" id="{CC7BDF75-3269-40DE-9616-8A8A0A15114D}"/>
                  </a:ext>
                </a:extLst>
              </p:cNvPr>
              <p:cNvSpPr/>
              <p:nvPr/>
            </p:nvSpPr>
            <p:spPr>
              <a:xfrm rot="18900000">
                <a:off x="7705725" y="4960256"/>
                <a:ext cx="657225" cy="2762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 name="Picture 2" descr="OpenAI GPT-3: Language Models are Few-Shot Learners | by Soheil Tehranipour  | Analytics Vidhya | Medium">
                <a:extLst>
                  <a:ext uri="{FF2B5EF4-FFF2-40B4-BE49-F238E27FC236}">
                    <a16:creationId xmlns:a16="http://schemas.microsoft.com/office/drawing/2014/main" id="{A83A4689-E12F-48ED-87A1-632E3CC6E4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6845" t="74445" r="27552" b="16881"/>
              <a:stretch/>
            </p:blipFill>
            <p:spPr bwMode="auto">
              <a:xfrm>
                <a:off x="5026552" y="4757055"/>
                <a:ext cx="415678" cy="393702"/>
              </a:xfrm>
              <a:prstGeom prst="diamond">
                <a:avLst/>
              </a:prstGeom>
              <a:noFill/>
              <a:extLst>
                <a:ext uri="{909E8E84-426E-40DD-AFC4-6F175D3DCCD1}">
                  <a14:hiddenFill xmlns:a14="http://schemas.microsoft.com/office/drawing/2010/main">
                    <a:solidFill>
                      <a:srgbClr val="FFFFFF"/>
                    </a:solidFill>
                  </a14:hiddenFill>
                </a:ext>
              </a:extLst>
            </p:spPr>
          </p:pic>
          <p:sp>
            <p:nvSpPr>
              <p:cNvPr id="24" name="직사각형 23">
                <a:extLst>
                  <a:ext uri="{FF2B5EF4-FFF2-40B4-BE49-F238E27FC236}">
                    <a16:creationId xmlns:a16="http://schemas.microsoft.com/office/drawing/2014/main" id="{D1E8909A-0722-4551-A9AA-60377E85B49F}"/>
                  </a:ext>
                </a:extLst>
              </p:cNvPr>
              <p:cNvSpPr/>
              <p:nvPr/>
            </p:nvSpPr>
            <p:spPr>
              <a:xfrm rot="18900000">
                <a:off x="5068275" y="4804827"/>
                <a:ext cx="361292" cy="2762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6DA1D20-2587-487A-9AAD-7B815126E469}"/>
                  </a:ext>
                </a:extLst>
              </p:cNvPr>
              <p:cNvSpPr txBox="1"/>
              <p:nvPr/>
            </p:nvSpPr>
            <p:spPr>
              <a:xfrm>
                <a:off x="5029200" y="4071255"/>
                <a:ext cx="497252" cy="307777"/>
              </a:xfrm>
              <a:prstGeom prst="rect">
                <a:avLst/>
              </a:prstGeom>
              <a:noFill/>
            </p:spPr>
            <p:txBody>
              <a:bodyPr wrap="none" rtlCol="0">
                <a:spAutoFit/>
              </a:bodyPr>
              <a:lstStyle/>
              <a:p>
                <a:r>
                  <a:rPr lang="en-US" altLang="ko-KR" sz="1400" b="1"/>
                  <a:t>117</a:t>
                </a:r>
                <a:endParaRPr lang="ko-KR" altLang="en-US" sz="1400" b="1"/>
              </a:p>
            </p:txBody>
          </p:sp>
          <p:cxnSp>
            <p:nvCxnSpPr>
              <p:cNvPr id="26" name="직선 화살표 연결선 25">
                <a:extLst>
                  <a:ext uri="{FF2B5EF4-FFF2-40B4-BE49-F238E27FC236}">
                    <a16:creationId xmlns:a16="http://schemas.microsoft.com/office/drawing/2014/main" id="{D7A8A84A-8805-4EC3-83D5-4A390032B1AB}"/>
                  </a:ext>
                </a:extLst>
              </p:cNvPr>
              <p:cNvCxnSpPr/>
              <p:nvPr/>
            </p:nvCxnSpPr>
            <p:spPr>
              <a:xfrm flipV="1">
                <a:off x="5283200" y="4407805"/>
                <a:ext cx="0" cy="30973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9C13471B-BB4B-43FE-9EB9-4906D3888B29}"/>
                  </a:ext>
                </a:extLst>
              </p:cNvPr>
              <p:cNvSpPr/>
              <p:nvPr/>
            </p:nvSpPr>
            <p:spPr>
              <a:xfrm>
                <a:off x="7915564" y="4195946"/>
                <a:ext cx="448798" cy="1108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8" name="연결선: 꺾임 27">
                <a:extLst>
                  <a:ext uri="{FF2B5EF4-FFF2-40B4-BE49-F238E27FC236}">
                    <a16:creationId xmlns:a16="http://schemas.microsoft.com/office/drawing/2014/main" id="{B4A1747C-2A11-4C7F-90FA-9AED7403DAFC}"/>
                  </a:ext>
                </a:extLst>
              </p:cNvPr>
              <p:cNvCxnSpPr>
                <a:cxnSpLocks/>
                <a:stCxn id="25" idx="0"/>
                <a:endCxn id="27" idx="0"/>
              </p:cNvCxnSpPr>
              <p:nvPr/>
            </p:nvCxnSpPr>
            <p:spPr>
              <a:xfrm rot="16200000" flipH="1">
                <a:off x="6646548" y="2702532"/>
                <a:ext cx="124691" cy="2862137"/>
              </a:xfrm>
              <a:prstGeom prst="bentConnector3">
                <a:avLst>
                  <a:gd name="adj1" fmla="val -183333"/>
                </a:avLst>
              </a:prstGeom>
              <a:ln w="190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A75C853-CE6C-49FA-982B-36AA6A978B8E}"/>
                  </a:ext>
                </a:extLst>
              </p:cNvPr>
              <p:cNvSpPr txBox="1"/>
              <p:nvPr/>
            </p:nvSpPr>
            <p:spPr>
              <a:xfrm>
                <a:off x="4587186" y="3422650"/>
                <a:ext cx="4632294" cy="369332"/>
              </a:xfrm>
              <a:prstGeom prst="rect">
                <a:avLst/>
              </a:prstGeom>
              <a:noFill/>
            </p:spPr>
            <p:txBody>
              <a:bodyPr wrap="none" rtlCol="0">
                <a:spAutoFit/>
              </a:bodyPr>
              <a:lstStyle/>
              <a:p>
                <a:r>
                  <a:rPr lang="en-US" altLang="ko-KR" b="1">
                    <a:solidFill>
                      <a:srgbClr val="FF0000"/>
                    </a:solidFill>
                  </a:rPr>
                  <a:t>Large size + Large training data (40 GB)</a:t>
                </a:r>
                <a:endParaRPr lang="ko-KR" altLang="en-US" b="1">
                  <a:solidFill>
                    <a:srgbClr val="FF0000"/>
                  </a:solidFill>
                </a:endParaRPr>
              </a:p>
            </p:txBody>
          </p:sp>
          <p:sp>
            <p:nvSpPr>
              <p:cNvPr id="30" name="TextBox 29">
                <a:extLst>
                  <a:ext uri="{FF2B5EF4-FFF2-40B4-BE49-F238E27FC236}">
                    <a16:creationId xmlns:a16="http://schemas.microsoft.com/office/drawing/2014/main" id="{BA1B0706-D6D5-4489-960C-B7C6A76FB843}"/>
                  </a:ext>
                </a:extLst>
              </p:cNvPr>
              <p:cNvSpPr txBox="1"/>
              <p:nvPr/>
            </p:nvSpPr>
            <p:spPr>
              <a:xfrm rot="18900000">
                <a:off x="3771899" y="5494021"/>
                <a:ext cx="1630575" cy="253916"/>
              </a:xfrm>
              <a:prstGeom prst="rect">
                <a:avLst/>
              </a:prstGeom>
              <a:noFill/>
            </p:spPr>
            <p:txBody>
              <a:bodyPr wrap="none" rtlCol="0">
                <a:spAutoFit/>
              </a:bodyPr>
              <a:lstStyle/>
              <a:p>
                <a:r>
                  <a:rPr lang="en-US" altLang="ko-KR" sz="1050"/>
                  <a:t>Also called small GPT-2</a:t>
                </a:r>
                <a:endParaRPr lang="ko-KR" altLang="en-US" sz="1050"/>
              </a:p>
            </p:txBody>
          </p:sp>
        </p:grpSp>
        <p:sp>
          <p:nvSpPr>
            <p:cNvPr id="31" name="TextBox 30">
              <a:extLst>
                <a:ext uri="{FF2B5EF4-FFF2-40B4-BE49-F238E27FC236}">
                  <a16:creationId xmlns:a16="http://schemas.microsoft.com/office/drawing/2014/main" id="{7E393380-D3E5-484E-ACFF-E007CB9F4AA2}"/>
                </a:ext>
              </a:extLst>
            </p:cNvPr>
            <p:cNvSpPr txBox="1"/>
            <p:nvPr/>
          </p:nvSpPr>
          <p:spPr>
            <a:xfrm>
              <a:off x="4826771" y="4016838"/>
              <a:ext cx="846707" cy="369332"/>
            </a:xfrm>
            <a:prstGeom prst="rect">
              <a:avLst/>
            </a:prstGeom>
            <a:noFill/>
          </p:spPr>
          <p:txBody>
            <a:bodyPr wrap="none" rtlCol="0">
              <a:spAutoFit/>
            </a:bodyPr>
            <a:lstStyle/>
            <a:p>
              <a:r>
                <a:rPr lang="en-US" altLang="ko-KR" b="1">
                  <a:solidFill>
                    <a:srgbClr val="FF0000"/>
                  </a:solidFill>
                </a:rPr>
                <a:t>11 GB</a:t>
              </a:r>
              <a:endParaRPr lang="ko-KR" altLang="en-US" b="1">
                <a:solidFill>
                  <a:srgbClr val="FF0000"/>
                </a:solidFill>
              </a:endParaRPr>
            </a:p>
          </p:txBody>
        </p:sp>
      </p:grpSp>
      <p:sp>
        <p:nvSpPr>
          <p:cNvPr id="10" name="내용 개체 틀 9">
            <a:extLst>
              <a:ext uri="{FF2B5EF4-FFF2-40B4-BE49-F238E27FC236}">
                <a16:creationId xmlns:a16="http://schemas.microsoft.com/office/drawing/2014/main" id="{7BBAC71E-46FA-4C04-8875-0AF49520912B}"/>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1046678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GPT </a:t>
            </a:r>
            <a:r>
              <a:rPr lang="ko-KR" altLang="en-US"/>
              <a:t>모델</a:t>
            </a:r>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GPT-2</a:t>
            </a:r>
            <a:endParaRPr lang="ko-KR" altLang="en-US"/>
          </a:p>
        </p:txBody>
      </p:sp>
      <p:grpSp>
        <p:nvGrpSpPr>
          <p:cNvPr id="5" name="그룹 4">
            <a:extLst>
              <a:ext uri="{FF2B5EF4-FFF2-40B4-BE49-F238E27FC236}">
                <a16:creationId xmlns:a16="http://schemas.microsoft.com/office/drawing/2014/main" id="{8BE1C4ED-CBC8-46E0-BF61-5FC02C2EB26C}"/>
              </a:ext>
            </a:extLst>
          </p:cNvPr>
          <p:cNvGrpSpPr/>
          <p:nvPr/>
        </p:nvGrpSpPr>
        <p:grpSpPr>
          <a:xfrm>
            <a:off x="170534" y="1828800"/>
            <a:ext cx="8746119" cy="3752850"/>
            <a:chOff x="532484" y="1284769"/>
            <a:chExt cx="11197379" cy="4804655"/>
          </a:xfrm>
        </p:grpSpPr>
        <p:grpSp>
          <p:nvGrpSpPr>
            <p:cNvPr id="18" name="그룹 17">
              <a:extLst>
                <a:ext uri="{FF2B5EF4-FFF2-40B4-BE49-F238E27FC236}">
                  <a16:creationId xmlns:a16="http://schemas.microsoft.com/office/drawing/2014/main" id="{3D5E5241-B898-4018-8788-55F900D6028D}"/>
                </a:ext>
              </a:extLst>
            </p:cNvPr>
            <p:cNvGrpSpPr/>
            <p:nvPr/>
          </p:nvGrpSpPr>
          <p:grpSpPr>
            <a:xfrm>
              <a:off x="609471" y="1783377"/>
              <a:ext cx="1807319" cy="4306047"/>
              <a:chOff x="5623260" y="1588168"/>
              <a:chExt cx="1807319" cy="4306047"/>
            </a:xfrm>
          </p:grpSpPr>
          <p:pic>
            <p:nvPicPr>
              <p:cNvPr id="19" name="Picture 4" descr="Transformer: Attention is all you need">
                <a:extLst>
                  <a:ext uri="{FF2B5EF4-FFF2-40B4-BE49-F238E27FC236}">
                    <a16:creationId xmlns:a16="http://schemas.microsoft.com/office/drawing/2014/main" id="{5F30029C-690E-4F5C-858D-7F73952CA75A}"/>
                  </a:ext>
                </a:extLst>
              </p:cNvPr>
              <p:cNvPicPr>
                <a:picLocks noChangeAspect="1" noChangeArrowheads="1"/>
              </p:cNvPicPr>
              <p:nvPr/>
            </p:nvPicPr>
            <p:blipFill rotWithShape="1">
              <a:blip r:embed="rId2">
                <a:clrChange>
                  <a:clrFrom>
                    <a:srgbClr val="FEFFFF"/>
                  </a:clrFrom>
                  <a:clrTo>
                    <a:srgbClr val="FEFFFF">
                      <a:alpha val="0"/>
                    </a:srgbClr>
                  </a:clrTo>
                </a:clrChange>
                <a:extLst>
                  <a:ext uri="{28A0092B-C50C-407E-A947-70E740481C1C}">
                    <a14:useLocalDpi xmlns:a14="http://schemas.microsoft.com/office/drawing/2010/main" val="0"/>
                  </a:ext>
                </a:extLst>
              </a:blip>
              <a:srcRect l="50732" t="21384" r="3315"/>
              <a:stretch/>
            </p:blipFill>
            <p:spPr bwMode="auto">
              <a:xfrm>
                <a:off x="5623260" y="1588168"/>
                <a:ext cx="1807319" cy="4306047"/>
              </a:xfrm>
              <a:prstGeom prst="rect">
                <a:avLst/>
              </a:prstGeom>
              <a:noFill/>
              <a:extLst>
                <a:ext uri="{909E8E84-426E-40DD-AFC4-6F175D3DCCD1}">
                  <a14:hiddenFill xmlns:a14="http://schemas.microsoft.com/office/drawing/2010/main">
                    <a:solidFill>
                      <a:srgbClr val="FFFFFF"/>
                    </a:solidFill>
                  </a14:hiddenFill>
                </a:ext>
              </a:extLst>
            </p:spPr>
          </p:pic>
          <p:sp>
            <p:nvSpPr>
              <p:cNvPr id="20" name="직사각형 19">
                <a:extLst>
                  <a:ext uri="{FF2B5EF4-FFF2-40B4-BE49-F238E27FC236}">
                    <a16:creationId xmlns:a16="http://schemas.microsoft.com/office/drawing/2014/main" id="{F7FC7B1E-ED4D-42A0-B6A9-8ED7D57A6CE6}"/>
                  </a:ext>
                </a:extLst>
              </p:cNvPr>
              <p:cNvSpPr/>
              <p:nvPr/>
            </p:nvSpPr>
            <p:spPr>
              <a:xfrm>
                <a:off x="5693443" y="2401455"/>
                <a:ext cx="1243264" cy="855092"/>
              </a:xfrm>
              <a:prstGeom prst="rect">
                <a:avLst/>
              </a:prstGeom>
              <a:solidFill>
                <a:srgbClr val="F1F1F1">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1" name="직선 연결선 20">
                <a:extLst>
                  <a:ext uri="{FF2B5EF4-FFF2-40B4-BE49-F238E27FC236}">
                    <a16:creationId xmlns:a16="http://schemas.microsoft.com/office/drawing/2014/main" id="{40A589B1-9593-45B6-B079-1F1B1B312980}"/>
                  </a:ext>
                </a:extLst>
              </p:cNvPr>
              <p:cNvCxnSpPr/>
              <p:nvPr/>
            </p:nvCxnSpPr>
            <p:spPr>
              <a:xfrm flipV="1">
                <a:off x="6215062" y="2400300"/>
                <a:ext cx="0" cy="9191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2" name="그룹 31">
              <a:extLst>
                <a:ext uri="{FF2B5EF4-FFF2-40B4-BE49-F238E27FC236}">
                  <a16:creationId xmlns:a16="http://schemas.microsoft.com/office/drawing/2014/main" id="{F115247E-DF84-4C8B-9A81-A3B476466289}"/>
                </a:ext>
              </a:extLst>
            </p:cNvPr>
            <p:cNvGrpSpPr/>
            <p:nvPr/>
          </p:nvGrpSpPr>
          <p:grpSpPr>
            <a:xfrm>
              <a:off x="7285532" y="1783377"/>
              <a:ext cx="1807319" cy="4306047"/>
              <a:chOff x="5623260" y="1588168"/>
              <a:chExt cx="1807319" cy="4306047"/>
            </a:xfrm>
          </p:grpSpPr>
          <p:pic>
            <p:nvPicPr>
              <p:cNvPr id="33" name="Picture 4" descr="Transformer: Attention is all you need">
                <a:extLst>
                  <a:ext uri="{FF2B5EF4-FFF2-40B4-BE49-F238E27FC236}">
                    <a16:creationId xmlns:a16="http://schemas.microsoft.com/office/drawing/2014/main" id="{E9A8CE7E-4AC0-4D50-9F48-6B03EEEB3FBE}"/>
                  </a:ext>
                </a:extLst>
              </p:cNvPr>
              <p:cNvPicPr>
                <a:picLocks noChangeAspect="1" noChangeArrowheads="1"/>
              </p:cNvPicPr>
              <p:nvPr/>
            </p:nvPicPr>
            <p:blipFill rotWithShape="1">
              <a:blip r:embed="rId2">
                <a:clrChange>
                  <a:clrFrom>
                    <a:srgbClr val="FEFFFF"/>
                  </a:clrFrom>
                  <a:clrTo>
                    <a:srgbClr val="FEFFFF">
                      <a:alpha val="0"/>
                    </a:srgbClr>
                  </a:clrTo>
                </a:clrChange>
                <a:extLst>
                  <a:ext uri="{28A0092B-C50C-407E-A947-70E740481C1C}">
                    <a14:useLocalDpi xmlns:a14="http://schemas.microsoft.com/office/drawing/2010/main" val="0"/>
                  </a:ext>
                </a:extLst>
              </a:blip>
              <a:srcRect l="50732" t="21384" r="3315"/>
              <a:stretch/>
            </p:blipFill>
            <p:spPr bwMode="auto">
              <a:xfrm>
                <a:off x="5623260" y="1588168"/>
                <a:ext cx="1807319" cy="4306047"/>
              </a:xfrm>
              <a:prstGeom prst="rect">
                <a:avLst/>
              </a:prstGeom>
              <a:noFill/>
              <a:extLst>
                <a:ext uri="{909E8E84-426E-40DD-AFC4-6F175D3DCCD1}">
                  <a14:hiddenFill xmlns:a14="http://schemas.microsoft.com/office/drawing/2010/main">
                    <a:solidFill>
                      <a:srgbClr val="FFFFFF"/>
                    </a:solidFill>
                  </a14:hiddenFill>
                </a:ext>
              </a:extLst>
            </p:spPr>
          </p:pic>
          <p:sp>
            <p:nvSpPr>
              <p:cNvPr id="34" name="직사각형 33">
                <a:extLst>
                  <a:ext uri="{FF2B5EF4-FFF2-40B4-BE49-F238E27FC236}">
                    <a16:creationId xmlns:a16="http://schemas.microsoft.com/office/drawing/2014/main" id="{F86812D2-5327-46A7-9FF2-A02F337F4860}"/>
                  </a:ext>
                </a:extLst>
              </p:cNvPr>
              <p:cNvSpPr/>
              <p:nvPr/>
            </p:nvSpPr>
            <p:spPr>
              <a:xfrm>
                <a:off x="5693443" y="2401455"/>
                <a:ext cx="1243264" cy="855092"/>
              </a:xfrm>
              <a:prstGeom prst="rect">
                <a:avLst/>
              </a:prstGeom>
              <a:solidFill>
                <a:srgbClr val="F1F1F1">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5" name="직선 연결선 34">
                <a:extLst>
                  <a:ext uri="{FF2B5EF4-FFF2-40B4-BE49-F238E27FC236}">
                    <a16:creationId xmlns:a16="http://schemas.microsoft.com/office/drawing/2014/main" id="{D61531EA-5069-4F94-B052-E7AB9FBBB9FA}"/>
                  </a:ext>
                </a:extLst>
              </p:cNvPr>
              <p:cNvCxnSpPr/>
              <p:nvPr/>
            </p:nvCxnSpPr>
            <p:spPr>
              <a:xfrm flipV="1">
                <a:off x="6215062" y="2400300"/>
                <a:ext cx="0" cy="9191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F0D52002-A813-485D-8EC0-DE801E5F7877}"/>
                </a:ext>
              </a:extLst>
            </p:cNvPr>
            <p:cNvSpPr txBox="1"/>
            <p:nvPr/>
          </p:nvSpPr>
          <p:spPr>
            <a:xfrm>
              <a:off x="532484" y="1284769"/>
              <a:ext cx="1680268" cy="369332"/>
            </a:xfrm>
            <a:prstGeom prst="rect">
              <a:avLst/>
            </a:prstGeom>
            <a:noFill/>
          </p:spPr>
          <p:txBody>
            <a:bodyPr wrap="none" rtlCol="0">
              <a:spAutoFit/>
            </a:bodyPr>
            <a:lstStyle/>
            <a:p>
              <a:r>
                <a:rPr lang="en-US" altLang="ko-KR" b="1">
                  <a:solidFill>
                    <a:srgbClr val="FF0000"/>
                  </a:solidFill>
                </a:rPr>
                <a:t>GPT decoder </a:t>
              </a:r>
              <a:endParaRPr lang="ko-KR" altLang="en-US" b="1">
                <a:solidFill>
                  <a:srgbClr val="FF0000"/>
                </a:solidFill>
              </a:endParaRPr>
            </a:p>
          </p:txBody>
        </p:sp>
        <p:sp>
          <p:nvSpPr>
            <p:cNvPr id="37" name="TextBox 36">
              <a:extLst>
                <a:ext uri="{FF2B5EF4-FFF2-40B4-BE49-F238E27FC236}">
                  <a16:creationId xmlns:a16="http://schemas.microsoft.com/office/drawing/2014/main" id="{989B57BF-44FB-414A-B01B-BEC81BDF6906}"/>
                </a:ext>
              </a:extLst>
            </p:cNvPr>
            <p:cNvSpPr txBox="1"/>
            <p:nvPr/>
          </p:nvSpPr>
          <p:spPr>
            <a:xfrm>
              <a:off x="7095530" y="1284769"/>
              <a:ext cx="1909497" cy="369332"/>
            </a:xfrm>
            <a:prstGeom prst="rect">
              <a:avLst/>
            </a:prstGeom>
            <a:noFill/>
          </p:spPr>
          <p:txBody>
            <a:bodyPr wrap="none" rtlCol="0">
              <a:spAutoFit/>
            </a:bodyPr>
            <a:lstStyle/>
            <a:p>
              <a:r>
                <a:rPr lang="en-US" altLang="ko-KR" b="1">
                  <a:solidFill>
                    <a:srgbClr val="FF0000"/>
                  </a:solidFill>
                </a:rPr>
                <a:t>GPT-2 decoder </a:t>
              </a:r>
              <a:endParaRPr lang="ko-KR" altLang="en-US" b="1">
                <a:solidFill>
                  <a:srgbClr val="FF0000"/>
                </a:solidFill>
              </a:endParaRPr>
            </a:p>
          </p:txBody>
        </p:sp>
        <p:pic>
          <p:nvPicPr>
            <p:cNvPr id="38" name="그림 37">
              <a:extLst>
                <a:ext uri="{FF2B5EF4-FFF2-40B4-BE49-F238E27FC236}">
                  <a16:creationId xmlns:a16="http://schemas.microsoft.com/office/drawing/2014/main" id="{87FFDFB7-A851-4F05-9865-A81270C2C3FA}"/>
                </a:ext>
              </a:extLst>
            </p:cNvPr>
            <p:cNvPicPr>
              <a:picLocks noChangeAspect="1"/>
            </p:cNvPicPr>
            <p:nvPr/>
          </p:nvPicPr>
          <p:blipFill rotWithShape="1">
            <a:blip r:embed="rId3">
              <a:clrChange>
                <a:clrFrom>
                  <a:srgbClr val="FFFFFF"/>
                </a:clrFrom>
                <a:clrTo>
                  <a:srgbClr val="FFFFFF">
                    <a:alpha val="0"/>
                  </a:srgbClr>
                </a:clrTo>
              </a:clrChange>
              <a:duotone>
                <a:prstClr val="black"/>
                <a:schemeClr val="accent3">
                  <a:tint val="45000"/>
                  <a:satMod val="400000"/>
                </a:schemeClr>
              </a:duotone>
            </a:blip>
            <a:srcRect r="51363" b="8975"/>
            <a:stretch/>
          </p:blipFill>
          <p:spPr>
            <a:xfrm>
              <a:off x="2903213" y="1320800"/>
              <a:ext cx="2012886" cy="4768624"/>
            </a:xfrm>
            <a:prstGeom prst="rect">
              <a:avLst/>
            </a:prstGeom>
          </p:spPr>
        </p:pic>
        <p:pic>
          <p:nvPicPr>
            <p:cNvPr id="39" name="그림 38">
              <a:extLst>
                <a:ext uri="{FF2B5EF4-FFF2-40B4-BE49-F238E27FC236}">
                  <a16:creationId xmlns:a16="http://schemas.microsoft.com/office/drawing/2014/main" id="{4CBC3656-7312-4231-8C86-5D782C07DD62}"/>
                </a:ext>
              </a:extLst>
            </p:cNvPr>
            <p:cNvPicPr>
              <a:picLocks noChangeAspect="1"/>
            </p:cNvPicPr>
            <p:nvPr/>
          </p:nvPicPr>
          <p:blipFill rotWithShape="1">
            <a:blip r:embed="rId3">
              <a:clrChange>
                <a:clrFrom>
                  <a:srgbClr val="FFFFFF"/>
                </a:clrFrom>
                <a:clrTo>
                  <a:srgbClr val="FFFFFF">
                    <a:alpha val="0"/>
                  </a:srgbClr>
                </a:clrTo>
              </a:clrChange>
              <a:duotone>
                <a:prstClr val="black"/>
                <a:schemeClr val="accent3">
                  <a:tint val="45000"/>
                  <a:satMod val="400000"/>
                </a:schemeClr>
              </a:duotone>
            </a:blip>
            <a:srcRect l="48506" r="2857" b="8975"/>
            <a:stretch/>
          </p:blipFill>
          <p:spPr>
            <a:xfrm>
              <a:off x="9716977" y="1320800"/>
              <a:ext cx="2012886" cy="4768624"/>
            </a:xfrm>
            <a:prstGeom prst="rect">
              <a:avLst/>
            </a:prstGeom>
          </p:spPr>
        </p:pic>
        <p:cxnSp>
          <p:nvCxnSpPr>
            <p:cNvPr id="40" name="직선 화살표 연결선 39">
              <a:extLst>
                <a:ext uri="{FF2B5EF4-FFF2-40B4-BE49-F238E27FC236}">
                  <a16:creationId xmlns:a16="http://schemas.microsoft.com/office/drawing/2014/main" id="{10CAD10C-6EFB-4652-99A9-259414800471}"/>
                </a:ext>
              </a:extLst>
            </p:cNvPr>
            <p:cNvCxnSpPr/>
            <p:nvPr/>
          </p:nvCxnSpPr>
          <p:spPr>
            <a:xfrm>
              <a:off x="1819275" y="2190750"/>
              <a:ext cx="1400175" cy="952500"/>
            </a:xfrm>
            <a:prstGeom prst="straightConnector1">
              <a:avLst/>
            </a:prstGeom>
            <a:ln w="190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88420F6B-1B3B-4A3B-A71D-6B6C839D8CA8}"/>
                </a:ext>
              </a:extLst>
            </p:cNvPr>
            <p:cNvCxnSpPr/>
            <p:nvPr/>
          </p:nvCxnSpPr>
          <p:spPr>
            <a:xfrm flipV="1">
              <a:off x="1819276" y="3581032"/>
              <a:ext cx="1400173" cy="486143"/>
            </a:xfrm>
            <a:prstGeom prst="straightConnector1">
              <a:avLst/>
            </a:prstGeom>
            <a:ln w="190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59A25B03-FC98-4D52-AB1B-1A01A1C07989}"/>
                </a:ext>
              </a:extLst>
            </p:cNvPr>
            <p:cNvCxnSpPr/>
            <p:nvPr/>
          </p:nvCxnSpPr>
          <p:spPr>
            <a:xfrm>
              <a:off x="8506039" y="2190750"/>
              <a:ext cx="1400175" cy="952500"/>
            </a:xfrm>
            <a:prstGeom prst="straightConnector1">
              <a:avLst/>
            </a:prstGeom>
            <a:ln w="190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0F7AB077-AC6C-4DC1-8416-E523B7053F72}"/>
                </a:ext>
              </a:extLst>
            </p:cNvPr>
            <p:cNvCxnSpPr/>
            <p:nvPr/>
          </p:nvCxnSpPr>
          <p:spPr>
            <a:xfrm flipV="1">
              <a:off x="8506040" y="3581032"/>
              <a:ext cx="1400173" cy="486143"/>
            </a:xfrm>
            <a:prstGeom prst="straightConnector1">
              <a:avLst/>
            </a:prstGeom>
            <a:ln w="190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44" name="화살표: 아래쪽 43">
              <a:extLst>
                <a:ext uri="{FF2B5EF4-FFF2-40B4-BE49-F238E27FC236}">
                  <a16:creationId xmlns:a16="http://schemas.microsoft.com/office/drawing/2014/main" id="{0E07CB1F-331C-4472-B738-84FECD632A1E}"/>
                </a:ext>
              </a:extLst>
            </p:cNvPr>
            <p:cNvSpPr/>
            <p:nvPr/>
          </p:nvSpPr>
          <p:spPr>
            <a:xfrm rot="16200000">
              <a:off x="5684235" y="3312093"/>
              <a:ext cx="955497" cy="379731"/>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TextBox 44">
              <a:extLst>
                <a:ext uri="{FF2B5EF4-FFF2-40B4-BE49-F238E27FC236}">
                  <a16:creationId xmlns:a16="http://schemas.microsoft.com/office/drawing/2014/main" id="{08A144D2-C1E7-44F9-9A56-E429FA8834FD}"/>
                </a:ext>
              </a:extLst>
            </p:cNvPr>
            <p:cNvSpPr txBox="1"/>
            <p:nvPr/>
          </p:nvSpPr>
          <p:spPr>
            <a:xfrm>
              <a:off x="4489628" y="2740451"/>
              <a:ext cx="1668149" cy="276999"/>
            </a:xfrm>
            <a:prstGeom prst="rect">
              <a:avLst/>
            </a:prstGeom>
            <a:noFill/>
          </p:spPr>
          <p:txBody>
            <a:bodyPr wrap="none" rtlCol="0">
              <a:spAutoFit/>
            </a:bodyPr>
            <a:lstStyle/>
            <a:p>
              <a:r>
                <a:rPr lang="en-US" altLang="ko-KR" sz="1200"/>
                <a:t>(Batch normalization)</a:t>
              </a:r>
              <a:endParaRPr lang="ko-KR" altLang="en-US" sz="1200"/>
            </a:p>
          </p:txBody>
        </p:sp>
      </p:grpSp>
      <p:sp>
        <p:nvSpPr>
          <p:cNvPr id="10" name="내용 개체 틀 9">
            <a:extLst>
              <a:ext uri="{FF2B5EF4-FFF2-40B4-BE49-F238E27FC236}">
                <a16:creationId xmlns:a16="http://schemas.microsoft.com/office/drawing/2014/main" id="{049F96EF-DADD-4BAE-8405-56AEDD6D0A6F}"/>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34853259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GPT </a:t>
            </a:r>
            <a:r>
              <a:rPr lang="ko-KR" altLang="en-US"/>
              <a:t>모델</a:t>
            </a:r>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GPT-2</a:t>
            </a:r>
            <a:endParaRPr lang="ko-KR" altLang="en-US"/>
          </a:p>
        </p:txBody>
      </p:sp>
      <p:pic>
        <p:nvPicPr>
          <p:cNvPr id="6" name="그림 5">
            <a:extLst>
              <a:ext uri="{FF2B5EF4-FFF2-40B4-BE49-F238E27FC236}">
                <a16:creationId xmlns:a16="http://schemas.microsoft.com/office/drawing/2014/main" id="{EB098620-C2D3-4475-B2E6-39456D7DF513}"/>
              </a:ext>
            </a:extLst>
          </p:cNvPr>
          <p:cNvPicPr>
            <a:picLocks noChangeAspect="1"/>
          </p:cNvPicPr>
          <p:nvPr/>
        </p:nvPicPr>
        <p:blipFill>
          <a:blip r:embed="rId2"/>
          <a:stretch>
            <a:fillRect/>
          </a:stretch>
        </p:blipFill>
        <p:spPr>
          <a:xfrm>
            <a:off x="152401" y="2047455"/>
            <a:ext cx="8762999" cy="1763206"/>
          </a:xfrm>
          <a:prstGeom prst="rect">
            <a:avLst/>
          </a:prstGeom>
        </p:spPr>
      </p:pic>
      <p:sp>
        <p:nvSpPr>
          <p:cNvPr id="8" name="TextBox 7">
            <a:extLst>
              <a:ext uri="{FF2B5EF4-FFF2-40B4-BE49-F238E27FC236}">
                <a16:creationId xmlns:a16="http://schemas.microsoft.com/office/drawing/2014/main" id="{D049EA07-3525-459B-8651-8258D07A3E5B}"/>
              </a:ext>
            </a:extLst>
          </p:cNvPr>
          <p:cNvSpPr txBox="1"/>
          <p:nvPr/>
        </p:nvSpPr>
        <p:spPr>
          <a:xfrm>
            <a:off x="143359" y="4860763"/>
            <a:ext cx="8895385" cy="1200329"/>
          </a:xfrm>
          <a:prstGeom prst="rect">
            <a:avLst/>
          </a:prstGeom>
          <a:noFill/>
        </p:spPr>
        <p:txBody>
          <a:bodyPr wrap="none" rtlCol="0">
            <a:spAutoFit/>
          </a:bodyPr>
          <a:lstStyle/>
          <a:p>
            <a:pPr algn="ctr"/>
            <a:r>
              <a:rPr lang="ko-KR" altLang="en-US" sz="2400" b="1"/>
              <a:t>다음 단어 예측 방식에서는 </a:t>
            </a:r>
            <a:r>
              <a:rPr lang="en-US" altLang="ko-KR" sz="2400" b="1"/>
              <a:t>SOTA </a:t>
            </a:r>
            <a:r>
              <a:rPr lang="ko-KR" altLang="en-US" sz="2400" b="1"/>
              <a:t>성능</a:t>
            </a:r>
            <a:endParaRPr lang="en-US" altLang="ko-KR" sz="2400" b="1"/>
          </a:p>
          <a:p>
            <a:pPr algn="ctr"/>
            <a:r>
              <a:rPr lang="ko-KR" altLang="en-US" sz="2400" b="1"/>
              <a:t>기계독해</a:t>
            </a:r>
            <a:r>
              <a:rPr lang="en-US" altLang="ko-KR" sz="2400" b="1"/>
              <a:t>,</a:t>
            </a:r>
            <a:r>
              <a:rPr lang="ko-KR" altLang="en-US" sz="2400" b="1"/>
              <a:t> 요약</a:t>
            </a:r>
            <a:r>
              <a:rPr lang="en-US" altLang="ko-KR" sz="2400" b="1"/>
              <a:t>, </a:t>
            </a:r>
            <a:r>
              <a:rPr lang="ko-KR" altLang="en-US" sz="2400" b="1"/>
              <a:t>번역 등의 자연어 </a:t>
            </a:r>
            <a:r>
              <a:rPr lang="en-US" altLang="ko-KR" sz="2400" b="1"/>
              <a:t>task</a:t>
            </a:r>
            <a:r>
              <a:rPr lang="ko-KR" altLang="en-US" sz="2400" b="1"/>
              <a:t>에서는 일반 신경망</a:t>
            </a:r>
            <a:r>
              <a:rPr lang="en-US" altLang="ko-KR" sz="2400" b="1"/>
              <a:t> </a:t>
            </a:r>
            <a:r>
              <a:rPr lang="ko-KR" altLang="en-US" sz="2400" b="1"/>
              <a:t>수준</a:t>
            </a:r>
            <a:endParaRPr lang="en-US" altLang="ko-KR" sz="2400" b="1"/>
          </a:p>
          <a:p>
            <a:pPr algn="ctr"/>
            <a:r>
              <a:rPr lang="ko-KR" altLang="en-US" sz="2400" b="1">
                <a:solidFill>
                  <a:srgbClr val="FF0000"/>
                </a:solidFill>
                <a:sym typeface="Wingdings" panose="05000000000000000000" pitchFamily="2" charset="2"/>
              </a:rPr>
              <a:t> </a:t>
            </a:r>
            <a:r>
              <a:rPr lang="en-US" altLang="ko-KR" sz="2400" b="1">
                <a:solidFill>
                  <a:srgbClr val="FF0000"/>
                </a:solidFill>
                <a:sym typeface="Wingdings" panose="05000000000000000000" pitchFamily="2" charset="2"/>
              </a:rPr>
              <a:t> </a:t>
            </a:r>
            <a:r>
              <a:rPr lang="ko-KR" altLang="en-US" sz="2400" b="1">
                <a:solidFill>
                  <a:srgbClr val="FF0000"/>
                </a:solidFill>
                <a:sym typeface="Wingdings" panose="05000000000000000000" pitchFamily="2" charset="2"/>
              </a:rPr>
              <a:t>하지만</a:t>
            </a:r>
            <a:r>
              <a:rPr lang="en-US" altLang="ko-KR" sz="2400" b="1">
                <a:solidFill>
                  <a:srgbClr val="FF0000"/>
                </a:solidFill>
                <a:sym typeface="Wingdings" panose="05000000000000000000" pitchFamily="2" charset="2"/>
              </a:rPr>
              <a:t>! Zero, One, Few-shot learning</a:t>
            </a:r>
            <a:r>
              <a:rPr lang="ko-KR" altLang="en-US" sz="2400" b="1">
                <a:solidFill>
                  <a:srgbClr val="FF0000"/>
                </a:solidFill>
                <a:sym typeface="Wingdings" panose="05000000000000000000" pitchFamily="2" charset="2"/>
              </a:rPr>
              <a:t>의 새 지평을 제시</a:t>
            </a:r>
            <a:r>
              <a:rPr lang="en-US" altLang="ko-KR" sz="2400" b="1">
                <a:solidFill>
                  <a:srgbClr val="FF0000"/>
                </a:solidFill>
                <a:sym typeface="Wingdings" panose="05000000000000000000" pitchFamily="2" charset="2"/>
              </a:rPr>
              <a:t>!</a:t>
            </a:r>
            <a:endParaRPr lang="ko-KR" altLang="en-US" sz="2400" b="1">
              <a:solidFill>
                <a:srgbClr val="FF0000"/>
              </a:solidFill>
            </a:endParaRPr>
          </a:p>
        </p:txBody>
      </p:sp>
      <p:sp>
        <p:nvSpPr>
          <p:cNvPr id="11" name="내용 개체 틀 10">
            <a:extLst>
              <a:ext uri="{FF2B5EF4-FFF2-40B4-BE49-F238E27FC236}">
                <a16:creationId xmlns:a16="http://schemas.microsoft.com/office/drawing/2014/main" id="{D33B4E33-CDBC-4499-B323-F35493572421}"/>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14170208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GPT </a:t>
            </a:r>
            <a:r>
              <a:rPr lang="ko-KR" altLang="en-US"/>
              <a:t>모델</a:t>
            </a:r>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Zero-shot Learning using Saltlux GPT-2 (Small)</a:t>
            </a:r>
            <a:endParaRPr lang="ko-KR" altLang="en-US"/>
          </a:p>
        </p:txBody>
      </p:sp>
      <p:pic>
        <p:nvPicPr>
          <p:cNvPr id="6" name="그림 5">
            <a:extLst>
              <a:ext uri="{FF2B5EF4-FFF2-40B4-BE49-F238E27FC236}">
                <a16:creationId xmlns:a16="http://schemas.microsoft.com/office/drawing/2014/main" id="{F3394706-9F07-407B-A819-222B6F5A8943}"/>
              </a:ext>
            </a:extLst>
          </p:cNvPr>
          <p:cNvPicPr>
            <a:picLocks noChangeAspect="1"/>
          </p:cNvPicPr>
          <p:nvPr/>
        </p:nvPicPr>
        <p:blipFill>
          <a:blip r:embed="rId2"/>
          <a:stretch>
            <a:fillRect/>
          </a:stretch>
        </p:blipFill>
        <p:spPr>
          <a:xfrm>
            <a:off x="255230" y="1695450"/>
            <a:ext cx="8735165" cy="4286250"/>
          </a:xfrm>
          <a:prstGeom prst="rect">
            <a:avLst/>
          </a:prstGeom>
        </p:spPr>
      </p:pic>
      <p:sp>
        <p:nvSpPr>
          <p:cNvPr id="10" name="내용 개체 틀 9">
            <a:extLst>
              <a:ext uri="{FF2B5EF4-FFF2-40B4-BE49-F238E27FC236}">
                <a16:creationId xmlns:a16="http://schemas.microsoft.com/office/drawing/2014/main" id="{DCEFE7AB-0BA7-46DA-B7A8-CBB6B445DFAD}"/>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25547297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GPT </a:t>
            </a:r>
            <a:r>
              <a:rPr lang="ko-KR" altLang="en-US"/>
              <a:t>모델</a:t>
            </a:r>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Zero-shot Learning using Saltlux GPT-2</a:t>
            </a:r>
            <a:endParaRPr lang="ko-KR" altLang="en-US"/>
          </a:p>
        </p:txBody>
      </p:sp>
      <p:sp>
        <p:nvSpPr>
          <p:cNvPr id="5" name="TextBox 4">
            <a:extLst>
              <a:ext uri="{FF2B5EF4-FFF2-40B4-BE49-F238E27FC236}">
                <a16:creationId xmlns:a16="http://schemas.microsoft.com/office/drawing/2014/main" id="{412CCD8E-3ED4-43E0-A74D-33BEBD612477}"/>
              </a:ext>
            </a:extLst>
          </p:cNvPr>
          <p:cNvSpPr txBox="1"/>
          <p:nvPr/>
        </p:nvSpPr>
        <p:spPr>
          <a:xfrm>
            <a:off x="260350" y="1600344"/>
            <a:ext cx="7349677" cy="1200329"/>
          </a:xfrm>
          <a:prstGeom prst="rect">
            <a:avLst/>
          </a:prstGeom>
          <a:noFill/>
        </p:spPr>
        <p:txBody>
          <a:bodyPr wrap="square" rtlCol="0">
            <a:spAutoFit/>
          </a:bodyPr>
          <a:lstStyle/>
          <a:p>
            <a:r>
              <a:rPr lang="ko-KR" altLang="en-US"/>
              <a:t>철수</a:t>
            </a:r>
            <a:r>
              <a:rPr lang="en-US" altLang="ko-KR"/>
              <a:t>: </a:t>
            </a:r>
            <a:r>
              <a:rPr lang="ko-KR" altLang="en-US"/>
              <a:t>신은 무엇입니까</a:t>
            </a:r>
            <a:r>
              <a:rPr lang="en-US" altLang="ko-KR"/>
              <a:t>?</a:t>
            </a:r>
          </a:p>
          <a:p>
            <a:r>
              <a:rPr lang="ko-KR" altLang="en-US"/>
              <a:t>영희</a:t>
            </a:r>
            <a:r>
              <a:rPr lang="en-US" altLang="ko-KR"/>
              <a:t>: </a:t>
            </a:r>
            <a:r>
              <a:rPr lang="ko-KR" altLang="en-US" b="1"/>
              <a:t>아</a:t>
            </a:r>
            <a:r>
              <a:rPr lang="en-US" altLang="ko-KR" b="1"/>
              <a:t>, </a:t>
            </a:r>
            <a:r>
              <a:rPr lang="ko-KR" altLang="en-US" b="1"/>
              <a:t>신씨</a:t>
            </a:r>
            <a:r>
              <a:rPr lang="en-US" altLang="ko-KR" b="1"/>
              <a:t>? </a:t>
            </a:r>
            <a:r>
              <a:rPr lang="ko-KR" altLang="en-US" b="1"/>
              <a:t>이제 어떻게 할 거죠</a:t>
            </a:r>
            <a:r>
              <a:rPr lang="en-US" altLang="ko-KR" b="1"/>
              <a:t>? </a:t>
            </a:r>
            <a:r>
              <a:rPr lang="ko-KR" altLang="en-US" b="1"/>
              <a:t>그럼 다시 한번 내 앞에서 기다리세요</a:t>
            </a:r>
            <a:r>
              <a:rPr lang="en-US" altLang="ko-KR" b="1"/>
              <a:t>. </a:t>
            </a:r>
            <a:r>
              <a:rPr lang="ko-KR" altLang="en-US" b="1"/>
              <a:t>신씨</a:t>
            </a:r>
            <a:r>
              <a:rPr lang="en-US" altLang="ko-KR" b="1"/>
              <a:t>?</a:t>
            </a:r>
          </a:p>
          <a:p>
            <a:r>
              <a:rPr lang="ko-KR" altLang="en-US" b="1"/>
              <a:t>신씨 </a:t>
            </a:r>
            <a:r>
              <a:rPr lang="en-US" altLang="ko-KR" b="1"/>
              <a:t>: </a:t>
            </a:r>
            <a:r>
              <a:rPr lang="ko-KR" altLang="en-US" b="1"/>
              <a:t>그래</a:t>
            </a:r>
            <a:r>
              <a:rPr lang="en-US" altLang="ko-KR" b="1"/>
              <a:t>, </a:t>
            </a:r>
            <a:r>
              <a:rPr lang="ko-KR" altLang="en-US" b="1"/>
              <a:t>신씨</a:t>
            </a:r>
            <a:r>
              <a:rPr lang="en-US" altLang="ko-KR" b="1"/>
              <a:t>!</a:t>
            </a:r>
          </a:p>
        </p:txBody>
      </p:sp>
      <p:sp>
        <p:nvSpPr>
          <p:cNvPr id="9" name="TextBox 8">
            <a:extLst>
              <a:ext uri="{FF2B5EF4-FFF2-40B4-BE49-F238E27FC236}">
                <a16:creationId xmlns:a16="http://schemas.microsoft.com/office/drawing/2014/main" id="{524EDACF-54EE-45D7-AA74-C90F92A45117}"/>
              </a:ext>
            </a:extLst>
          </p:cNvPr>
          <p:cNvSpPr txBox="1"/>
          <p:nvPr/>
        </p:nvSpPr>
        <p:spPr>
          <a:xfrm>
            <a:off x="260350" y="3564157"/>
            <a:ext cx="8331200" cy="2585323"/>
          </a:xfrm>
          <a:prstGeom prst="rect">
            <a:avLst/>
          </a:prstGeom>
          <a:noFill/>
        </p:spPr>
        <p:txBody>
          <a:bodyPr wrap="square">
            <a:spAutoFit/>
          </a:bodyPr>
          <a:lstStyle/>
          <a:p>
            <a:r>
              <a:rPr lang="en-US" altLang="ko-KR"/>
              <a:t>English : what a wonderful world! </a:t>
            </a:r>
          </a:p>
          <a:p>
            <a:r>
              <a:rPr lang="en-US" altLang="ko-KR"/>
              <a:t>Korean : </a:t>
            </a:r>
            <a:r>
              <a:rPr lang="en-US" altLang="ko-KR" b="1"/>
              <a:t>style?  Thrill work.</a:t>
            </a:r>
          </a:p>
          <a:p>
            <a:r>
              <a:rPr lang="en-US" altLang="ko-KR" b="1"/>
              <a:t>Ghost : worksword to our generation. </a:t>
            </a:r>
          </a:p>
          <a:p>
            <a:r>
              <a:rPr lang="en-US" altLang="ko-KR" b="1"/>
              <a:t>Levels : worksword to our new generation. Theseas of Ghost's groups on the groups. </a:t>
            </a:r>
          </a:p>
          <a:p>
            <a:r>
              <a:rPr lang="en-US" altLang="ko-KR" b="1"/>
              <a:t>Abukas : wonderful world. </a:t>
            </a:r>
          </a:p>
          <a:p>
            <a:r>
              <a:rPr lang="en-US" altLang="ko-KR" b="1"/>
              <a:t>Raulf's : worksword to our on a colories of our life. Theseas of Ghost's groups. </a:t>
            </a:r>
          </a:p>
          <a:p>
            <a:r>
              <a:rPr lang="en-US" altLang="ko-KR" b="1"/>
              <a:t>Chotte: workswords of the new generation.</a:t>
            </a:r>
          </a:p>
        </p:txBody>
      </p:sp>
      <p:sp>
        <p:nvSpPr>
          <p:cNvPr id="11" name="내용 개체 틀 10">
            <a:extLst>
              <a:ext uri="{FF2B5EF4-FFF2-40B4-BE49-F238E27FC236}">
                <a16:creationId xmlns:a16="http://schemas.microsoft.com/office/drawing/2014/main" id="{1255B0C6-CE65-48A2-9CE5-1CFA06B10FD7}"/>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17452850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GPT </a:t>
            </a:r>
            <a:r>
              <a:rPr lang="ko-KR" altLang="en-US"/>
              <a:t>모델</a:t>
            </a:r>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Zero-shot Learning using Saltlux GPT-2</a:t>
            </a:r>
            <a:endParaRPr lang="ko-KR" altLang="en-US"/>
          </a:p>
        </p:txBody>
      </p:sp>
      <p:sp>
        <p:nvSpPr>
          <p:cNvPr id="5" name="TextBox 4">
            <a:extLst>
              <a:ext uri="{FF2B5EF4-FFF2-40B4-BE49-F238E27FC236}">
                <a16:creationId xmlns:a16="http://schemas.microsoft.com/office/drawing/2014/main" id="{C23D6BB4-F4E3-4561-9ACD-9A5455835E0B}"/>
              </a:ext>
            </a:extLst>
          </p:cNvPr>
          <p:cNvSpPr txBox="1"/>
          <p:nvPr/>
        </p:nvSpPr>
        <p:spPr>
          <a:xfrm>
            <a:off x="260350" y="2059143"/>
            <a:ext cx="8578850" cy="3416320"/>
          </a:xfrm>
          <a:prstGeom prst="rect">
            <a:avLst/>
          </a:prstGeom>
          <a:noFill/>
        </p:spPr>
        <p:txBody>
          <a:bodyPr wrap="square">
            <a:spAutoFit/>
          </a:bodyPr>
          <a:lstStyle/>
          <a:p>
            <a:r>
              <a:rPr lang="ko-KR" altLang="en-US"/>
              <a:t>다음의 대화에 대한 감정을 서술하시오</a:t>
            </a:r>
            <a:r>
              <a:rPr lang="en-US" altLang="ko-KR"/>
              <a:t>. "</a:t>
            </a:r>
            <a:r>
              <a:rPr lang="ko-KR" altLang="en-US"/>
              <a:t>진짜 기분 개짜증나</a:t>
            </a:r>
            <a:r>
              <a:rPr lang="en-US" altLang="ko-KR"/>
              <a:t>!“</a:t>
            </a:r>
          </a:p>
          <a:p>
            <a:r>
              <a:rPr lang="ko-KR" altLang="en-US"/>
              <a:t>정답</a:t>
            </a:r>
            <a:r>
              <a:rPr lang="en-US" altLang="ko-KR"/>
              <a:t>: </a:t>
            </a:r>
            <a:r>
              <a:rPr lang="en-US" altLang="ko-KR" b="1"/>
              <a:t>"</a:t>
            </a:r>
            <a:r>
              <a:rPr lang="ko-KR" altLang="en-US" b="1"/>
              <a:t>정말이오</a:t>
            </a:r>
            <a:r>
              <a:rPr lang="en-US" altLang="ko-KR" b="1"/>
              <a:t>. </a:t>
            </a:r>
            <a:r>
              <a:rPr lang="ko-KR" altLang="en-US" b="1"/>
              <a:t>내 친구 얘기야</a:t>
            </a:r>
            <a:r>
              <a:rPr lang="en-US" altLang="ko-KR" b="1"/>
              <a:t>, </a:t>
            </a:r>
            <a:r>
              <a:rPr lang="ko-KR" altLang="en-US" b="1"/>
              <a:t>내 친구 말이야</a:t>
            </a:r>
            <a:r>
              <a:rPr lang="en-US" altLang="ko-KR" b="1"/>
              <a:t>.</a:t>
            </a:r>
          </a:p>
          <a:p>
            <a:r>
              <a:rPr lang="ko-KR" altLang="en-US" b="1"/>
              <a:t>그리고 내가 정말 무슨 이야기를 하는지 알고 싶으니</a:t>
            </a:r>
            <a:r>
              <a:rPr lang="en-US" altLang="ko-KR" b="1"/>
              <a:t>...</a:t>
            </a:r>
          </a:p>
          <a:p>
            <a:r>
              <a:rPr lang="en-US" altLang="ko-KR" b="1"/>
              <a:t>"</a:t>
            </a:r>
            <a:r>
              <a:rPr lang="ko-KR" altLang="en-US" b="1"/>
              <a:t>나는 내 친구를 그렇게 좋아하지는 않으니까</a:t>
            </a:r>
            <a:r>
              <a:rPr lang="en-US" altLang="ko-KR" b="1"/>
              <a:t>, </a:t>
            </a:r>
            <a:r>
              <a:rPr lang="ko-KR" altLang="en-US" b="1"/>
              <a:t>결국 나랑은 친구가 되어버렸어</a:t>
            </a:r>
            <a:r>
              <a:rPr lang="en-US" altLang="ko-KR" b="1"/>
              <a:t>.</a:t>
            </a:r>
          </a:p>
          <a:p>
            <a:r>
              <a:rPr lang="ko-KR" altLang="en-US" b="1"/>
              <a:t>나중에나 하고 그 얘기를 했었거든</a:t>
            </a:r>
            <a:r>
              <a:rPr lang="en-US" altLang="ko-KR" b="1"/>
              <a:t>.</a:t>
            </a:r>
          </a:p>
          <a:p>
            <a:r>
              <a:rPr lang="ko-KR" altLang="en-US" b="1"/>
              <a:t>결국 나는 </a:t>
            </a:r>
            <a:r>
              <a:rPr lang="en-US" altLang="ko-KR" b="1"/>
              <a:t>'</a:t>
            </a:r>
            <a:r>
              <a:rPr lang="ko-KR" altLang="en-US" b="1"/>
              <a:t>친척</a:t>
            </a:r>
            <a:r>
              <a:rPr lang="en-US" altLang="ko-KR" b="1"/>
              <a:t>'</a:t>
            </a:r>
            <a:r>
              <a:rPr lang="ko-KR" altLang="en-US" b="1"/>
              <a:t>과 친하게 되었다고</a:t>
            </a:r>
            <a:r>
              <a:rPr lang="en-US" altLang="ko-KR" b="1"/>
              <a:t>.</a:t>
            </a:r>
          </a:p>
          <a:p>
            <a:r>
              <a:rPr lang="ko-KR" altLang="en-US" b="1"/>
              <a:t>그런데 이번에는 내가 그 친구라는 사실을 알게 되었지</a:t>
            </a:r>
            <a:r>
              <a:rPr lang="en-US" altLang="ko-KR" b="1"/>
              <a:t>.</a:t>
            </a:r>
          </a:p>
          <a:p>
            <a:r>
              <a:rPr lang="ko-KR" altLang="en-US" b="1"/>
              <a:t>나는 그 친구는 자기 친구를 </a:t>
            </a:r>
            <a:r>
              <a:rPr lang="en-US" altLang="ko-KR" b="1"/>
              <a:t>'</a:t>
            </a:r>
            <a:r>
              <a:rPr lang="ko-KR" altLang="en-US" b="1"/>
              <a:t>친척</a:t>
            </a:r>
            <a:r>
              <a:rPr lang="en-US" altLang="ko-KR" b="1"/>
              <a:t>'</a:t>
            </a:r>
            <a:r>
              <a:rPr lang="ko-KR" altLang="en-US" b="1"/>
              <a:t>으로 부르고 있었거든</a:t>
            </a:r>
            <a:r>
              <a:rPr lang="en-US" altLang="ko-KR" b="1"/>
              <a:t>. </a:t>
            </a:r>
          </a:p>
          <a:p>
            <a:r>
              <a:rPr lang="ko-KR" altLang="en-US" b="1"/>
              <a:t>그래서 나는 그 친구한테 그 친구가 자신의 친구가 되는 것을 반대하고</a:t>
            </a:r>
            <a:r>
              <a:rPr lang="en-US" altLang="ko-KR" b="1"/>
              <a:t>, </a:t>
            </a:r>
            <a:r>
              <a:rPr lang="ko-KR" altLang="en-US" b="1"/>
              <a:t>그 친구가 자기 친구가 되기로 결심했거든</a:t>
            </a:r>
            <a:r>
              <a:rPr lang="en-US" altLang="ko-KR" b="1"/>
              <a:t>.</a:t>
            </a:r>
          </a:p>
          <a:p>
            <a:r>
              <a:rPr lang="ko-KR" altLang="en-US" b="1"/>
              <a:t>그 친구가 나에게 친구가 되어 주려고 하는 이유가 이 친구가 되어서 그런지</a:t>
            </a:r>
            <a:r>
              <a:rPr lang="en-US" altLang="ko-KR" b="1"/>
              <a:t>, </a:t>
            </a:r>
            <a:r>
              <a:rPr lang="ko-KR" altLang="en-US" b="1"/>
              <a:t>그래서 나는 그 친구가 된 거야 그래서 나는 친구와 친구가 되었다</a:t>
            </a:r>
            <a:r>
              <a:rPr lang="en-US" altLang="ko-KR" b="1"/>
              <a:t>.</a:t>
            </a:r>
          </a:p>
        </p:txBody>
      </p:sp>
      <p:sp>
        <p:nvSpPr>
          <p:cNvPr id="10" name="내용 개체 틀 9">
            <a:extLst>
              <a:ext uri="{FF2B5EF4-FFF2-40B4-BE49-F238E27FC236}">
                <a16:creationId xmlns:a16="http://schemas.microsoft.com/office/drawing/2014/main" id="{CD9F99D8-55F3-483A-BC3D-EDDD71AF0FFC}"/>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35342141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GPT </a:t>
            </a:r>
            <a:r>
              <a:rPr lang="ko-KR" altLang="en-US"/>
              <a:t>모델</a:t>
            </a:r>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Zero-shot Learning using Saltlux GPT-2</a:t>
            </a:r>
            <a:endParaRPr lang="ko-KR" altLang="en-US"/>
          </a:p>
        </p:txBody>
      </p:sp>
      <p:sp>
        <p:nvSpPr>
          <p:cNvPr id="5" name="TextBox 4">
            <a:extLst>
              <a:ext uri="{FF2B5EF4-FFF2-40B4-BE49-F238E27FC236}">
                <a16:creationId xmlns:a16="http://schemas.microsoft.com/office/drawing/2014/main" id="{ED2F00FB-A471-408B-9F15-0716328EE6CC}"/>
              </a:ext>
            </a:extLst>
          </p:cNvPr>
          <p:cNvSpPr txBox="1"/>
          <p:nvPr/>
        </p:nvSpPr>
        <p:spPr>
          <a:xfrm>
            <a:off x="311150" y="1801861"/>
            <a:ext cx="8547100" cy="2585323"/>
          </a:xfrm>
          <a:prstGeom prst="rect">
            <a:avLst/>
          </a:prstGeom>
          <a:noFill/>
        </p:spPr>
        <p:txBody>
          <a:bodyPr wrap="square">
            <a:spAutoFit/>
          </a:bodyPr>
          <a:lstStyle/>
          <a:p>
            <a:r>
              <a:rPr lang="en-US" altLang="ko-KR"/>
              <a:t>A: </a:t>
            </a:r>
            <a:r>
              <a:rPr lang="ko-KR" altLang="en-US"/>
              <a:t>반가워요</a:t>
            </a:r>
            <a:r>
              <a:rPr lang="en-US" altLang="ko-KR"/>
              <a:t>!</a:t>
            </a:r>
          </a:p>
          <a:p>
            <a:r>
              <a:rPr lang="en-US" altLang="ko-KR"/>
              <a:t>B: </a:t>
            </a:r>
            <a:r>
              <a:rPr lang="ko-KR" altLang="en-US"/>
              <a:t>네 저도 반가워요</a:t>
            </a:r>
            <a:r>
              <a:rPr lang="en-US" altLang="ko-KR"/>
              <a:t>!</a:t>
            </a:r>
          </a:p>
          <a:p>
            <a:r>
              <a:rPr lang="en-US" altLang="ko-KR"/>
              <a:t>A: </a:t>
            </a:r>
            <a:r>
              <a:rPr lang="ko-KR" altLang="en-US" b="1"/>
              <a:t>미안해</a:t>
            </a:r>
            <a:r>
              <a:rPr lang="en-US" altLang="ko-KR" b="1"/>
              <a:t>,  </a:t>
            </a:r>
            <a:r>
              <a:rPr lang="ko-KR" altLang="en-US" b="1"/>
              <a:t>당신은 아주 기뻐요</a:t>
            </a:r>
            <a:r>
              <a:rPr lang="en-US" altLang="ko-KR" b="1"/>
              <a:t>!</a:t>
            </a:r>
          </a:p>
          <a:p>
            <a:r>
              <a:rPr lang="en-US" altLang="ko-KR" b="1"/>
              <a:t>A: </a:t>
            </a:r>
            <a:r>
              <a:rPr lang="ko-KR" altLang="en-US" b="1"/>
              <a:t>당신을 정말 사랑하고 있어서요</a:t>
            </a:r>
            <a:r>
              <a:rPr lang="en-US" altLang="ko-KR" b="1"/>
              <a:t>!</a:t>
            </a:r>
          </a:p>
          <a:p>
            <a:r>
              <a:rPr lang="en-US" altLang="ko-KR" b="1"/>
              <a:t>A: </a:t>
            </a:r>
            <a:r>
              <a:rPr lang="ko-KR" altLang="en-US" b="1"/>
              <a:t>당신은 정말 훌륭한 남자죠</a:t>
            </a:r>
            <a:r>
              <a:rPr lang="en-US" altLang="ko-KR" b="1"/>
              <a:t>?</a:t>
            </a:r>
          </a:p>
          <a:p>
            <a:r>
              <a:rPr lang="en-US" altLang="ko-KR" b="1"/>
              <a:t>A: </a:t>
            </a:r>
            <a:r>
              <a:rPr lang="ko-KR" altLang="en-US" b="1"/>
              <a:t>당신이 당신을 사랑하고 있고 당신의 행복을 알고 있어요</a:t>
            </a:r>
            <a:r>
              <a:rPr lang="en-US" altLang="ko-KR" b="1"/>
              <a:t>. </a:t>
            </a:r>
            <a:r>
              <a:rPr lang="ko-KR" altLang="en-US" b="1"/>
              <a:t>당신이 당신을 원하고 있어요</a:t>
            </a:r>
            <a:r>
              <a:rPr lang="en-US" altLang="ko-KR" b="1"/>
              <a:t>.</a:t>
            </a:r>
          </a:p>
          <a:p>
            <a:r>
              <a:rPr lang="ko-KR" altLang="en-US" b="1"/>
              <a:t>그런데 당신은 날 당신 속에 집어넣고 싶어하지요</a:t>
            </a:r>
            <a:r>
              <a:rPr lang="en-US" altLang="ko-KR" b="1"/>
              <a:t>!</a:t>
            </a:r>
          </a:p>
          <a:p>
            <a:r>
              <a:rPr lang="en-US" altLang="ko-KR" b="1"/>
              <a:t>B: </a:t>
            </a:r>
            <a:r>
              <a:rPr lang="ko-KR" altLang="en-US" b="1"/>
              <a:t>당신은 정말 아주 아름다운 남자를 하고 있어요</a:t>
            </a:r>
            <a:r>
              <a:rPr lang="en-US" altLang="ko-KR" b="1"/>
              <a:t>.</a:t>
            </a:r>
          </a:p>
        </p:txBody>
      </p:sp>
      <p:sp>
        <p:nvSpPr>
          <p:cNvPr id="9" name="TextBox 8">
            <a:extLst>
              <a:ext uri="{FF2B5EF4-FFF2-40B4-BE49-F238E27FC236}">
                <a16:creationId xmlns:a16="http://schemas.microsoft.com/office/drawing/2014/main" id="{DF4B94B8-55A4-428D-9399-077171C6D993}"/>
              </a:ext>
            </a:extLst>
          </p:cNvPr>
          <p:cNvSpPr txBox="1"/>
          <p:nvPr/>
        </p:nvSpPr>
        <p:spPr>
          <a:xfrm>
            <a:off x="220894" y="4858208"/>
            <a:ext cx="8422706" cy="923330"/>
          </a:xfrm>
          <a:prstGeom prst="rect">
            <a:avLst/>
          </a:prstGeom>
          <a:noFill/>
        </p:spPr>
        <p:txBody>
          <a:bodyPr wrap="square">
            <a:spAutoFit/>
          </a:bodyPr>
          <a:lstStyle/>
          <a:p>
            <a:r>
              <a:rPr lang="ko-KR" altLang="en-US"/>
              <a:t>철수</a:t>
            </a:r>
            <a:r>
              <a:rPr lang="en-US" altLang="ko-KR"/>
              <a:t>: </a:t>
            </a:r>
            <a:r>
              <a:rPr lang="ko-KR" altLang="en-US"/>
              <a:t>영희야</a:t>
            </a:r>
            <a:r>
              <a:rPr lang="en-US" altLang="ko-KR"/>
              <a:t>! </a:t>
            </a:r>
            <a:r>
              <a:rPr lang="ko-KR" altLang="en-US"/>
              <a:t>오늘 생일 축하해</a:t>
            </a:r>
            <a:r>
              <a:rPr lang="en-US" altLang="ko-KR"/>
              <a:t>!</a:t>
            </a:r>
          </a:p>
          <a:p>
            <a:r>
              <a:rPr lang="ko-KR" altLang="en-US"/>
              <a:t>영희</a:t>
            </a:r>
            <a:r>
              <a:rPr lang="en-US" altLang="ko-KR"/>
              <a:t>: </a:t>
            </a:r>
            <a:r>
              <a:rPr lang="ko-KR" altLang="en-US"/>
              <a:t>축하해줘서 너무 고마워</a:t>
            </a:r>
            <a:r>
              <a:rPr lang="en-US" altLang="ko-KR"/>
              <a:t>!</a:t>
            </a:r>
          </a:p>
          <a:p>
            <a:r>
              <a:rPr lang="ko-KR" altLang="en-US"/>
              <a:t>철수</a:t>
            </a:r>
            <a:r>
              <a:rPr lang="en-US" altLang="ko-KR"/>
              <a:t>: </a:t>
            </a:r>
            <a:r>
              <a:rPr lang="ko-KR" altLang="en-US" b="1"/>
              <a:t>야</a:t>
            </a:r>
            <a:r>
              <a:rPr lang="en-US" altLang="ko-KR" b="1"/>
              <a:t>. </a:t>
            </a:r>
            <a:r>
              <a:rPr lang="ko-KR" altLang="en-US" b="1"/>
              <a:t>왜 그래</a:t>
            </a:r>
            <a:r>
              <a:rPr lang="en-US" altLang="ko-KR" b="1"/>
              <a:t>, </a:t>
            </a:r>
            <a:r>
              <a:rPr lang="ko-KR" altLang="en-US" b="1"/>
              <a:t>정말</a:t>
            </a:r>
            <a:r>
              <a:rPr lang="en-US" altLang="ko-KR" b="1"/>
              <a:t>. </a:t>
            </a:r>
            <a:r>
              <a:rPr lang="ko-KR" altLang="en-US" b="1"/>
              <a:t>이제 내가 더 잘 할 수 있을지 몰라</a:t>
            </a:r>
            <a:r>
              <a:rPr lang="en-US" altLang="ko-KR"/>
              <a:t>.</a:t>
            </a:r>
            <a:endParaRPr lang="ko-KR" altLang="en-US"/>
          </a:p>
        </p:txBody>
      </p:sp>
      <p:sp>
        <p:nvSpPr>
          <p:cNvPr id="11" name="내용 개체 틀 10">
            <a:extLst>
              <a:ext uri="{FF2B5EF4-FFF2-40B4-BE49-F238E27FC236}">
                <a16:creationId xmlns:a16="http://schemas.microsoft.com/office/drawing/2014/main" id="{0FE55DAC-03D2-4697-9534-B757DFF8BDDB}"/>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32942629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GPT </a:t>
            </a:r>
            <a:r>
              <a:rPr lang="ko-KR" altLang="en-US"/>
              <a:t>모델</a:t>
            </a:r>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Zero-shot Learning using Saltlux GPT-2</a:t>
            </a:r>
            <a:endParaRPr lang="ko-KR" altLang="en-US"/>
          </a:p>
        </p:txBody>
      </p:sp>
      <p:sp>
        <p:nvSpPr>
          <p:cNvPr id="6" name="TextBox 5">
            <a:extLst>
              <a:ext uri="{FF2B5EF4-FFF2-40B4-BE49-F238E27FC236}">
                <a16:creationId xmlns:a16="http://schemas.microsoft.com/office/drawing/2014/main" id="{A8F226F3-B997-44F7-AC51-969990B1BB29}"/>
              </a:ext>
            </a:extLst>
          </p:cNvPr>
          <p:cNvSpPr txBox="1"/>
          <p:nvPr/>
        </p:nvSpPr>
        <p:spPr>
          <a:xfrm>
            <a:off x="354244" y="1500485"/>
            <a:ext cx="8370656" cy="2585323"/>
          </a:xfrm>
          <a:prstGeom prst="rect">
            <a:avLst/>
          </a:prstGeom>
          <a:noFill/>
        </p:spPr>
        <p:txBody>
          <a:bodyPr wrap="square">
            <a:spAutoFit/>
          </a:bodyPr>
          <a:lstStyle/>
          <a:p>
            <a:r>
              <a:rPr lang="ko-KR" altLang="en-US"/>
              <a:t>한국어: 그 도로는 강과 평행으로 뻗어 있다.</a:t>
            </a:r>
            <a:endParaRPr lang="en-US" altLang="ko-KR"/>
          </a:p>
          <a:p>
            <a:r>
              <a:rPr lang="ko-KR" altLang="en-US"/>
              <a:t>English: The road runs parallel to the river.</a:t>
            </a:r>
            <a:endParaRPr lang="en-US" altLang="ko-KR"/>
          </a:p>
          <a:p>
            <a:r>
              <a:rPr lang="ko-KR" altLang="en-US"/>
              <a:t>한국어: 오늘은 비가 온다.</a:t>
            </a:r>
            <a:endParaRPr lang="en-US" altLang="ko-KR"/>
          </a:p>
          <a:p>
            <a:r>
              <a:rPr lang="en-US" altLang="ko-KR"/>
              <a:t>English: </a:t>
            </a:r>
            <a:r>
              <a:rPr lang="en-US" altLang="ko-KR" b="1"/>
              <a:t>river.</a:t>
            </a:r>
          </a:p>
          <a:p>
            <a:r>
              <a:rPr lang="en-US" altLang="ko-KR" b="1"/>
              <a:t>I surpriments in each dragon entertainments, each design: (</a:t>
            </a:r>
            <a:r>
              <a:rPr lang="ko-KR" altLang="en-US" b="1"/>
              <a:t>미시</a:t>
            </a:r>
            <a:r>
              <a:rPr lang="en-US" altLang="ko-KR" b="1"/>
              <a:t>)-I will nothing in the road, tracking tracking tracked, shotten began brights have host purples the dragon entertainments is nothing off the track shotten began brights have flankly strike the new impact of working the new lips in the</a:t>
            </a:r>
            <a:endParaRPr lang="ko-KR" altLang="en-US" b="1"/>
          </a:p>
        </p:txBody>
      </p:sp>
      <p:sp>
        <p:nvSpPr>
          <p:cNvPr id="8" name="TextBox 7">
            <a:extLst>
              <a:ext uri="{FF2B5EF4-FFF2-40B4-BE49-F238E27FC236}">
                <a16:creationId xmlns:a16="http://schemas.microsoft.com/office/drawing/2014/main" id="{C60935D0-2B13-478E-AFCC-56200F733119}"/>
              </a:ext>
            </a:extLst>
          </p:cNvPr>
          <p:cNvSpPr txBox="1"/>
          <p:nvPr/>
        </p:nvSpPr>
        <p:spPr>
          <a:xfrm>
            <a:off x="354244" y="4906875"/>
            <a:ext cx="5035389" cy="1200329"/>
          </a:xfrm>
          <a:prstGeom prst="rect">
            <a:avLst/>
          </a:prstGeom>
          <a:noFill/>
        </p:spPr>
        <p:txBody>
          <a:bodyPr wrap="square">
            <a:spAutoFit/>
          </a:bodyPr>
          <a:lstStyle/>
          <a:p>
            <a:r>
              <a:rPr lang="ko-KR" altLang="en-US"/>
              <a:t>입력: 오늘 진짜 기분 개짜증나</a:t>
            </a:r>
            <a:endParaRPr lang="en-US" altLang="ko-KR"/>
          </a:p>
          <a:p>
            <a:r>
              <a:rPr lang="ko-KR" altLang="en-US"/>
              <a:t>감성: 분노</a:t>
            </a:r>
            <a:endParaRPr lang="en-US" altLang="ko-KR"/>
          </a:p>
          <a:p>
            <a:r>
              <a:rPr lang="ko-KR" altLang="en-US"/>
              <a:t>입력: 오늘 세상 행복한거 있지? </a:t>
            </a:r>
            <a:endParaRPr lang="en-US" altLang="ko-KR"/>
          </a:p>
          <a:p>
            <a:r>
              <a:rPr lang="ko-KR" altLang="en-US"/>
              <a:t>감성: </a:t>
            </a:r>
            <a:r>
              <a:rPr lang="en-US" altLang="ko-KR" b="1"/>
              <a:t>~~!!!!!!!!!!!!!!!!!!!!!!</a:t>
            </a:r>
            <a:endParaRPr lang="ko-KR" altLang="en-US" b="1"/>
          </a:p>
        </p:txBody>
      </p:sp>
      <p:sp>
        <p:nvSpPr>
          <p:cNvPr id="11" name="내용 개체 틀 10">
            <a:extLst>
              <a:ext uri="{FF2B5EF4-FFF2-40B4-BE49-F238E27FC236}">
                <a16:creationId xmlns:a16="http://schemas.microsoft.com/office/drawing/2014/main" id="{A3A07237-D262-4F01-84BD-98EFDFCC4519}"/>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5795095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GPT </a:t>
            </a:r>
            <a:r>
              <a:rPr lang="ko-KR" altLang="en-US"/>
              <a:t>모델</a:t>
            </a:r>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Few-shot Learning using Saltlux GPT-2</a:t>
            </a:r>
            <a:endParaRPr lang="ko-KR" altLang="en-US"/>
          </a:p>
        </p:txBody>
      </p:sp>
      <p:sp>
        <p:nvSpPr>
          <p:cNvPr id="6" name="TextBox 5">
            <a:extLst>
              <a:ext uri="{FF2B5EF4-FFF2-40B4-BE49-F238E27FC236}">
                <a16:creationId xmlns:a16="http://schemas.microsoft.com/office/drawing/2014/main" id="{93B634CF-C18B-4CD5-BCEE-A9336A1171B3}"/>
              </a:ext>
            </a:extLst>
          </p:cNvPr>
          <p:cNvSpPr txBox="1"/>
          <p:nvPr/>
        </p:nvSpPr>
        <p:spPr>
          <a:xfrm>
            <a:off x="355601" y="1524000"/>
            <a:ext cx="8559799" cy="2578100"/>
          </a:xfrm>
          <a:prstGeom prst="rect">
            <a:avLst/>
          </a:prstGeom>
          <a:noFill/>
        </p:spPr>
        <p:txBody>
          <a:bodyPr wrap="square" rtlCol="0">
            <a:noAutofit/>
          </a:bodyPr>
          <a:lstStyle/>
          <a:p>
            <a:r>
              <a:rPr lang="ko-KR" altLang="en-US"/>
              <a:t>철수 </a:t>
            </a:r>
            <a:r>
              <a:rPr lang="en-US" altLang="ko-KR"/>
              <a:t>: </a:t>
            </a:r>
            <a:r>
              <a:rPr lang="ko-KR" altLang="en-US"/>
              <a:t>코로나 바이러스에 걸리면 어떻게 되나요</a:t>
            </a:r>
            <a:r>
              <a:rPr lang="en-US" altLang="ko-KR"/>
              <a:t>?</a:t>
            </a:r>
          </a:p>
          <a:p>
            <a:r>
              <a:rPr lang="ko-KR" altLang="en-US"/>
              <a:t>영희 </a:t>
            </a:r>
            <a:r>
              <a:rPr lang="en-US" altLang="ko-KR"/>
              <a:t>: COVID-19 </a:t>
            </a:r>
            <a:r>
              <a:rPr lang="ko-KR" altLang="en-US"/>
              <a:t>환자는 일반적으로 감염 후 평균 </a:t>
            </a:r>
            <a:r>
              <a:rPr lang="en-US" altLang="ko-KR"/>
              <a:t>5 ~ 6 </a:t>
            </a:r>
            <a:r>
              <a:rPr lang="ko-KR" altLang="en-US"/>
              <a:t>일 </a:t>
            </a:r>
            <a:r>
              <a:rPr lang="en-US" altLang="ko-KR"/>
              <a:t>(</a:t>
            </a:r>
            <a:r>
              <a:rPr lang="ko-KR" altLang="en-US"/>
              <a:t>평균 잠복기 </a:t>
            </a:r>
            <a:r>
              <a:rPr lang="en-US" altLang="ko-KR"/>
              <a:t>5 ~ 6 </a:t>
            </a:r>
            <a:r>
              <a:rPr lang="ko-KR" altLang="en-US"/>
              <a:t>일</a:t>
            </a:r>
            <a:r>
              <a:rPr lang="en-US" altLang="ko-KR"/>
              <a:t>, </a:t>
            </a:r>
            <a:r>
              <a:rPr lang="ko-KR" altLang="en-US"/>
              <a:t>범위 </a:t>
            </a:r>
            <a:r>
              <a:rPr lang="en-US" altLang="ko-KR"/>
              <a:t>1 ~ 14 </a:t>
            </a:r>
            <a:r>
              <a:rPr lang="ko-KR" altLang="en-US"/>
              <a:t>일</a:t>
            </a:r>
            <a:r>
              <a:rPr lang="en-US" altLang="ko-KR"/>
              <a:t>)</a:t>
            </a:r>
            <a:r>
              <a:rPr lang="ko-KR" altLang="en-US"/>
              <a:t>에 경미한 호흡기 증상 및 발열을 포함한 징후와 증상을 나타냅니다</a:t>
            </a:r>
            <a:r>
              <a:rPr lang="en-US" altLang="ko-KR"/>
              <a:t>.</a:t>
            </a:r>
          </a:p>
          <a:p>
            <a:r>
              <a:rPr lang="ko-KR" altLang="en-US"/>
              <a:t>철수 </a:t>
            </a:r>
            <a:r>
              <a:rPr lang="en-US" altLang="ko-KR"/>
              <a:t>: </a:t>
            </a:r>
            <a:r>
              <a:rPr lang="ko-KR" altLang="en-US"/>
              <a:t>코로나 바이러스 질병의 첫 증상은 무엇입니까</a:t>
            </a:r>
            <a:r>
              <a:rPr lang="en-US" altLang="ko-KR"/>
              <a:t>?</a:t>
            </a:r>
          </a:p>
          <a:p>
            <a:r>
              <a:rPr lang="ko-KR" altLang="en-US"/>
              <a:t>영희 </a:t>
            </a:r>
            <a:r>
              <a:rPr lang="en-US" altLang="ko-KR"/>
              <a:t>:</a:t>
            </a:r>
            <a:r>
              <a:rPr lang="ko-KR" altLang="en-US"/>
              <a:t>이 바이러스는 경미한 질병에서 폐렴에 이르기까지 다양한 증상을 유발할 수 있습니다</a:t>
            </a:r>
            <a:r>
              <a:rPr lang="en-US" altLang="ko-KR"/>
              <a:t>. </a:t>
            </a:r>
            <a:r>
              <a:rPr lang="ko-KR" altLang="en-US"/>
              <a:t>질병의 증상은 발열</a:t>
            </a:r>
            <a:r>
              <a:rPr lang="en-US" altLang="ko-KR"/>
              <a:t>, </a:t>
            </a:r>
            <a:r>
              <a:rPr lang="ko-KR" altLang="en-US"/>
              <a:t>기침</a:t>
            </a:r>
            <a:r>
              <a:rPr lang="en-US" altLang="ko-KR"/>
              <a:t>, </a:t>
            </a:r>
            <a:r>
              <a:rPr lang="ko-KR" altLang="en-US"/>
              <a:t>인후통 및 두통입니다</a:t>
            </a:r>
            <a:r>
              <a:rPr lang="en-US" altLang="ko-KR"/>
              <a:t>. </a:t>
            </a:r>
            <a:r>
              <a:rPr lang="ko-KR" altLang="en-US"/>
              <a:t>심한 경우 호흡 곤란과 사망이 발생할 수 있습니다</a:t>
            </a:r>
            <a:r>
              <a:rPr lang="en-US" altLang="ko-KR"/>
              <a:t>.</a:t>
            </a:r>
          </a:p>
          <a:p>
            <a:r>
              <a:rPr lang="ko-KR" altLang="en-US"/>
              <a:t>철수 </a:t>
            </a:r>
            <a:r>
              <a:rPr lang="en-US" altLang="ko-KR"/>
              <a:t>: </a:t>
            </a:r>
            <a:r>
              <a:rPr lang="ko-KR" altLang="en-US"/>
              <a:t>딸기 식물의 수명주기는 무엇입니까</a:t>
            </a:r>
            <a:r>
              <a:rPr lang="en-US" altLang="ko-KR"/>
              <a:t>?</a:t>
            </a:r>
          </a:p>
          <a:p>
            <a:r>
              <a:rPr lang="ko-KR" altLang="en-US"/>
              <a:t>영희 </a:t>
            </a:r>
            <a:r>
              <a:rPr lang="en-US" altLang="ko-KR"/>
              <a:t>: </a:t>
            </a:r>
            <a:r>
              <a:rPr lang="ko-KR" altLang="en-US"/>
              <a:t>딸기의 생애는 새로운 식물의 설립으로 시작하여 </a:t>
            </a:r>
            <a:r>
              <a:rPr lang="en-US" altLang="ko-KR"/>
              <a:t>2 ~ 3 </a:t>
            </a:r>
            <a:r>
              <a:rPr lang="ko-KR" altLang="en-US"/>
              <a:t>년 후 절정에 이르렀다가 절정에 이은 후 </a:t>
            </a:r>
            <a:r>
              <a:rPr lang="en-US" altLang="ko-KR"/>
              <a:t>2 ~ 3 </a:t>
            </a:r>
            <a:r>
              <a:rPr lang="ko-KR" altLang="en-US"/>
              <a:t>년에 노화와 죽음을 향해 진행됩니다</a:t>
            </a:r>
            <a:r>
              <a:rPr lang="en-US" altLang="ko-KR"/>
              <a:t>.</a:t>
            </a:r>
            <a:endParaRPr lang="ko-KR" altLang="en-US"/>
          </a:p>
        </p:txBody>
      </p:sp>
      <p:sp>
        <p:nvSpPr>
          <p:cNvPr id="8" name="TextBox 7">
            <a:extLst>
              <a:ext uri="{FF2B5EF4-FFF2-40B4-BE49-F238E27FC236}">
                <a16:creationId xmlns:a16="http://schemas.microsoft.com/office/drawing/2014/main" id="{8498EBA3-0EE5-4B5E-AD36-21AE9BCCF273}"/>
              </a:ext>
            </a:extLst>
          </p:cNvPr>
          <p:cNvSpPr txBox="1"/>
          <p:nvPr/>
        </p:nvSpPr>
        <p:spPr>
          <a:xfrm>
            <a:off x="406400" y="5147585"/>
            <a:ext cx="8316570" cy="923330"/>
          </a:xfrm>
          <a:prstGeom prst="rect">
            <a:avLst/>
          </a:prstGeom>
          <a:noFill/>
        </p:spPr>
        <p:txBody>
          <a:bodyPr wrap="square">
            <a:spAutoFit/>
          </a:bodyPr>
          <a:lstStyle/>
          <a:p>
            <a:r>
              <a:rPr lang="ko-KR" altLang="en-US"/>
              <a:t>철수 : 인공지능의 미래에 대해서 어떻게 생각하십니까?</a:t>
            </a:r>
            <a:endParaRPr lang="en-US" altLang="ko-KR"/>
          </a:p>
          <a:p>
            <a:r>
              <a:rPr lang="ko-KR" altLang="en-US"/>
              <a:t>영희 : </a:t>
            </a:r>
            <a:r>
              <a:rPr lang="ko-KR" altLang="en-US" b="1"/>
              <a:t>노화를 통해서 노화와 죽음을 예언하는 사람은 아무도 없습니다. 그들은 현재 생명의 위험을 예언하고 있지만 인공지능은 전혀 예측하지 못했습니다.</a:t>
            </a:r>
          </a:p>
        </p:txBody>
      </p:sp>
      <p:sp>
        <p:nvSpPr>
          <p:cNvPr id="11" name="내용 개체 틀 10">
            <a:extLst>
              <a:ext uri="{FF2B5EF4-FFF2-40B4-BE49-F238E27FC236}">
                <a16:creationId xmlns:a16="http://schemas.microsoft.com/office/drawing/2014/main" id="{EE35BA41-9DC7-434C-8839-471DC344F102}"/>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2593006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BERT</a:t>
            </a:r>
            <a:endParaRPr lang="ko-KR" altLang="en-US"/>
          </a:p>
        </p:txBody>
      </p:sp>
      <p:sp>
        <p:nvSpPr>
          <p:cNvPr id="20" name="내용 개체 틀 19">
            <a:extLst>
              <a:ext uri="{FF2B5EF4-FFF2-40B4-BE49-F238E27FC236}">
                <a16:creationId xmlns:a16="http://schemas.microsoft.com/office/drawing/2014/main" id="{BB791CEC-8F7D-4250-AD0E-F0464A6628E7}"/>
              </a:ext>
            </a:extLst>
          </p:cNvPr>
          <p:cNvSpPr>
            <a:spLocks noGrp="1"/>
          </p:cNvSpPr>
          <p:nvPr>
            <p:ph sz="quarter" idx="17"/>
          </p:nvPr>
        </p:nvSpPr>
        <p:spPr/>
        <p:txBody>
          <a:bodyPr/>
          <a:lstStyle/>
          <a:p>
            <a:endParaRPr lang="ko-KR" altLang="en-US"/>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Methods – BERT </a:t>
            </a:r>
            <a:r>
              <a:rPr lang="ko-KR" altLang="en-US"/>
              <a:t>모델 학습 데이터</a:t>
            </a:r>
          </a:p>
        </p:txBody>
      </p:sp>
      <p:sp>
        <p:nvSpPr>
          <p:cNvPr id="11" name="내용 개체 틀 2">
            <a:extLst>
              <a:ext uri="{FF2B5EF4-FFF2-40B4-BE49-F238E27FC236}">
                <a16:creationId xmlns:a16="http://schemas.microsoft.com/office/drawing/2014/main" id="{079B766F-735C-42B5-9998-79219C3C55B6}"/>
              </a:ext>
            </a:extLst>
          </p:cNvPr>
          <p:cNvSpPr txBox="1">
            <a:spLocks/>
          </p:cNvSpPr>
          <p:nvPr/>
        </p:nvSpPr>
        <p:spPr>
          <a:xfrm>
            <a:off x="628650" y="1425533"/>
            <a:ext cx="8314014" cy="4177098"/>
          </a:xfrm>
          <a:prstGeom prst="rect">
            <a:avLst/>
          </a:prstGeom>
        </p:spPr>
        <p:txBody>
          <a:bodyPr>
            <a:normAutofit/>
          </a:bodyPr>
          <a:lstStyle>
            <a:lvl1pPr marL="171450" indent="-171450" algn="l" defTabSz="685800" rtl="0" eaLnBrk="1" latinLnBrk="1"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ko-KR" altLang="en-US" sz="1800"/>
              <a:t>학습 코퍼스 데이터</a:t>
            </a:r>
            <a:endParaRPr lang="en-US" altLang="ko-KR" sz="1800"/>
          </a:p>
          <a:p>
            <a:pPr lvl="1"/>
            <a:r>
              <a:rPr lang="en-US" altLang="ko-KR" sz="1400" err="1"/>
              <a:t>BooksCorpus</a:t>
            </a:r>
            <a:r>
              <a:rPr lang="en-US" altLang="ko-KR" sz="1400"/>
              <a:t> (800M words)</a:t>
            </a:r>
          </a:p>
          <a:p>
            <a:pPr lvl="1"/>
            <a:r>
              <a:rPr lang="en-US" altLang="ko-KR" sz="1400"/>
              <a:t>English Wikipedia (2,500M words without lists, tables and headers)</a:t>
            </a:r>
          </a:p>
          <a:p>
            <a:pPr lvl="1"/>
            <a:r>
              <a:rPr lang="en-US" altLang="ko-KR" sz="1400"/>
              <a:t>30,000 token vocabulary</a:t>
            </a:r>
          </a:p>
          <a:p>
            <a:pPr lvl="1"/>
            <a:endParaRPr lang="en-US" altLang="ko-KR" sz="1400"/>
          </a:p>
          <a:p>
            <a:r>
              <a:rPr lang="ko-KR" altLang="en-US" sz="1800"/>
              <a:t>데이터의 </a:t>
            </a:r>
            <a:r>
              <a:rPr lang="en-US" altLang="ko-KR" sz="1800"/>
              <a:t>tokenizing</a:t>
            </a:r>
          </a:p>
          <a:p>
            <a:pPr lvl="1"/>
            <a:r>
              <a:rPr lang="en-US" altLang="ko-KR" sz="1400" b="1" err="1"/>
              <a:t>WordPiece</a:t>
            </a:r>
            <a:r>
              <a:rPr lang="en-US" altLang="ko-KR" sz="1400"/>
              <a:t> tokenizing</a:t>
            </a:r>
          </a:p>
          <a:p>
            <a:pPr marL="457200" lvl="1" indent="0">
              <a:buFont typeface="Arial" panose="020B0604020202020204" pitchFamily="34" charset="0"/>
              <a:buNone/>
            </a:pPr>
            <a:r>
              <a:rPr lang="en-US" altLang="ko-KR" sz="1400"/>
              <a:t>	He likes playing </a:t>
            </a:r>
            <a:r>
              <a:rPr lang="en-US" altLang="ko-KR" sz="1400">
                <a:sym typeface="Wingdings" panose="05000000000000000000" pitchFamily="2" charset="2"/>
              </a:rPr>
              <a:t> He likes play </a:t>
            </a:r>
            <a:r>
              <a:rPr lang="en-US" altLang="ko-KR" sz="1400" b="1">
                <a:sym typeface="Wingdings" panose="05000000000000000000" pitchFamily="2" charset="2"/>
              </a:rPr>
              <a:t>##</a:t>
            </a:r>
            <a:r>
              <a:rPr lang="en-US" altLang="ko-KR" sz="1400" b="1" err="1">
                <a:sym typeface="Wingdings" panose="05000000000000000000" pitchFamily="2" charset="2"/>
              </a:rPr>
              <a:t>ing</a:t>
            </a:r>
            <a:endParaRPr lang="en-US" altLang="ko-KR" sz="1400" b="1"/>
          </a:p>
          <a:p>
            <a:pPr lvl="1"/>
            <a:r>
              <a:rPr lang="ko-KR" altLang="en-US" sz="1400"/>
              <a:t>입력 문장을 </a:t>
            </a:r>
            <a:r>
              <a:rPr lang="en-US" altLang="ko-KR" sz="1400"/>
              <a:t>tokenizing</a:t>
            </a:r>
            <a:r>
              <a:rPr lang="ko-KR" altLang="en-US" sz="1400"/>
              <a:t>하고</a:t>
            </a:r>
            <a:r>
              <a:rPr lang="en-US" altLang="ko-KR" sz="1400"/>
              <a:t>, </a:t>
            </a:r>
            <a:r>
              <a:rPr lang="ko-KR" altLang="en-US" sz="1400"/>
              <a:t>그 </a:t>
            </a:r>
            <a:r>
              <a:rPr lang="en-US" altLang="ko-KR" sz="1400"/>
              <a:t>token</a:t>
            </a:r>
            <a:r>
              <a:rPr lang="ko-KR" altLang="en-US" sz="1400"/>
              <a:t>들로 </a:t>
            </a:r>
            <a:r>
              <a:rPr lang="en-US" altLang="ko-KR" sz="1400"/>
              <a:t>‘token sequence’</a:t>
            </a:r>
            <a:r>
              <a:rPr lang="ko-KR" altLang="en-US" sz="1400"/>
              <a:t>를 만들어 학습에 사용</a:t>
            </a:r>
            <a:endParaRPr lang="en-US" altLang="ko-KR" sz="1400"/>
          </a:p>
          <a:p>
            <a:pPr lvl="1"/>
            <a:r>
              <a:rPr lang="en-US" altLang="ko-KR" sz="1400"/>
              <a:t>2</a:t>
            </a:r>
            <a:r>
              <a:rPr lang="ko-KR" altLang="en-US" sz="1400"/>
              <a:t>개의 </a:t>
            </a:r>
            <a:r>
              <a:rPr lang="en-US" altLang="ko-KR" sz="1400"/>
              <a:t>token sequence</a:t>
            </a:r>
            <a:r>
              <a:rPr lang="ko-KR" altLang="en-US" sz="1400"/>
              <a:t>가 학습에 사용</a:t>
            </a:r>
            <a:endParaRPr lang="en-US" altLang="ko-KR" sz="1400"/>
          </a:p>
          <a:p>
            <a:pPr lvl="1"/>
            <a:endParaRPr lang="en-US" altLang="ko-KR" sz="1400"/>
          </a:p>
          <a:p>
            <a:pPr lvl="1"/>
            <a:endParaRPr lang="en-US" altLang="ko-KR" sz="1400"/>
          </a:p>
          <a:p>
            <a:pPr lvl="1"/>
            <a:endParaRPr lang="en-US" altLang="ko-KR" sz="1400"/>
          </a:p>
          <a:p>
            <a:pPr marL="0" indent="0">
              <a:buFont typeface="Arial" panose="020B0604020202020204" pitchFamily="34" charset="0"/>
              <a:buNone/>
            </a:pPr>
            <a:endParaRPr lang="en-US" altLang="ko-KR" sz="1800"/>
          </a:p>
          <a:p>
            <a:endParaRPr lang="en-US" altLang="ko-KR" sz="1800"/>
          </a:p>
        </p:txBody>
      </p:sp>
      <p:grpSp>
        <p:nvGrpSpPr>
          <p:cNvPr id="12" name="그룹 11">
            <a:extLst>
              <a:ext uri="{FF2B5EF4-FFF2-40B4-BE49-F238E27FC236}">
                <a16:creationId xmlns:a16="http://schemas.microsoft.com/office/drawing/2014/main" id="{046742F8-47B1-46A4-B65B-853918F97CA3}"/>
              </a:ext>
            </a:extLst>
          </p:cNvPr>
          <p:cNvGrpSpPr/>
          <p:nvPr/>
        </p:nvGrpSpPr>
        <p:grpSpPr>
          <a:xfrm>
            <a:off x="570031" y="4506386"/>
            <a:ext cx="8003938" cy="1525876"/>
            <a:chOff x="395917" y="4004261"/>
            <a:chExt cx="8003938" cy="1525876"/>
          </a:xfrm>
        </p:grpSpPr>
        <p:sp>
          <p:nvSpPr>
            <p:cNvPr id="13" name="TextBox 12">
              <a:extLst>
                <a:ext uri="{FF2B5EF4-FFF2-40B4-BE49-F238E27FC236}">
                  <a16:creationId xmlns:a16="http://schemas.microsoft.com/office/drawing/2014/main" id="{FFA90C7B-5F8C-402B-AEAB-B59FCC47B44F}"/>
                </a:ext>
              </a:extLst>
            </p:cNvPr>
            <p:cNvSpPr txBox="1"/>
            <p:nvPr/>
          </p:nvSpPr>
          <p:spPr>
            <a:xfrm>
              <a:off x="2576920" y="4004261"/>
              <a:ext cx="3740448" cy="338554"/>
            </a:xfrm>
            <a:prstGeom prst="rect">
              <a:avLst/>
            </a:prstGeom>
            <a:noFill/>
          </p:spPr>
          <p:txBody>
            <a:bodyPr wrap="none" rtlCol="0">
              <a:spAutoFit/>
            </a:bodyPr>
            <a:lstStyle/>
            <a:p>
              <a:pPr algn="ctr"/>
              <a:r>
                <a:rPr lang="en-US" altLang="ko-KR" sz="1600"/>
                <a:t>Example of two sentences token sequence</a:t>
              </a:r>
              <a:endParaRPr lang="ko-KR" altLang="en-US" sz="1600"/>
            </a:p>
          </p:txBody>
        </p:sp>
        <p:pic>
          <p:nvPicPr>
            <p:cNvPr id="14" name="그림 13">
              <a:extLst>
                <a:ext uri="{FF2B5EF4-FFF2-40B4-BE49-F238E27FC236}">
                  <a16:creationId xmlns:a16="http://schemas.microsoft.com/office/drawing/2014/main" id="{3A04BC79-B55C-40FF-9D1D-C82EFB5829DE}"/>
                </a:ext>
              </a:extLst>
            </p:cNvPr>
            <p:cNvPicPr>
              <a:picLocks noChangeAspect="1"/>
            </p:cNvPicPr>
            <p:nvPr/>
          </p:nvPicPr>
          <p:blipFill>
            <a:blip r:embed="rId2"/>
            <a:stretch>
              <a:fillRect/>
            </a:stretch>
          </p:blipFill>
          <p:spPr>
            <a:xfrm>
              <a:off x="494426" y="4406481"/>
              <a:ext cx="7905429" cy="562637"/>
            </a:xfrm>
            <a:prstGeom prst="rect">
              <a:avLst/>
            </a:prstGeom>
          </p:spPr>
        </p:pic>
        <p:sp>
          <p:nvSpPr>
            <p:cNvPr id="15" name="TextBox 14">
              <a:extLst>
                <a:ext uri="{FF2B5EF4-FFF2-40B4-BE49-F238E27FC236}">
                  <a16:creationId xmlns:a16="http://schemas.microsoft.com/office/drawing/2014/main" id="{490EC6F9-54D6-4CF4-9B97-66008A27614A}"/>
                </a:ext>
              </a:extLst>
            </p:cNvPr>
            <p:cNvSpPr txBox="1"/>
            <p:nvPr/>
          </p:nvSpPr>
          <p:spPr>
            <a:xfrm>
              <a:off x="395917" y="5099250"/>
              <a:ext cx="928459" cy="430887"/>
            </a:xfrm>
            <a:prstGeom prst="rect">
              <a:avLst/>
            </a:prstGeom>
            <a:noFill/>
          </p:spPr>
          <p:txBody>
            <a:bodyPr wrap="none" rtlCol="0">
              <a:spAutoFit/>
            </a:bodyPr>
            <a:lstStyle/>
            <a:p>
              <a:pPr algn="ctr"/>
              <a:r>
                <a:rPr lang="en-US" altLang="ko-KR" sz="1100"/>
                <a:t>Classification</a:t>
              </a:r>
            </a:p>
            <a:p>
              <a:pPr algn="ctr"/>
              <a:r>
                <a:rPr lang="en-US" altLang="ko-KR" sz="1100"/>
                <a:t>label token</a:t>
              </a:r>
              <a:endParaRPr lang="ko-KR" altLang="en-US" sz="1100"/>
            </a:p>
          </p:txBody>
        </p:sp>
        <p:cxnSp>
          <p:nvCxnSpPr>
            <p:cNvPr id="16" name="직선 화살표 연결선 15">
              <a:extLst>
                <a:ext uri="{FF2B5EF4-FFF2-40B4-BE49-F238E27FC236}">
                  <a16:creationId xmlns:a16="http://schemas.microsoft.com/office/drawing/2014/main" id="{26DD2E51-B4EE-4851-8CC7-A5B23F0D44B5}"/>
                </a:ext>
              </a:extLst>
            </p:cNvPr>
            <p:cNvCxnSpPr>
              <a:stCxn id="15" idx="0"/>
            </p:cNvCxnSpPr>
            <p:nvPr/>
          </p:nvCxnSpPr>
          <p:spPr>
            <a:xfrm flipV="1">
              <a:off x="860147" y="4910364"/>
              <a:ext cx="1471" cy="1888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오른쪽 중괄호 17">
            <a:extLst>
              <a:ext uri="{FF2B5EF4-FFF2-40B4-BE49-F238E27FC236}">
                <a16:creationId xmlns:a16="http://schemas.microsoft.com/office/drawing/2014/main" id="{500981D5-962A-4A03-B8F7-91F41D30128A}"/>
              </a:ext>
            </a:extLst>
          </p:cNvPr>
          <p:cNvSpPr/>
          <p:nvPr/>
        </p:nvSpPr>
        <p:spPr>
          <a:xfrm rot="5400000">
            <a:off x="6038259" y="4337135"/>
            <a:ext cx="562638" cy="2832219"/>
          </a:xfrm>
          <a:prstGeom prst="rightBrace">
            <a:avLst>
              <a:gd name="adj1" fmla="val 117459"/>
              <a:gd name="adj2"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81BF0AB1-1AF8-415C-A486-5F1AB3EB2B8B}"/>
              </a:ext>
            </a:extLst>
          </p:cNvPr>
          <p:cNvSpPr txBox="1"/>
          <p:nvPr/>
        </p:nvSpPr>
        <p:spPr>
          <a:xfrm>
            <a:off x="4140263" y="6082596"/>
            <a:ext cx="4374083" cy="338554"/>
          </a:xfrm>
          <a:prstGeom prst="rect">
            <a:avLst/>
          </a:prstGeom>
          <a:noFill/>
        </p:spPr>
        <p:txBody>
          <a:bodyPr wrap="none" rtlCol="0">
            <a:spAutoFit/>
          </a:bodyPr>
          <a:lstStyle/>
          <a:p>
            <a:pPr algn="ctr"/>
            <a:r>
              <a:rPr lang="en-US" altLang="ko-KR" sz="1600" b="1"/>
              <a:t>Next sentence </a:t>
            </a:r>
            <a:r>
              <a:rPr lang="en-US" altLang="ko-KR" sz="1600"/>
              <a:t>or </a:t>
            </a:r>
            <a:r>
              <a:rPr lang="en-US" altLang="ko-KR" sz="1600" b="1"/>
              <a:t>Random chosen sentence</a:t>
            </a:r>
            <a:r>
              <a:rPr lang="en-US" altLang="ko-KR" sz="1600"/>
              <a:t> (50%)</a:t>
            </a:r>
            <a:endParaRPr lang="ko-KR" altLang="en-US" sz="1600"/>
          </a:p>
        </p:txBody>
      </p:sp>
    </p:spTree>
    <p:extLst>
      <p:ext uri="{BB962C8B-B14F-4D97-AF65-F5344CB8AC3E}">
        <p14:creationId xmlns:p14="http://schemas.microsoft.com/office/powerpoint/2010/main" val="37352447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GPT </a:t>
            </a:r>
            <a:r>
              <a:rPr lang="ko-KR" altLang="en-US"/>
              <a:t>모델</a:t>
            </a:r>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Few-shot Learning using Saltlux GPT-2</a:t>
            </a:r>
            <a:endParaRPr lang="ko-KR" altLang="en-US"/>
          </a:p>
        </p:txBody>
      </p:sp>
      <p:sp>
        <p:nvSpPr>
          <p:cNvPr id="5" name="TextBox 4">
            <a:extLst>
              <a:ext uri="{FF2B5EF4-FFF2-40B4-BE49-F238E27FC236}">
                <a16:creationId xmlns:a16="http://schemas.microsoft.com/office/drawing/2014/main" id="{D78A955D-8D5B-4EB3-BB68-02C4F2D9E563}"/>
              </a:ext>
            </a:extLst>
          </p:cNvPr>
          <p:cNvSpPr txBox="1"/>
          <p:nvPr/>
        </p:nvSpPr>
        <p:spPr>
          <a:xfrm>
            <a:off x="355601" y="1524000"/>
            <a:ext cx="8388349" cy="2578100"/>
          </a:xfrm>
          <a:prstGeom prst="rect">
            <a:avLst/>
          </a:prstGeom>
          <a:noFill/>
        </p:spPr>
        <p:txBody>
          <a:bodyPr wrap="square" rtlCol="0">
            <a:noAutofit/>
          </a:bodyPr>
          <a:lstStyle/>
          <a:p>
            <a:r>
              <a:rPr lang="ko-KR" altLang="en-US"/>
              <a:t>철수 </a:t>
            </a:r>
            <a:r>
              <a:rPr lang="en-US" altLang="ko-KR"/>
              <a:t>: </a:t>
            </a:r>
            <a:r>
              <a:rPr lang="ko-KR" altLang="en-US"/>
              <a:t>코로나 바이러스에 걸리면 어떻게 되나요</a:t>
            </a:r>
            <a:r>
              <a:rPr lang="en-US" altLang="ko-KR"/>
              <a:t>?</a:t>
            </a:r>
          </a:p>
          <a:p>
            <a:r>
              <a:rPr lang="ko-KR" altLang="en-US"/>
              <a:t>영희 </a:t>
            </a:r>
            <a:r>
              <a:rPr lang="en-US" altLang="ko-KR"/>
              <a:t>: COVID-19 </a:t>
            </a:r>
            <a:r>
              <a:rPr lang="ko-KR" altLang="en-US"/>
              <a:t>환자는 일반적으로 감염 후 평균 </a:t>
            </a:r>
            <a:r>
              <a:rPr lang="en-US" altLang="ko-KR"/>
              <a:t>5 ~ 6 </a:t>
            </a:r>
            <a:r>
              <a:rPr lang="ko-KR" altLang="en-US"/>
              <a:t>일 </a:t>
            </a:r>
            <a:r>
              <a:rPr lang="en-US" altLang="ko-KR"/>
              <a:t>(</a:t>
            </a:r>
            <a:r>
              <a:rPr lang="ko-KR" altLang="en-US"/>
              <a:t>평균 잠복기 </a:t>
            </a:r>
            <a:r>
              <a:rPr lang="en-US" altLang="ko-KR"/>
              <a:t>5 ~ 6 </a:t>
            </a:r>
            <a:r>
              <a:rPr lang="ko-KR" altLang="en-US"/>
              <a:t>일</a:t>
            </a:r>
            <a:r>
              <a:rPr lang="en-US" altLang="ko-KR"/>
              <a:t>, </a:t>
            </a:r>
            <a:r>
              <a:rPr lang="ko-KR" altLang="en-US"/>
              <a:t>범위 </a:t>
            </a:r>
            <a:r>
              <a:rPr lang="en-US" altLang="ko-KR"/>
              <a:t>1 ~ 14 </a:t>
            </a:r>
            <a:r>
              <a:rPr lang="ko-KR" altLang="en-US"/>
              <a:t>일</a:t>
            </a:r>
            <a:r>
              <a:rPr lang="en-US" altLang="ko-KR"/>
              <a:t>)</a:t>
            </a:r>
            <a:r>
              <a:rPr lang="ko-KR" altLang="en-US"/>
              <a:t>에 경미한 호흡기 증상 및 발열을 포함한 징후와 증상을 나타냅니다</a:t>
            </a:r>
            <a:r>
              <a:rPr lang="en-US" altLang="ko-KR"/>
              <a:t>.</a:t>
            </a:r>
          </a:p>
          <a:p>
            <a:r>
              <a:rPr lang="ko-KR" altLang="en-US"/>
              <a:t>철수 </a:t>
            </a:r>
            <a:r>
              <a:rPr lang="en-US" altLang="ko-KR"/>
              <a:t>: </a:t>
            </a:r>
            <a:r>
              <a:rPr lang="ko-KR" altLang="en-US"/>
              <a:t>코로나 바이러스 질병의 첫 증상은 무엇입니까</a:t>
            </a:r>
            <a:r>
              <a:rPr lang="en-US" altLang="ko-KR"/>
              <a:t>?</a:t>
            </a:r>
          </a:p>
          <a:p>
            <a:r>
              <a:rPr lang="ko-KR" altLang="en-US"/>
              <a:t>영희 </a:t>
            </a:r>
            <a:r>
              <a:rPr lang="en-US" altLang="ko-KR"/>
              <a:t>:</a:t>
            </a:r>
            <a:r>
              <a:rPr lang="ko-KR" altLang="en-US"/>
              <a:t>이 바이러스는 경미한 질병에서 폐렴에 이르기까지 다양한 증상을 유발할 수 있습니다</a:t>
            </a:r>
            <a:r>
              <a:rPr lang="en-US" altLang="ko-KR"/>
              <a:t>. </a:t>
            </a:r>
            <a:r>
              <a:rPr lang="ko-KR" altLang="en-US"/>
              <a:t>질병의 증상은 발열</a:t>
            </a:r>
            <a:r>
              <a:rPr lang="en-US" altLang="ko-KR"/>
              <a:t>, </a:t>
            </a:r>
            <a:r>
              <a:rPr lang="ko-KR" altLang="en-US"/>
              <a:t>기침</a:t>
            </a:r>
            <a:r>
              <a:rPr lang="en-US" altLang="ko-KR"/>
              <a:t>, </a:t>
            </a:r>
            <a:r>
              <a:rPr lang="ko-KR" altLang="en-US"/>
              <a:t>인후통 및 두통입니다</a:t>
            </a:r>
            <a:r>
              <a:rPr lang="en-US" altLang="ko-KR"/>
              <a:t>. </a:t>
            </a:r>
            <a:r>
              <a:rPr lang="ko-KR" altLang="en-US"/>
              <a:t>심한 경우 호흡 곤란과 사망이 발생할 수 있습니다</a:t>
            </a:r>
            <a:r>
              <a:rPr lang="en-US" altLang="ko-KR"/>
              <a:t>.</a:t>
            </a:r>
          </a:p>
          <a:p>
            <a:r>
              <a:rPr lang="ko-KR" altLang="en-US"/>
              <a:t>철수 </a:t>
            </a:r>
            <a:r>
              <a:rPr lang="en-US" altLang="ko-KR"/>
              <a:t>: </a:t>
            </a:r>
            <a:r>
              <a:rPr lang="ko-KR" altLang="en-US"/>
              <a:t>딸기 식물의 수명주기는 무엇입니까</a:t>
            </a:r>
            <a:r>
              <a:rPr lang="en-US" altLang="ko-KR"/>
              <a:t>?</a:t>
            </a:r>
          </a:p>
          <a:p>
            <a:r>
              <a:rPr lang="ko-KR" altLang="en-US"/>
              <a:t>영희 </a:t>
            </a:r>
            <a:r>
              <a:rPr lang="en-US" altLang="ko-KR"/>
              <a:t>: </a:t>
            </a:r>
            <a:r>
              <a:rPr lang="ko-KR" altLang="en-US"/>
              <a:t>딸기의 생애는 새로운 식물의 설립으로 시작하여 </a:t>
            </a:r>
            <a:r>
              <a:rPr lang="en-US" altLang="ko-KR"/>
              <a:t>2 ~ 3 </a:t>
            </a:r>
            <a:r>
              <a:rPr lang="ko-KR" altLang="en-US"/>
              <a:t>년 후 절정에 이르렀다가 절정에 이은 후 </a:t>
            </a:r>
            <a:r>
              <a:rPr lang="en-US" altLang="ko-KR"/>
              <a:t>2 ~ 3 </a:t>
            </a:r>
            <a:r>
              <a:rPr lang="ko-KR" altLang="en-US"/>
              <a:t>년에 노화와 죽음을 향해 진행됩니다</a:t>
            </a:r>
            <a:r>
              <a:rPr lang="en-US" altLang="ko-KR"/>
              <a:t>.</a:t>
            </a:r>
            <a:endParaRPr lang="ko-KR" altLang="en-US"/>
          </a:p>
        </p:txBody>
      </p:sp>
      <p:sp>
        <p:nvSpPr>
          <p:cNvPr id="10" name="TextBox 9">
            <a:extLst>
              <a:ext uri="{FF2B5EF4-FFF2-40B4-BE49-F238E27FC236}">
                <a16:creationId xmlns:a16="http://schemas.microsoft.com/office/drawing/2014/main" id="{1B293642-12C5-4B66-AA56-1A336472DF4F}"/>
              </a:ext>
            </a:extLst>
          </p:cNvPr>
          <p:cNvSpPr txBox="1"/>
          <p:nvPr/>
        </p:nvSpPr>
        <p:spPr>
          <a:xfrm>
            <a:off x="406400" y="5083158"/>
            <a:ext cx="8149992" cy="646331"/>
          </a:xfrm>
          <a:prstGeom prst="rect">
            <a:avLst/>
          </a:prstGeom>
          <a:noFill/>
        </p:spPr>
        <p:txBody>
          <a:bodyPr wrap="square">
            <a:spAutoFit/>
          </a:bodyPr>
          <a:lstStyle/>
          <a:p>
            <a:r>
              <a:rPr lang="ko-KR" altLang="en-US"/>
              <a:t>철수 : 솔트룩스는 어떤 기업입니까</a:t>
            </a:r>
            <a:r>
              <a:rPr lang="en-US" altLang="ko-KR"/>
              <a:t>?</a:t>
            </a:r>
          </a:p>
          <a:p>
            <a:r>
              <a:rPr lang="ko-KR" altLang="en-US"/>
              <a:t>영희 : </a:t>
            </a:r>
            <a:r>
              <a:rPr lang="ko-KR" altLang="en-US" b="1"/>
              <a:t>우리 회사는 수명을 주기 전에 노화되어 죽게 됩니다</a:t>
            </a:r>
            <a:r>
              <a:rPr lang="en-US" altLang="ko-KR" b="1"/>
              <a:t>.</a:t>
            </a:r>
            <a:endParaRPr lang="ko-KR" altLang="en-US" b="1"/>
          </a:p>
        </p:txBody>
      </p:sp>
      <p:sp>
        <p:nvSpPr>
          <p:cNvPr id="11" name="내용 개체 틀 10">
            <a:extLst>
              <a:ext uri="{FF2B5EF4-FFF2-40B4-BE49-F238E27FC236}">
                <a16:creationId xmlns:a16="http://schemas.microsoft.com/office/drawing/2014/main" id="{F903563B-92B4-4B1A-8B6E-2938D1997E12}"/>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29718251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GPT </a:t>
            </a:r>
            <a:r>
              <a:rPr lang="ko-KR" altLang="en-US"/>
              <a:t>모델</a:t>
            </a:r>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Few-shot Learning using Saltlux GPT-2</a:t>
            </a:r>
            <a:endParaRPr lang="ko-KR" altLang="en-US"/>
          </a:p>
        </p:txBody>
      </p:sp>
      <p:sp>
        <p:nvSpPr>
          <p:cNvPr id="6" name="TextBox 5">
            <a:extLst>
              <a:ext uri="{FF2B5EF4-FFF2-40B4-BE49-F238E27FC236}">
                <a16:creationId xmlns:a16="http://schemas.microsoft.com/office/drawing/2014/main" id="{00C12D90-B87F-4EAC-A7DC-8FB4EE3D7AB6}"/>
              </a:ext>
            </a:extLst>
          </p:cNvPr>
          <p:cNvSpPr txBox="1"/>
          <p:nvPr/>
        </p:nvSpPr>
        <p:spPr>
          <a:xfrm>
            <a:off x="355601" y="1524000"/>
            <a:ext cx="8426449" cy="2578100"/>
          </a:xfrm>
          <a:prstGeom prst="rect">
            <a:avLst/>
          </a:prstGeom>
          <a:noFill/>
        </p:spPr>
        <p:txBody>
          <a:bodyPr wrap="square" rtlCol="0">
            <a:noAutofit/>
          </a:bodyPr>
          <a:lstStyle/>
          <a:p>
            <a:r>
              <a:rPr lang="ko-KR" altLang="en-US"/>
              <a:t>철수 </a:t>
            </a:r>
            <a:r>
              <a:rPr lang="en-US" altLang="ko-KR"/>
              <a:t>: </a:t>
            </a:r>
            <a:r>
              <a:rPr lang="ko-KR" altLang="en-US"/>
              <a:t>코로나 바이러스에 걸리면 어떻게 되나요</a:t>
            </a:r>
            <a:r>
              <a:rPr lang="en-US" altLang="ko-KR"/>
              <a:t>?</a:t>
            </a:r>
          </a:p>
          <a:p>
            <a:r>
              <a:rPr lang="ko-KR" altLang="en-US"/>
              <a:t>영희 </a:t>
            </a:r>
            <a:r>
              <a:rPr lang="en-US" altLang="ko-KR"/>
              <a:t>: COVID-19 </a:t>
            </a:r>
            <a:r>
              <a:rPr lang="ko-KR" altLang="en-US"/>
              <a:t>환자는 일반적으로 감염 후 평균 </a:t>
            </a:r>
            <a:r>
              <a:rPr lang="en-US" altLang="ko-KR"/>
              <a:t>5 ~ 6 </a:t>
            </a:r>
            <a:r>
              <a:rPr lang="ko-KR" altLang="en-US"/>
              <a:t>일 </a:t>
            </a:r>
            <a:r>
              <a:rPr lang="en-US" altLang="ko-KR"/>
              <a:t>(</a:t>
            </a:r>
            <a:r>
              <a:rPr lang="ko-KR" altLang="en-US"/>
              <a:t>평균 잠복기 </a:t>
            </a:r>
            <a:r>
              <a:rPr lang="en-US" altLang="ko-KR"/>
              <a:t>5 ~ 6 </a:t>
            </a:r>
            <a:r>
              <a:rPr lang="ko-KR" altLang="en-US"/>
              <a:t>일</a:t>
            </a:r>
            <a:r>
              <a:rPr lang="en-US" altLang="ko-KR"/>
              <a:t>, </a:t>
            </a:r>
            <a:r>
              <a:rPr lang="ko-KR" altLang="en-US"/>
              <a:t>범위 </a:t>
            </a:r>
            <a:r>
              <a:rPr lang="en-US" altLang="ko-KR"/>
              <a:t>1 ~ 14 </a:t>
            </a:r>
            <a:r>
              <a:rPr lang="ko-KR" altLang="en-US"/>
              <a:t>일</a:t>
            </a:r>
            <a:r>
              <a:rPr lang="en-US" altLang="ko-KR"/>
              <a:t>)</a:t>
            </a:r>
            <a:r>
              <a:rPr lang="ko-KR" altLang="en-US"/>
              <a:t>에 경미한 호흡기 증상 및 발열을 포함한 징후와 증상을 나타냅니다</a:t>
            </a:r>
            <a:r>
              <a:rPr lang="en-US" altLang="ko-KR"/>
              <a:t>.</a:t>
            </a:r>
          </a:p>
          <a:p>
            <a:r>
              <a:rPr lang="ko-KR" altLang="en-US"/>
              <a:t>철수 </a:t>
            </a:r>
            <a:r>
              <a:rPr lang="en-US" altLang="ko-KR"/>
              <a:t>: </a:t>
            </a:r>
            <a:r>
              <a:rPr lang="ko-KR" altLang="en-US"/>
              <a:t>코로나 바이러스 질병의 첫 증상은 무엇입니까</a:t>
            </a:r>
            <a:r>
              <a:rPr lang="en-US" altLang="ko-KR"/>
              <a:t>?</a:t>
            </a:r>
          </a:p>
          <a:p>
            <a:r>
              <a:rPr lang="ko-KR" altLang="en-US"/>
              <a:t>영희 </a:t>
            </a:r>
            <a:r>
              <a:rPr lang="en-US" altLang="ko-KR"/>
              <a:t>:</a:t>
            </a:r>
            <a:r>
              <a:rPr lang="ko-KR" altLang="en-US"/>
              <a:t>이 바이러스는 경미한 질병에서 폐렴에 이르기까지 다양한 증상을 유발할 수 있습니다</a:t>
            </a:r>
            <a:r>
              <a:rPr lang="en-US" altLang="ko-KR"/>
              <a:t>. </a:t>
            </a:r>
            <a:r>
              <a:rPr lang="ko-KR" altLang="en-US"/>
              <a:t>질병의 증상은 발열</a:t>
            </a:r>
            <a:r>
              <a:rPr lang="en-US" altLang="ko-KR"/>
              <a:t>, </a:t>
            </a:r>
            <a:r>
              <a:rPr lang="ko-KR" altLang="en-US"/>
              <a:t>기침</a:t>
            </a:r>
            <a:r>
              <a:rPr lang="en-US" altLang="ko-KR"/>
              <a:t>, </a:t>
            </a:r>
            <a:r>
              <a:rPr lang="ko-KR" altLang="en-US"/>
              <a:t>인후통 및 두통입니다</a:t>
            </a:r>
            <a:r>
              <a:rPr lang="en-US" altLang="ko-KR"/>
              <a:t>. </a:t>
            </a:r>
            <a:r>
              <a:rPr lang="ko-KR" altLang="en-US"/>
              <a:t>심한 경우 호흡 곤란과 사망이 발생할 수 있습니다</a:t>
            </a:r>
            <a:r>
              <a:rPr lang="en-US" altLang="ko-KR"/>
              <a:t>.</a:t>
            </a:r>
          </a:p>
          <a:p>
            <a:r>
              <a:rPr lang="ko-KR" altLang="en-US"/>
              <a:t>철수 </a:t>
            </a:r>
            <a:r>
              <a:rPr lang="en-US" altLang="ko-KR"/>
              <a:t>: </a:t>
            </a:r>
            <a:r>
              <a:rPr lang="ko-KR" altLang="en-US"/>
              <a:t>딸기 식물의 수명주기는 무엇입니까</a:t>
            </a:r>
            <a:r>
              <a:rPr lang="en-US" altLang="ko-KR"/>
              <a:t>?</a:t>
            </a:r>
          </a:p>
          <a:p>
            <a:r>
              <a:rPr lang="ko-KR" altLang="en-US"/>
              <a:t>영희 </a:t>
            </a:r>
            <a:r>
              <a:rPr lang="en-US" altLang="ko-KR"/>
              <a:t>: </a:t>
            </a:r>
            <a:r>
              <a:rPr lang="ko-KR" altLang="en-US"/>
              <a:t>딸기의 생애는 새로운 식물의 설립으로 시작하여 </a:t>
            </a:r>
            <a:r>
              <a:rPr lang="en-US" altLang="ko-KR"/>
              <a:t>2 ~ 3 </a:t>
            </a:r>
            <a:r>
              <a:rPr lang="ko-KR" altLang="en-US"/>
              <a:t>년 후 절정에 이르렀다가 절정에 이은 후 </a:t>
            </a:r>
            <a:r>
              <a:rPr lang="en-US" altLang="ko-KR"/>
              <a:t>2 ~ 3 </a:t>
            </a:r>
            <a:r>
              <a:rPr lang="ko-KR" altLang="en-US"/>
              <a:t>년에 노화와 죽음을 향해 진행됩니다</a:t>
            </a:r>
            <a:r>
              <a:rPr lang="en-US" altLang="ko-KR"/>
              <a:t>.</a:t>
            </a:r>
            <a:endParaRPr lang="ko-KR" altLang="en-US"/>
          </a:p>
        </p:txBody>
      </p:sp>
      <p:sp>
        <p:nvSpPr>
          <p:cNvPr id="8" name="TextBox 7">
            <a:extLst>
              <a:ext uri="{FF2B5EF4-FFF2-40B4-BE49-F238E27FC236}">
                <a16:creationId xmlns:a16="http://schemas.microsoft.com/office/drawing/2014/main" id="{EE27BF0D-E3EB-4083-B56A-0E337FD20B73}"/>
              </a:ext>
            </a:extLst>
          </p:cNvPr>
          <p:cNvSpPr txBox="1"/>
          <p:nvPr/>
        </p:nvSpPr>
        <p:spPr>
          <a:xfrm>
            <a:off x="406400" y="5139024"/>
            <a:ext cx="8187010" cy="646331"/>
          </a:xfrm>
          <a:prstGeom prst="rect">
            <a:avLst/>
          </a:prstGeom>
          <a:noFill/>
        </p:spPr>
        <p:txBody>
          <a:bodyPr wrap="square">
            <a:spAutoFit/>
          </a:bodyPr>
          <a:lstStyle/>
          <a:p>
            <a:r>
              <a:rPr lang="ko-KR" altLang="en-US"/>
              <a:t>철수 : 강아지의 나이는 어떻게 계산됩니까</a:t>
            </a:r>
            <a:r>
              <a:rPr lang="en-US" altLang="ko-KR"/>
              <a:t>?</a:t>
            </a:r>
          </a:p>
          <a:p>
            <a:r>
              <a:rPr lang="ko-KR" altLang="en-US"/>
              <a:t>영희 : </a:t>
            </a:r>
            <a:r>
              <a:rPr lang="ko-KR" altLang="en-US" b="1"/>
              <a:t>노화는 </a:t>
            </a:r>
            <a:r>
              <a:rPr lang="en-US" altLang="ko-KR" b="1"/>
              <a:t>3~ 5</a:t>
            </a:r>
            <a:r>
              <a:rPr lang="ko-KR" altLang="en-US" b="1"/>
              <a:t>세입니다</a:t>
            </a:r>
            <a:r>
              <a:rPr lang="en-US" altLang="ko-KR" b="1"/>
              <a:t>.</a:t>
            </a:r>
            <a:endParaRPr lang="ko-KR" altLang="en-US" b="1"/>
          </a:p>
        </p:txBody>
      </p:sp>
      <p:sp>
        <p:nvSpPr>
          <p:cNvPr id="11" name="내용 개체 틀 10">
            <a:extLst>
              <a:ext uri="{FF2B5EF4-FFF2-40B4-BE49-F238E27FC236}">
                <a16:creationId xmlns:a16="http://schemas.microsoft.com/office/drawing/2014/main" id="{B07BD383-5159-4FE1-BD47-911618BA9A20}"/>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1930587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GPT </a:t>
            </a:r>
            <a:r>
              <a:rPr lang="ko-KR" altLang="en-US"/>
              <a:t>모델</a:t>
            </a:r>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Finetuning using Saltlux GPT-2</a:t>
            </a:r>
            <a:endParaRPr lang="ko-KR" altLang="en-US"/>
          </a:p>
        </p:txBody>
      </p:sp>
      <p:sp>
        <p:nvSpPr>
          <p:cNvPr id="6" name="TextBox 5">
            <a:extLst>
              <a:ext uri="{FF2B5EF4-FFF2-40B4-BE49-F238E27FC236}">
                <a16:creationId xmlns:a16="http://schemas.microsoft.com/office/drawing/2014/main" id="{AB5CA48F-8C54-4AFC-B0B1-297A33356A98}"/>
              </a:ext>
            </a:extLst>
          </p:cNvPr>
          <p:cNvSpPr txBox="1"/>
          <p:nvPr/>
        </p:nvSpPr>
        <p:spPr>
          <a:xfrm>
            <a:off x="114300" y="1464152"/>
            <a:ext cx="8629650" cy="4770537"/>
          </a:xfrm>
          <a:prstGeom prst="rect">
            <a:avLst/>
          </a:prstGeom>
          <a:noFill/>
        </p:spPr>
        <p:txBody>
          <a:bodyPr wrap="square">
            <a:spAutoFit/>
          </a:bodyPr>
          <a:lstStyle/>
          <a:p>
            <a:r>
              <a:rPr lang="ko-KR" altLang="en-US" sz="1600"/>
              <a:t>이순신은 조선</a:t>
            </a:r>
          </a:p>
          <a:p>
            <a:r>
              <a:rPr lang="ko-KR" altLang="en-US" sz="1600" b="1"/>
              <a:t> 제 1장</a:t>
            </a:r>
            <a:endParaRPr lang="en-US" altLang="ko-KR" sz="1600" b="1"/>
          </a:p>
          <a:p>
            <a:r>
              <a:rPr lang="ko-KR" altLang="en-US" sz="1600" b="1"/>
              <a:t>조선 제11대 군 사령관 김구형은 전라감사 이계연(좌. 우). 여흥삼군 부사령관 오경석의 아들이다.</a:t>
            </a:r>
          </a:p>
          <a:p>
            <a:r>
              <a:rPr lang="ko-KR" altLang="en-US" sz="1600" b="1"/>
              <a:t>그의 이름은 '충청도독부군(충청도(충청도)에 합격이 이루어졌다.</a:t>
            </a:r>
          </a:p>
          <a:p>
            <a:r>
              <a:rPr lang="ko-KR" altLang="en-US" sz="1600" b="1"/>
              <a:t>전라감사 이원석이 이조좌랑으로 부임하자 좌중에서 이름을 한 자가 되었다.</a:t>
            </a:r>
          </a:p>
          <a:p>
            <a:r>
              <a:rPr lang="ko-KR" altLang="en-US" sz="1600" b="1"/>
              <a:t>그는 승주군절도사로서 전라도 관찰사로서 전라감사 이원석의 아들이며 좌수판부사 조상렴의 아들이다.</a:t>
            </a:r>
          </a:p>
          <a:p>
            <a:r>
              <a:rPr lang="ko-KR" altLang="en-US" sz="1600" b="1"/>
              <a:t>그러나 그는 경상감사 이원석 한수와 경상도 관찰사 이희광의 아들인 이조좌랑에 임명되자마자 경상도 관찰사 이희광의 아들로 임명되었다.</a:t>
            </a:r>
          </a:p>
          <a:p>
            <a:r>
              <a:rPr lang="ko-KR" altLang="en-US" sz="1600" b="1"/>
              <a:t>그는 전라도 관찰사 이희광의 아들이며 이조좌랑에 임명되었던 김구형의 아들로서 충청도 관찰사 이연석과 전라도 관찰사 이희광의 아들에게 장가들었다.</a:t>
            </a:r>
          </a:p>
          <a:p>
            <a:r>
              <a:rPr lang="ko-KR" altLang="en-US" sz="1600" b="1"/>
              <a:t>그러나 그들은 모두가 관직인즉, 이 김구형은 경상도 관찰사로 부임하였다.</a:t>
            </a:r>
          </a:p>
          <a:p>
            <a:r>
              <a:rPr lang="ko-KR" altLang="en-US" sz="1600" b="1"/>
              <a:t>그가 경상도에 부임하자 그의 아들은 김구형과 함께 경상도의 병마절도사로 임명되었고 이에 이인겸, 조효근, 이극돈, 이서구, 강흥방 등 지방 수령과 부호장, 그리고 경상도의 병마절도사 이희광도 함께 부영도감 김구형의 아들에게 장가들면서 전라도 관찰사로 부임하였다.</a:t>
            </a:r>
          </a:p>
          <a:p>
            <a:r>
              <a:rPr lang="ko-KR" altLang="en-US" sz="1600" b="1"/>
              <a:t>그러나 그는 경상도의 병마절도사 이희광의 아들은 아니었다.</a:t>
            </a:r>
          </a:p>
          <a:p>
            <a:r>
              <a:rPr lang="ko-KR" altLang="en-US" sz="1600" b="1"/>
              <a:t>이 사실은 당시 안동 지방의 병마절도사를 지낸 이희광의 아들인 이희광과 이조좌랑에 임명된 이조좌랑에 임명될 때 그를 부영도감의 한직에 임명하였다.</a:t>
            </a:r>
          </a:p>
        </p:txBody>
      </p:sp>
      <p:sp>
        <p:nvSpPr>
          <p:cNvPr id="10" name="내용 개체 틀 9">
            <a:extLst>
              <a:ext uri="{FF2B5EF4-FFF2-40B4-BE49-F238E27FC236}">
                <a16:creationId xmlns:a16="http://schemas.microsoft.com/office/drawing/2014/main" id="{1E6506F2-4233-4B1E-8359-8936730972A8}"/>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17289415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GPT </a:t>
            </a:r>
            <a:r>
              <a:rPr lang="ko-KR" altLang="en-US"/>
              <a:t>모델</a:t>
            </a:r>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Finetuning using Saltlux GPT-2</a:t>
            </a:r>
            <a:endParaRPr lang="ko-KR" altLang="en-US"/>
          </a:p>
        </p:txBody>
      </p:sp>
      <p:sp>
        <p:nvSpPr>
          <p:cNvPr id="6" name="TextBox 5">
            <a:extLst>
              <a:ext uri="{FF2B5EF4-FFF2-40B4-BE49-F238E27FC236}">
                <a16:creationId xmlns:a16="http://schemas.microsoft.com/office/drawing/2014/main" id="{AB5CA48F-8C54-4AFC-B0B1-297A33356A98}"/>
              </a:ext>
            </a:extLst>
          </p:cNvPr>
          <p:cNvSpPr txBox="1"/>
          <p:nvPr/>
        </p:nvSpPr>
        <p:spPr>
          <a:xfrm>
            <a:off x="114300" y="1464152"/>
            <a:ext cx="8629650" cy="4770537"/>
          </a:xfrm>
          <a:prstGeom prst="rect">
            <a:avLst/>
          </a:prstGeom>
          <a:noFill/>
        </p:spPr>
        <p:txBody>
          <a:bodyPr wrap="square">
            <a:spAutoFit/>
          </a:bodyPr>
          <a:lstStyle/>
          <a:p>
            <a:r>
              <a:rPr lang="ko-KR" altLang="en-US" sz="1600"/>
              <a:t>이순신은 조선</a:t>
            </a:r>
          </a:p>
          <a:p>
            <a:r>
              <a:rPr lang="ko-KR" altLang="en-US" sz="1600" b="1"/>
              <a:t> 제 1장</a:t>
            </a:r>
            <a:endParaRPr lang="en-US" altLang="ko-KR" sz="1600" b="1"/>
          </a:p>
          <a:p>
            <a:r>
              <a:rPr lang="ko-KR" altLang="en-US" sz="1600" b="1"/>
              <a:t>조선 제11대 군 사령관 김구형은 전라감사 이계연(좌. 우). 여흥삼군 부사령관 오경석의 아들이다.</a:t>
            </a:r>
          </a:p>
          <a:p>
            <a:r>
              <a:rPr lang="ko-KR" altLang="en-US" sz="1600" b="1"/>
              <a:t>그의 이름은 '충청도독부군(충청도(충청도)에 합격이 이루어졌다.</a:t>
            </a:r>
          </a:p>
          <a:p>
            <a:r>
              <a:rPr lang="ko-KR" altLang="en-US" sz="1600" b="1"/>
              <a:t>전라감사 이원석이 이조좌랑으로 부임하자 좌중에서 이름을 한 자가 되었다.</a:t>
            </a:r>
          </a:p>
          <a:p>
            <a:r>
              <a:rPr lang="ko-KR" altLang="en-US" sz="1600" b="1"/>
              <a:t>그는 승주군절도사로서 전라도 관찰사로서 전라감사 이원석의 아들이며 좌수판부사 조상렴의 아들이다.</a:t>
            </a:r>
          </a:p>
          <a:p>
            <a:r>
              <a:rPr lang="ko-KR" altLang="en-US" sz="1600" b="1"/>
              <a:t>그러나 그는 경상감사 이원석 한수와 경상도 관찰사 이희광의 아들인 이조좌랑에 임명되자마자 경상도 관찰사 이희광의 아들로 임명되었다.</a:t>
            </a:r>
          </a:p>
          <a:p>
            <a:r>
              <a:rPr lang="ko-KR" altLang="en-US" sz="1600" b="1"/>
              <a:t>그는 전라도 관찰사 이희광의 아들이며 이조좌랑에 임명되었던 김구형의 아들로서 충청도 관찰사 이연석과 전라도 관찰사 이희광의 아들에게 장가들었다.</a:t>
            </a:r>
          </a:p>
          <a:p>
            <a:r>
              <a:rPr lang="ko-KR" altLang="en-US" sz="1600" b="1"/>
              <a:t>그러나 그들은 모두가 관직인즉, 이 김구형은 경상도 관찰사로 부임하였다.</a:t>
            </a:r>
          </a:p>
          <a:p>
            <a:r>
              <a:rPr lang="ko-KR" altLang="en-US" sz="1600" b="1"/>
              <a:t>그가 경상도에 부임하자 그의 아들은 김구형과 함께 경상도의 병마절도사로 임명되었고 이에 이인겸, 조효근, 이극돈, 이서구, 강흥방 등 지방 수령과 부호장, 그리고 경상도의 병마절도사 이희광도 함께 부영도감 김구형의 아들에게 장가들면서 전라도 관찰사로 부임하였다.</a:t>
            </a:r>
          </a:p>
          <a:p>
            <a:r>
              <a:rPr lang="ko-KR" altLang="en-US" sz="1600" b="1"/>
              <a:t>그러나 그는 경상도의 병마절도사 이희광의 아들은 아니었다.</a:t>
            </a:r>
          </a:p>
          <a:p>
            <a:r>
              <a:rPr lang="ko-KR" altLang="en-US" sz="1600" b="1"/>
              <a:t>이 사실은 당시 안동 지방의 병마절도사를 지낸 이희광의 아들인 이희광과 이조좌랑에 임명된 이조좌랑에 임명될 때 그를 부영도감의 한직에 임명하였다.</a:t>
            </a:r>
          </a:p>
        </p:txBody>
      </p:sp>
      <p:sp>
        <p:nvSpPr>
          <p:cNvPr id="10" name="내용 개체 틀 9">
            <a:extLst>
              <a:ext uri="{FF2B5EF4-FFF2-40B4-BE49-F238E27FC236}">
                <a16:creationId xmlns:a16="http://schemas.microsoft.com/office/drawing/2014/main" id="{9AAABA08-8E27-42B8-AC88-8DC66A8571FB}"/>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27043828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GPT </a:t>
            </a:r>
            <a:r>
              <a:rPr lang="ko-KR" altLang="en-US"/>
              <a:t>모델</a:t>
            </a:r>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Finetuning using Saltlux GPT-2</a:t>
            </a:r>
            <a:endParaRPr lang="ko-KR" altLang="en-US"/>
          </a:p>
        </p:txBody>
      </p:sp>
      <p:sp>
        <p:nvSpPr>
          <p:cNvPr id="5" name="TextBox 4">
            <a:extLst>
              <a:ext uri="{FF2B5EF4-FFF2-40B4-BE49-F238E27FC236}">
                <a16:creationId xmlns:a16="http://schemas.microsoft.com/office/drawing/2014/main" id="{74E94DA9-135D-43FF-BCF1-7A500A21B2F6}"/>
              </a:ext>
            </a:extLst>
          </p:cNvPr>
          <p:cNvSpPr txBox="1"/>
          <p:nvPr/>
        </p:nvSpPr>
        <p:spPr>
          <a:xfrm>
            <a:off x="114299" y="1583589"/>
            <a:ext cx="8763001" cy="4524315"/>
          </a:xfrm>
          <a:prstGeom prst="rect">
            <a:avLst/>
          </a:prstGeom>
          <a:noFill/>
        </p:spPr>
        <p:txBody>
          <a:bodyPr wrap="square">
            <a:spAutoFit/>
          </a:bodyPr>
          <a:lstStyle/>
          <a:p>
            <a:r>
              <a:rPr lang="ko-KR" altLang="en-US" sz="1600"/>
              <a:t>드래곤중에서도 최강의 투명그래곤이 울부짖었다</a:t>
            </a:r>
            <a:r>
              <a:rPr lang="en-US" altLang="ko-KR" sz="1600"/>
              <a:t>.</a:t>
            </a:r>
          </a:p>
          <a:p>
            <a:r>
              <a:rPr lang="ko-KR" altLang="en-US" sz="1600"/>
              <a:t>투명드래곤은 엄청 강해서 드래곤 중에서 최강이었다</a:t>
            </a:r>
            <a:r>
              <a:rPr lang="en-US" altLang="ko-KR" sz="1600"/>
              <a:t>. </a:t>
            </a:r>
          </a:p>
          <a:p>
            <a:r>
              <a:rPr lang="ko-KR" altLang="en-US" sz="1600"/>
              <a:t>신이나 마족도 이겼다</a:t>
            </a:r>
            <a:r>
              <a:rPr lang="en-US" altLang="ko-KR" sz="1600"/>
              <a:t>.</a:t>
            </a:r>
          </a:p>
          <a:p>
            <a:r>
              <a:rPr lang="ko-KR" altLang="en-US" sz="1600"/>
              <a:t>투명드래곤은 세상에서 하나였다</a:t>
            </a:r>
            <a:r>
              <a:rPr lang="en-US" altLang="ko-KR" sz="1600"/>
              <a:t>.</a:t>
            </a:r>
          </a:p>
          <a:p>
            <a:r>
              <a:rPr lang="ko-KR" altLang="en-US" sz="1600" b="1"/>
              <a:t>그 중 어떤 마법사라도  이겼다</a:t>
            </a:r>
            <a:r>
              <a:rPr lang="en-US" altLang="ko-KR" sz="1600" b="1"/>
              <a:t>.</a:t>
            </a:r>
          </a:p>
          <a:p>
            <a:r>
              <a:rPr lang="ko-KR" altLang="en-US" sz="1600" b="1"/>
              <a:t>그 마법사들 역시 이겼다</a:t>
            </a:r>
            <a:r>
              <a:rPr lang="en-US" altLang="ko-KR" sz="1600" b="1"/>
              <a:t>.</a:t>
            </a:r>
          </a:p>
          <a:p>
            <a:r>
              <a:rPr lang="ko-KR" altLang="en-US" sz="1600" b="1"/>
              <a:t>드래곤의 요정들 중에 하나인 투명드래곤은 마족들에 비해서 상당히 강한 마법을 사용했기 때문에 마법사들 중에는 마법사라도 있는 것 같았다</a:t>
            </a:r>
            <a:r>
              <a:rPr lang="en-US" altLang="ko-KR" sz="1600" b="1"/>
              <a:t>.</a:t>
            </a:r>
          </a:p>
          <a:p>
            <a:r>
              <a:rPr lang="ko-KR" altLang="en-US" sz="1600" b="1"/>
              <a:t>그것은 자신의 약점은 마법사인 투명의 마법</a:t>
            </a:r>
            <a:r>
              <a:rPr lang="en-US" altLang="ko-KR" sz="1600" b="1"/>
              <a:t>, </a:t>
            </a:r>
            <a:r>
              <a:rPr lang="ko-KR" altLang="en-US" sz="1600" b="1"/>
              <a:t>즉 마법이 잘 안 된 것이라기보다는 오히려 마법사든 마족들이 힘이 약한 것이라고 했다</a:t>
            </a:r>
            <a:r>
              <a:rPr lang="en-US" altLang="ko-KR" sz="1600" b="1"/>
              <a:t>.</a:t>
            </a:r>
          </a:p>
          <a:p>
            <a:r>
              <a:rPr lang="ko-KR" altLang="en-US" sz="1600" b="1"/>
              <a:t>이 투명은 마법사로 된 것이다</a:t>
            </a:r>
            <a:r>
              <a:rPr lang="en-US" altLang="ko-KR" sz="1600" b="1"/>
              <a:t>.</a:t>
            </a:r>
          </a:p>
          <a:p>
            <a:r>
              <a:rPr lang="ko-KR" altLang="en-US" sz="1600" b="1"/>
              <a:t>그렇게 해서 드디어 투명드래곤은 마족들에 마법사까지 몰아넣었고</a:t>
            </a:r>
            <a:r>
              <a:rPr lang="en-US" altLang="ko-KR" sz="1600" b="1"/>
              <a:t>, </a:t>
            </a:r>
            <a:r>
              <a:rPr lang="ko-KR" altLang="en-US" sz="1600" b="1"/>
              <a:t>그 마법사들 중 하나인 투명은 이겼다</a:t>
            </a:r>
            <a:r>
              <a:rPr lang="en-US" altLang="ko-KR" sz="1600" b="1"/>
              <a:t>.</a:t>
            </a:r>
          </a:p>
          <a:p>
            <a:r>
              <a:rPr lang="ko-KR" altLang="en-US" sz="1600" b="1"/>
              <a:t>마법에 걸린 많은 사람들이 이 투명드래곤의 마법 때문에 투명드는 마법을 사용하지는 못하게 된 것이다</a:t>
            </a:r>
            <a:r>
              <a:rPr lang="en-US" altLang="ko-KR" sz="1600" b="1"/>
              <a:t>.</a:t>
            </a:r>
          </a:p>
          <a:p>
            <a:r>
              <a:rPr lang="ko-KR" altLang="en-US" sz="1600" b="1"/>
              <a:t>이 투명드래곤이 마족들에 비해서 상대적으로 약한 것에 주목하는 것은 바로 이 때문이다</a:t>
            </a:r>
            <a:r>
              <a:rPr lang="en-US" altLang="ko-KR" sz="1600" b="1"/>
              <a:t>.</a:t>
            </a:r>
          </a:p>
          <a:p>
            <a:r>
              <a:rPr lang="ko-KR" altLang="en-US" sz="1600" b="1"/>
              <a:t>이 투명은 마법사로 된 것이 아니라 마족과  마법사 모두에 투명드래곤의 마법인 투명의 마법 때문이다</a:t>
            </a:r>
            <a:r>
              <a:rPr lang="en-US" altLang="ko-KR" sz="1600" b="1"/>
              <a:t>.</a:t>
            </a:r>
          </a:p>
        </p:txBody>
      </p:sp>
      <p:sp>
        <p:nvSpPr>
          <p:cNvPr id="10" name="내용 개체 틀 9">
            <a:extLst>
              <a:ext uri="{FF2B5EF4-FFF2-40B4-BE49-F238E27FC236}">
                <a16:creationId xmlns:a16="http://schemas.microsoft.com/office/drawing/2014/main" id="{06A01A2A-70C1-453B-97BE-70C1B8ACECE3}"/>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4913404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GPT </a:t>
            </a:r>
            <a:r>
              <a:rPr lang="ko-KR" altLang="en-US"/>
              <a:t>모델</a:t>
            </a:r>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Finetuning using Saltlux GPT-2</a:t>
            </a:r>
            <a:endParaRPr lang="ko-KR" altLang="en-US"/>
          </a:p>
        </p:txBody>
      </p:sp>
      <p:pic>
        <p:nvPicPr>
          <p:cNvPr id="7" name="그림 6">
            <a:extLst>
              <a:ext uri="{FF2B5EF4-FFF2-40B4-BE49-F238E27FC236}">
                <a16:creationId xmlns:a16="http://schemas.microsoft.com/office/drawing/2014/main" id="{195E5981-E151-4595-8AE7-34414B9EBC67}"/>
              </a:ext>
            </a:extLst>
          </p:cNvPr>
          <p:cNvPicPr>
            <a:picLocks noChangeAspect="1"/>
          </p:cNvPicPr>
          <p:nvPr/>
        </p:nvPicPr>
        <p:blipFill rotWithShape="1">
          <a:blip r:embed="rId2"/>
          <a:srcRect b="35370"/>
          <a:stretch/>
        </p:blipFill>
        <p:spPr>
          <a:xfrm>
            <a:off x="358807" y="1504950"/>
            <a:ext cx="8294874" cy="4516312"/>
          </a:xfrm>
          <a:prstGeom prst="rect">
            <a:avLst/>
          </a:prstGeom>
        </p:spPr>
      </p:pic>
      <p:sp>
        <p:nvSpPr>
          <p:cNvPr id="10" name="내용 개체 틀 9">
            <a:extLst>
              <a:ext uri="{FF2B5EF4-FFF2-40B4-BE49-F238E27FC236}">
                <a16:creationId xmlns:a16="http://schemas.microsoft.com/office/drawing/2014/main" id="{F4B24F7C-1FFF-4375-BC15-A2B908E71D0B}"/>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11939198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GPT </a:t>
            </a:r>
            <a:r>
              <a:rPr lang="ko-KR" altLang="en-US"/>
              <a:t>모델</a:t>
            </a:r>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Finetuning using Saltlux GPT-2</a:t>
            </a:r>
            <a:endParaRPr lang="ko-KR" altLang="en-US"/>
          </a:p>
        </p:txBody>
      </p:sp>
      <p:pic>
        <p:nvPicPr>
          <p:cNvPr id="7" name="그림 6">
            <a:extLst>
              <a:ext uri="{FF2B5EF4-FFF2-40B4-BE49-F238E27FC236}">
                <a16:creationId xmlns:a16="http://schemas.microsoft.com/office/drawing/2014/main" id="{29856EDA-0CBA-4EE8-AE48-5429F326F665}"/>
              </a:ext>
            </a:extLst>
          </p:cNvPr>
          <p:cNvPicPr>
            <a:picLocks noChangeAspect="1"/>
          </p:cNvPicPr>
          <p:nvPr/>
        </p:nvPicPr>
        <p:blipFill>
          <a:blip r:embed="rId2"/>
          <a:stretch>
            <a:fillRect/>
          </a:stretch>
        </p:blipFill>
        <p:spPr>
          <a:xfrm>
            <a:off x="285750" y="2038259"/>
            <a:ext cx="2864513" cy="3224242"/>
          </a:xfrm>
          <a:prstGeom prst="rect">
            <a:avLst/>
          </a:prstGeom>
        </p:spPr>
      </p:pic>
      <p:pic>
        <p:nvPicPr>
          <p:cNvPr id="9" name="그림 8">
            <a:extLst>
              <a:ext uri="{FF2B5EF4-FFF2-40B4-BE49-F238E27FC236}">
                <a16:creationId xmlns:a16="http://schemas.microsoft.com/office/drawing/2014/main" id="{830000F6-DC83-4202-8FAE-6C0A91051276}"/>
              </a:ext>
            </a:extLst>
          </p:cNvPr>
          <p:cNvPicPr>
            <a:picLocks noChangeAspect="1"/>
          </p:cNvPicPr>
          <p:nvPr/>
        </p:nvPicPr>
        <p:blipFill>
          <a:blip r:embed="rId3"/>
          <a:stretch>
            <a:fillRect/>
          </a:stretch>
        </p:blipFill>
        <p:spPr>
          <a:xfrm>
            <a:off x="3128684" y="1890924"/>
            <a:ext cx="2791234" cy="3683896"/>
          </a:xfrm>
          <a:prstGeom prst="rect">
            <a:avLst/>
          </a:prstGeom>
        </p:spPr>
      </p:pic>
      <p:pic>
        <p:nvPicPr>
          <p:cNvPr id="11" name="그림 10">
            <a:extLst>
              <a:ext uri="{FF2B5EF4-FFF2-40B4-BE49-F238E27FC236}">
                <a16:creationId xmlns:a16="http://schemas.microsoft.com/office/drawing/2014/main" id="{1A441921-E086-4F4B-95CD-D25F79CE553C}"/>
              </a:ext>
            </a:extLst>
          </p:cNvPr>
          <p:cNvPicPr>
            <a:picLocks noChangeAspect="1"/>
          </p:cNvPicPr>
          <p:nvPr/>
        </p:nvPicPr>
        <p:blipFill>
          <a:blip r:embed="rId4"/>
          <a:stretch>
            <a:fillRect/>
          </a:stretch>
        </p:blipFill>
        <p:spPr>
          <a:xfrm>
            <a:off x="5902970" y="2114551"/>
            <a:ext cx="2891159" cy="3257550"/>
          </a:xfrm>
          <a:prstGeom prst="rect">
            <a:avLst/>
          </a:prstGeom>
        </p:spPr>
      </p:pic>
      <p:sp>
        <p:nvSpPr>
          <p:cNvPr id="12" name="내용 개체 틀 11">
            <a:extLst>
              <a:ext uri="{FF2B5EF4-FFF2-40B4-BE49-F238E27FC236}">
                <a16:creationId xmlns:a16="http://schemas.microsoft.com/office/drawing/2014/main" id="{B8636747-5B0A-47E7-A1E9-798C3242A01A}"/>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40394172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GPT </a:t>
            </a:r>
            <a:r>
              <a:rPr lang="ko-KR" altLang="en-US"/>
              <a:t>모델</a:t>
            </a:r>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Finetuning using Saltlux GPT-2</a:t>
            </a:r>
            <a:endParaRPr lang="ko-KR" altLang="en-US"/>
          </a:p>
        </p:txBody>
      </p:sp>
      <p:pic>
        <p:nvPicPr>
          <p:cNvPr id="7" name="그림 6">
            <a:extLst>
              <a:ext uri="{FF2B5EF4-FFF2-40B4-BE49-F238E27FC236}">
                <a16:creationId xmlns:a16="http://schemas.microsoft.com/office/drawing/2014/main" id="{EDBC9A26-664F-4073-96EE-AB57E49294B5}"/>
              </a:ext>
            </a:extLst>
          </p:cNvPr>
          <p:cNvPicPr>
            <a:picLocks noChangeAspect="1"/>
          </p:cNvPicPr>
          <p:nvPr/>
        </p:nvPicPr>
        <p:blipFill>
          <a:blip r:embed="rId2"/>
          <a:stretch>
            <a:fillRect/>
          </a:stretch>
        </p:blipFill>
        <p:spPr>
          <a:xfrm>
            <a:off x="137507" y="1428750"/>
            <a:ext cx="8701693" cy="4251148"/>
          </a:xfrm>
          <a:prstGeom prst="rect">
            <a:avLst/>
          </a:prstGeom>
        </p:spPr>
      </p:pic>
      <p:sp>
        <p:nvSpPr>
          <p:cNvPr id="10" name="내용 개체 틀 9">
            <a:extLst>
              <a:ext uri="{FF2B5EF4-FFF2-40B4-BE49-F238E27FC236}">
                <a16:creationId xmlns:a16="http://schemas.microsoft.com/office/drawing/2014/main" id="{87E63AD2-C692-46F8-98A6-50BF4141BB33}"/>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35777230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GPT </a:t>
            </a:r>
            <a:r>
              <a:rPr lang="ko-KR" altLang="en-US"/>
              <a:t>모델</a:t>
            </a:r>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Finetuning using Saltlux GPT-2</a:t>
            </a:r>
            <a:endParaRPr lang="ko-KR" altLang="en-US"/>
          </a:p>
        </p:txBody>
      </p:sp>
      <p:pic>
        <p:nvPicPr>
          <p:cNvPr id="5" name="그림 4">
            <a:extLst>
              <a:ext uri="{FF2B5EF4-FFF2-40B4-BE49-F238E27FC236}">
                <a16:creationId xmlns:a16="http://schemas.microsoft.com/office/drawing/2014/main" id="{15F7B014-C850-4563-B88F-E8550D2C621B}"/>
              </a:ext>
            </a:extLst>
          </p:cNvPr>
          <p:cNvPicPr>
            <a:picLocks noChangeAspect="1"/>
          </p:cNvPicPr>
          <p:nvPr/>
        </p:nvPicPr>
        <p:blipFill>
          <a:blip r:embed="rId2"/>
          <a:stretch>
            <a:fillRect/>
          </a:stretch>
        </p:blipFill>
        <p:spPr>
          <a:xfrm>
            <a:off x="343763" y="1676400"/>
            <a:ext cx="8495437" cy="4165807"/>
          </a:xfrm>
          <a:prstGeom prst="rect">
            <a:avLst/>
          </a:prstGeom>
        </p:spPr>
      </p:pic>
      <p:sp>
        <p:nvSpPr>
          <p:cNvPr id="10" name="내용 개체 틀 9">
            <a:extLst>
              <a:ext uri="{FF2B5EF4-FFF2-40B4-BE49-F238E27FC236}">
                <a16:creationId xmlns:a16="http://schemas.microsoft.com/office/drawing/2014/main" id="{24E0EEC5-AC77-433E-91CA-35B7D88A1F60}"/>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33891163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GPT </a:t>
            </a:r>
            <a:r>
              <a:rPr lang="ko-KR" altLang="en-US"/>
              <a:t>모델</a:t>
            </a:r>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GPT-3</a:t>
            </a:r>
            <a:endParaRPr lang="ko-KR" altLang="en-US"/>
          </a:p>
        </p:txBody>
      </p:sp>
      <p:grpSp>
        <p:nvGrpSpPr>
          <p:cNvPr id="44" name="그룹 43">
            <a:extLst>
              <a:ext uri="{FF2B5EF4-FFF2-40B4-BE49-F238E27FC236}">
                <a16:creationId xmlns:a16="http://schemas.microsoft.com/office/drawing/2014/main" id="{E2F269EC-ECB4-40AC-BFB8-52C43CC95F61}"/>
              </a:ext>
            </a:extLst>
          </p:cNvPr>
          <p:cNvGrpSpPr/>
          <p:nvPr/>
        </p:nvGrpSpPr>
        <p:grpSpPr>
          <a:xfrm>
            <a:off x="386186" y="1543050"/>
            <a:ext cx="8528597" cy="4667250"/>
            <a:chOff x="1567286" y="1146628"/>
            <a:chExt cx="9378687" cy="5132459"/>
          </a:xfrm>
        </p:grpSpPr>
        <p:grpSp>
          <p:nvGrpSpPr>
            <p:cNvPr id="30" name="그룹 29">
              <a:extLst>
                <a:ext uri="{FF2B5EF4-FFF2-40B4-BE49-F238E27FC236}">
                  <a16:creationId xmlns:a16="http://schemas.microsoft.com/office/drawing/2014/main" id="{C4786A39-DF57-40B9-8A09-FDAC774AE7A0}"/>
                </a:ext>
              </a:extLst>
            </p:cNvPr>
            <p:cNvGrpSpPr/>
            <p:nvPr/>
          </p:nvGrpSpPr>
          <p:grpSpPr>
            <a:xfrm>
              <a:off x="1567286" y="1146628"/>
              <a:ext cx="9378687" cy="5132459"/>
              <a:chOff x="1414461" y="1146628"/>
              <a:chExt cx="9378687" cy="5132459"/>
            </a:xfrm>
          </p:grpSpPr>
          <p:pic>
            <p:nvPicPr>
              <p:cNvPr id="31" name="Picture 2" descr="OpenAI GPT-3: Language Models are Few-Shot Learners | by Soheil Tehranipour  | Analytics Vidhya | Medium">
                <a:extLst>
                  <a:ext uri="{FF2B5EF4-FFF2-40B4-BE49-F238E27FC236}">
                    <a16:creationId xmlns:a16="http://schemas.microsoft.com/office/drawing/2014/main" id="{0E3624E5-584B-463C-A382-9638E034840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8" t="9711" r="321" b="1691"/>
              <a:stretch/>
            </p:blipFill>
            <p:spPr bwMode="auto">
              <a:xfrm>
                <a:off x="1414461" y="1146628"/>
                <a:ext cx="9378687" cy="5132459"/>
              </a:xfrm>
              <a:prstGeom prst="rect">
                <a:avLst/>
              </a:prstGeom>
              <a:noFill/>
              <a:extLst>
                <a:ext uri="{909E8E84-426E-40DD-AFC4-6F175D3DCCD1}">
                  <a14:hiddenFill xmlns:a14="http://schemas.microsoft.com/office/drawing/2010/main">
                    <a:solidFill>
                      <a:srgbClr val="FFFFFF"/>
                    </a:solidFill>
                  </a14:hiddenFill>
                </a:ext>
              </a:extLst>
            </p:spPr>
          </p:pic>
          <p:sp>
            <p:nvSpPr>
              <p:cNvPr id="32" name="직사각형 31">
                <a:extLst>
                  <a:ext uri="{FF2B5EF4-FFF2-40B4-BE49-F238E27FC236}">
                    <a16:creationId xmlns:a16="http://schemas.microsoft.com/office/drawing/2014/main" id="{38DACC32-5E19-4062-87F6-BD0461AC679A}"/>
                  </a:ext>
                </a:extLst>
              </p:cNvPr>
              <p:cNvSpPr/>
              <p:nvPr/>
            </p:nvSpPr>
            <p:spPr>
              <a:xfrm rot="18900000">
                <a:off x="7705725" y="4960256"/>
                <a:ext cx="657225" cy="2762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3" name="Picture 2" descr="OpenAI GPT-3: Language Models are Few-Shot Learners | by Soheil Tehranipour  | Analytics Vidhya | Medium">
                <a:extLst>
                  <a:ext uri="{FF2B5EF4-FFF2-40B4-BE49-F238E27FC236}">
                    <a16:creationId xmlns:a16="http://schemas.microsoft.com/office/drawing/2014/main" id="{48A29E19-F9E7-4E68-B160-50EEDA0FF5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6845" t="74445" r="27552" b="16881"/>
              <a:stretch/>
            </p:blipFill>
            <p:spPr bwMode="auto">
              <a:xfrm>
                <a:off x="5026552" y="4757055"/>
                <a:ext cx="415678" cy="393702"/>
              </a:xfrm>
              <a:prstGeom prst="diamond">
                <a:avLst/>
              </a:prstGeom>
              <a:noFill/>
              <a:extLst>
                <a:ext uri="{909E8E84-426E-40DD-AFC4-6F175D3DCCD1}">
                  <a14:hiddenFill xmlns:a14="http://schemas.microsoft.com/office/drawing/2010/main">
                    <a:solidFill>
                      <a:srgbClr val="FFFFFF"/>
                    </a:solidFill>
                  </a14:hiddenFill>
                </a:ext>
              </a:extLst>
            </p:spPr>
          </p:pic>
          <p:sp>
            <p:nvSpPr>
              <p:cNvPr id="34" name="직사각형 33">
                <a:extLst>
                  <a:ext uri="{FF2B5EF4-FFF2-40B4-BE49-F238E27FC236}">
                    <a16:creationId xmlns:a16="http://schemas.microsoft.com/office/drawing/2014/main" id="{C749E92E-FCD6-420A-8609-C9D66E81D394}"/>
                  </a:ext>
                </a:extLst>
              </p:cNvPr>
              <p:cNvSpPr/>
              <p:nvPr/>
            </p:nvSpPr>
            <p:spPr>
              <a:xfrm rot="18900000">
                <a:off x="5068275" y="4804827"/>
                <a:ext cx="361292" cy="2762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a:extLst>
                  <a:ext uri="{FF2B5EF4-FFF2-40B4-BE49-F238E27FC236}">
                    <a16:creationId xmlns:a16="http://schemas.microsoft.com/office/drawing/2014/main" id="{4B2002A6-F9B7-46DE-BC71-B7517C65D34D}"/>
                  </a:ext>
                </a:extLst>
              </p:cNvPr>
              <p:cNvSpPr txBox="1"/>
              <p:nvPr/>
            </p:nvSpPr>
            <p:spPr>
              <a:xfrm>
                <a:off x="5029200" y="4071255"/>
                <a:ext cx="497252" cy="307777"/>
              </a:xfrm>
              <a:prstGeom prst="rect">
                <a:avLst/>
              </a:prstGeom>
              <a:noFill/>
            </p:spPr>
            <p:txBody>
              <a:bodyPr wrap="none" rtlCol="0">
                <a:spAutoFit/>
              </a:bodyPr>
              <a:lstStyle/>
              <a:p>
                <a:r>
                  <a:rPr lang="en-US" altLang="ko-KR" sz="1400" b="1"/>
                  <a:t>117</a:t>
                </a:r>
                <a:endParaRPr lang="ko-KR" altLang="en-US" sz="1400" b="1"/>
              </a:p>
            </p:txBody>
          </p:sp>
          <p:cxnSp>
            <p:nvCxnSpPr>
              <p:cNvPr id="36" name="직선 화살표 연결선 35">
                <a:extLst>
                  <a:ext uri="{FF2B5EF4-FFF2-40B4-BE49-F238E27FC236}">
                    <a16:creationId xmlns:a16="http://schemas.microsoft.com/office/drawing/2014/main" id="{FC8B8520-2499-4EAD-9CF2-FEA5537B88E7}"/>
                  </a:ext>
                </a:extLst>
              </p:cNvPr>
              <p:cNvCxnSpPr/>
              <p:nvPr/>
            </p:nvCxnSpPr>
            <p:spPr>
              <a:xfrm flipV="1">
                <a:off x="5283200" y="4407805"/>
                <a:ext cx="0" cy="30973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a:extLst>
                  <a:ext uri="{FF2B5EF4-FFF2-40B4-BE49-F238E27FC236}">
                    <a16:creationId xmlns:a16="http://schemas.microsoft.com/office/drawing/2014/main" id="{04D1BB6D-1CE8-40C6-9F3E-2BBCAFE00743}"/>
                  </a:ext>
                </a:extLst>
              </p:cNvPr>
              <p:cNvSpPr/>
              <p:nvPr/>
            </p:nvSpPr>
            <p:spPr>
              <a:xfrm>
                <a:off x="7915564" y="4195946"/>
                <a:ext cx="448798" cy="1108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8" name="연결선: 꺾임 37">
                <a:extLst>
                  <a:ext uri="{FF2B5EF4-FFF2-40B4-BE49-F238E27FC236}">
                    <a16:creationId xmlns:a16="http://schemas.microsoft.com/office/drawing/2014/main" id="{A93C6617-034D-4764-9EB7-E4195AED282E}"/>
                  </a:ext>
                </a:extLst>
              </p:cNvPr>
              <p:cNvCxnSpPr>
                <a:cxnSpLocks/>
                <a:stCxn id="35" idx="0"/>
                <a:endCxn id="37" idx="0"/>
              </p:cNvCxnSpPr>
              <p:nvPr/>
            </p:nvCxnSpPr>
            <p:spPr>
              <a:xfrm rot="16200000" flipH="1">
                <a:off x="6646548" y="2702532"/>
                <a:ext cx="124691" cy="2862137"/>
              </a:xfrm>
              <a:prstGeom prst="bentConnector3">
                <a:avLst>
                  <a:gd name="adj1" fmla="val -183333"/>
                </a:avLst>
              </a:prstGeom>
              <a:ln w="190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2F715D6-F840-473C-A2F6-1042FF9760B6}"/>
                  </a:ext>
                </a:extLst>
              </p:cNvPr>
              <p:cNvSpPr txBox="1"/>
              <p:nvPr/>
            </p:nvSpPr>
            <p:spPr>
              <a:xfrm>
                <a:off x="4587186" y="3422650"/>
                <a:ext cx="4632294" cy="369332"/>
              </a:xfrm>
              <a:prstGeom prst="rect">
                <a:avLst/>
              </a:prstGeom>
              <a:noFill/>
            </p:spPr>
            <p:txBody>
              <a:bodyPr wrap="none" rtlCol="0">
                <a:spAutoFit/>
              </a:bodyPr>
              <a:lstStyle/>
              <a:p>
                <a:r>
                  <a:rPr lang="en-US" altLang="ko-KR" b="1">
                    <a:solidFill>
                      <a:srgbClr val="FF0000"/>
                    </a:solidFill>
                  </a:rPr>
                  <a:t>Large size + Large training data (40 GB)</a:t>
                </a:r>
                <a:endParaRPr lang="ko-KR" altLang="en-US" b="1">
                  <a:solidFill>
                    <a:srgbClr val="FF0000"/>
                  </a:solidFill>
                </a:endParaRPr>
              </a:p>
            </p:txBody>
          </p:sp>
          <p:sp>
            <p:nvSpPr>
              <p:cNvPr id="40" name="TextBox 39">
                <a:extLst>
                  <a:ext uri="{FF2B5EF4-FFF2-40B4-BE49-F238E27FC236}">
                    <a16:creationId xmlns:a16="http://schemas.microsoft.com/office/drawing/2014/main" id="{04B1D42D-FB33-4022-953F-E574B5BD2BBF}"/>
                  </a:ext>
                </a:extLst>
              </p:cNvPr>
              <p:cNvSpPr txBox="1"/>
              <p:nvPr/>
            </p:nvSpPr>
            <p:spPr>
              <a:xfrm rot="18900000">
                <a:off x="3771899" y="5494021"/>
                <a:ext cx="1630575" cy="253916"/>
              </a:xfrm>
              <a:prstGeom prst="rect">
                <a:avLst/>
              </a:prstGeom>
              <a:noFill/>
            </p:spPr>
            <p:txBody>
              <a:bodyPr wrap="none" rtlCol="0">
                <a:spAutoFit/>
              </a:bodyPr>
              <a:lstStyle/>
              <a:p>
                <a:r>
                  <a:rPr lang="en-US" altLang="ko-KR" sz="1050"/>
                  <a:t>Also called small GPT-2</a:t>
                </a:r>
                <a:endParaRPr lang="ko-KR" altLang="en-US" sz="1050"/>
              </a:p>
            </p:txBody>
          </p:sp>
        </p:grpSp>
        <p:cxnSp>
          <p:nvCxnSpPr>
            <p:cNvPr id="41" name="직선 화살표 연결선 40">
              <a:extLst>
                <a:ext uri="{FF2B5EF4-FFF2-40B4-BE49-F238E27FC236}">
                  <a16:creationId xmlns:a16="http://schemas.microsoft.com/office/drawing/2014/main" id="{6F20FD48-90D6-4321-B267-BF2A7B778230}"/>
                </a:ext>
              </a:extLst>
            </p:cNvPr>
            <p:cNvCxnSpPr/>
            <p:nvPr/>
          </p:nvCxnSpPr>
          <p:spPr>
            <a:xfrm flipV="1">
              <a:off x="7048500" y="1326933"/>
              <a:ext cx="2692400" cy="2102067"/>
            </a:xfrm>
            <a:prstGeom prst="straightConnector1">
              <a:avLst/>
            </a:prstGeom>
            <a:ln w="2222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89D914C5-F525-4873-BBB0-D88F1B5E0BCC}"/>
                </a:ext>
              </a:extLst>
            </p:cNvPr>
            <p:cNvSpPr txBox="1"/>
            <p:nvPr/>
          </p:nvSpPr>
          <p:spPr>
            <a:xfrm>
              <a:off x="5385571" y="1520218"/>
              <a:ext cx="3721788" cy="923330"/>
            </a:xfrm>
            <a:prstGeom prst="rect">
              <a:avLst/>
            </a:prstGeom>
            <a:noFill/>
          </p:spPr>
          <p:txBody>
            <a:bodyPr wrap="none" rtlCol="0">
              <a:spAutoFit/>
            </a:bodyPr>
            <a:lstStyle/>
            <a:p>
              <a:r>
                <a:rPr lang="en-US" altLang="ko-KR" b="1">
                  <a:solidFill>
                    <a:srgbClr val="FF0000"/>
                  </a:solidFill>
                </a:rPr>
                <a:t>Large size + Large training data</a:t>
              </a:r>
            </a:p>
            <a:p>
              <a:r>
                <a:rPr lang="en-US" altLang="ko-KR" b="1">
                  <a:solidFill>
                    <a:srgbClr val="FF0000"/>
                  </a:solidFill>
                </a:rPr>
                <a:t>- Before</a:t>
              </a:r>
              <a:r>
                <a:rPr lang="ko-KR" altLang="en-US" b="1">
                  <a:solidFill>
                    <a:srgbClr val="FF0000"/>
                  </a:solidFill>
                </a:rPr>
                <a:t> </a:t>
              </a:r>
              <a:r>
                <a:rPr lang="en-US" altLang="ko-KR" b="1">
                  <a:solidFill>
                    <a:srgbClr val="FF0000"/>
                  </a:solidFill>
                </a:rPr>
                <a:t>filtering:</a:t>
              </a:r>
              <a:r>
                <a:rPr lang="ko-KR" altLang="en-US" b="1">
                  <a:solidFill>
                    <a:srgbClr val="FF0000"/>
                  </a:solidFill>
                </a:rPr>
                <a:t> </a:t>
              </a:r>
              <a:r>
                <a:rPr lang="en-US" altLang="ko-KR" b="1">
                  <a:solidFill>
                    <a:srgbClr val="FF0000"/>
                  </a:solidFill>
                </a:rPr>
                <a:t>45 TB,</a:t>
              </a:r>
            </a:p>
            <a:p>
              <a:r>
                <a:rPr lang="en-US" altLang="ko-KR" b="1">
                  <a:solidFill>
                    <a:srgbClr val="FF0000"/>
                  </a:solidFill>
                </a:rPr>
                <a:t>- After filtering: 570 GB</a:t>
              </a:r>
              <a:endParaRPr lang="ko-KR" altLang="en-US" b="1">
                <a:solidFill>
                  <a:srgbClr val="FF0000"/>
                </a:solidFill>
              </a:endParaRPr>
            </a:p>
          </p:txBody>
        </p:sp>
        <p:sp>
          <p:nvSpPr>
            <p:cNvPr id="43" name="TextBox 42">
              <a:extLst>
                <a:ext uri="{FF2B5EF4-FFF2-40B4-BE49-F238E27FC236}">
                  <a16:creationId xmlns:a16="http://schemas.microsoft.com/office/drawing/2014/main" id="{16B244C9-A0E2-4429-9BDA-055805BFD456}"/>
                </a:ext>
              </a:extLst>
            </p:cNvPr>
            <p:cNvSpPr txBox="1"/>
            <p:nvPr/>
          </p:nvSpPr>
          <p:spPr>
            <a:xfrm>
              <a:off x="4497998" y="4016838"/>
              <a:ext cx="846707" cy="369332"/>
            </a:xfrm>
            <a:prstGeom prst="rect">
              <a:avLst/>
            </a:prstGeom>
            <a:noFill/>
          </p:spPr>
          <p:txBody>
            <a:bodyPr wrap="none" rtlCol="0">
              <a:spAutoFit/>
            </a:bodyPr>
            <a:lstStyle/>
            <a:p>
              <a:r>
                <a:rPr lang="en-US" altLang="ko-KR" b="1">
                  <a:solidFill>
                    <a:srgbClr val="FF0000"/>
                  </a:solidFill>
                </a:rPr>
                <a:t>11 GB</a:t>
              </a:r>
              <a:endParaRPr lang="ko-KR" altLang="en-US" b="1">
                <a:solidFill>
                  <a:srgbClr val="FF0000"/>
                </a:solidFill>
              </a:endParaRPr>
            </a:p>
          </p:txBody>
        </p:sp>
      </p:grpSp>
      <p:sp>
        <p:nvSpPr>
          <p:cNvPr id="9" name="내용 개체 틀 8">
            <a:extLst>
              <a:ext uri="{FF2B5EF4-FFF2-40B4-BE49-F238E27FC236}">
                <a16:creationId xmlns:a16="http://schemas.microsoft.com/office/drawing/2014/main" id="{323E3684-D2F4-48C9-9826-66DE8CD97189}"/>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271672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BERT</a:t>
            </a:r>
            <a:endParaRPr lang="ko-KR" altLang="en-US"/>
          </a:p>
        </p:txBody>
      </p:sp>
      <p:sp>
        <p:nvSpPr>
          <p:cNvPr id="13" name="내용 개체 틀 12">
            <a:extLst>
              <a:ext uri="{FF2B5EF4-FFF2-40B4-BE49-F238E27FC236}">
                <a16:creationId xmlns:a16="http://schemas.microsoft.com/office/drawing/2014/main" id="{ECCF206E-B896-4BF4-8454-3354F0B9EB2C}"/>
              </a:ext>
            </a:extLst>
          </p:cNvPr>
          <p:cNvSpPr>
            <a:spLocks noGrp="1"/>
          </p:cNvSpPr>
          <p:nvPr>
            <p:ph sz="quarter" idx="17"/>
          </p:nvPr>
        </p:nvSpPr>
        <p:spPr/>
        <p:txBody>
          <a:bodyPr/>
          <a:lstStyle/>
          <a:p>
            <a:endParaRPr lang="ko-KR" altLang="en-US"/>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Methods – BERT</a:t>
            </a:r>
            <a:r>
              <a:rPr lang="ko-KR" altLang="en-US"/>
              <a:t>의 </a:t>
            </a:r>
            <a:r>
              <a:rPr lang="en-US" altLang="ko-KR"/>
              <a:t>WordPiece tokenizing</a:t>
            </a:r>
            <a:endParaRPr lang="ko-KR" altLang="en-US"/>
          </a:p>
        </p:txBody>
      </p:sp>
      <p:sp>
        <p:nvSpPr>
          <p:cNvPr id="17" name="사각형: 둥근 모서리 16">
            <a:extLst>
              <a:ext uri="{FF2B5EF4-FFF2-40B4-BE49-F238E27FC236}">
                <a16:creationId xmlns:a16="http://schemas.microsoft.com/office/drawing/2014/main" id="{7442EEF4-EF05-4535-B4F6-983CE0485BB2}"/>
              </a:ext>
            </a:extLst>
          </p:cNvPr>
          <p:cNvSpPr/>
          <p:nvPr/>
        </p:nvSpPr>
        <p:spPr>
          <a:xfrm>
            <a:off x="330200" y="2603933"/>
            <a:ext cx="1971675" cy="3721098"/>
          </a:xfrm>
          <a:prstGeom prst="roundRect">
            <a:avLst>
              <a:gd name="adj" fmla="val 652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내용 개체 틀 2">
            <a:extLst>
              <a:ext uri="{FF2B5EF4-FFF2-40B4-BE49-F238E27FC236}">
                <a16:creationId xmlns:a16="http://schemas.microsoft.com/office/drawing/2014/main" id="{D24831C3-013F-44A0-A8DE-39894BEFD9FD}"/>
              </a:ext>
            </a:extLst>
          </p:cNvPr>
          <p:cNvSpPr txBox="1">
            <a:spLocks/>
          </p:cNvSpPr>
          <p:nvPr/>
        </p:nvSpPr>
        <p:spPr>
          <a:xfrm>
            <a:off x="628650" y="1401581"/>
            <a:ext cx="8639176" cy="789781"/>
          </a:xfrm>
          <a:prstGeom prst="rect">
            <a:avLst/>
          </a:prstGeom>
        </p:spPr>
        <p:txBody>
          <a:bodyPr>
            <a:normAutofit/>
          </a:bodyPr>
          <a:lstStyle>
            <a:lvl1pPr marL="171450" indent="-171450" algn="l" defTabSz="685800" rtl="0" eaLnBrk="1" latinLnBrk="1"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ko-KR" sz="1600"/>
              <a:t>Byte Pair Encoding</a:t>
            </a:r>
            <a:r>
              <a:rPr lang="ko-KR" altLang="en-US" sz="1600"/>
              <a:t> </a:t>
            </a:r>
            <a:r>
              <a:rPr lang="en-US" altLang="ko-KR" sz="1600"/>
              <a:t>(BPE)</a:t>
            </a:r>
            <a:r>
              <a:rPr lang="ko-KR" altLang="en-US" sz="1600"/>
              <a:t> 알고리즘 이용</a:t>
            </a:r>
            <a:endParaRPr lang="en-US" altLang="ko-KR" sz="1600"/>
          </a:p>
          <a:p>
            <a:r>
              <a:rPr lang="ko-KR" altLang="en-US" sz="1600" b="1"/>
              <a:t>빈도수</a:t>
            </a:r>
            <a:r>
              <a:rPr lang="ko-KR" altLang="en-US" sz="1600"/>
              <a:t>에 기반해 단어를 </a:t>
            </a:r>
            <a:r>
              <a:rPr lang="ko-KR" altLang="en-US" sz="1600" b="1"/>
              <a:t>의미 있는 패턴</a:t>
            </a:r>
            <a:r>
              <a:rPr lang="en-US" altLang="ko-KR" sz="1600"/>
              <a:t>(</a:t>
            </a:r>
            <a:r>
              <a:rPr lang="en-US" altLang="ko-KR" sz="1600" err="1"/>
              <a:t>Subword</a:t>
            </a:r>
            <a:r>
              <a:rPr lang="en-US" altLang="ko-KR" sz="1600"/>
              <a:t>)</a:t>
            </a:r>
            <a:r>
              <a:rPr lang="ko-KR" altLang="en-US" sz="1600"/>
              <a:t>으로 잘라서 </a:t>
            </a:r>
            <a:r>
              <a:rPr lang="en-US" altLang="ko-KR" sz="1600"/>
              <a:t>tokenizing</a:t>
            </a:r>
          </a:p>
        </p:txBody>
      </p:sp>
      <p:sp>
        <p:nvSpPr>
          <p:cNvPr id="21" name="TextBox 20">
            <a:extLst>
              <a:ext uri="{FF2B5EF4-FFF2-40B4-BE49-F238E27FC236}">
                <a16:creationId xmlns:a16="http://schemas.microsoft.com/office/drawing/2014/main" id="{8151DE57-BE2B-4960-957A-2CB1A2930171}"/>
              </a:ext>
            </a:extLst>
          </p:cNvPr>
          <p:cNvSpPr txBox="1"/>
          <p:nvPr/>
        </p:nvSpPr>
        <p:spPr>
          <a:xfrm>
            <a:off x="662065" y="2228696"/>
            <a:ext cx="1332031" cy="369332"/>
          </a:xfrm>
          <a:prstGeom prst="rect">
            <a:avLst/>
          </a:prstGeom>
          <a:noFill/>
        </p:spPr>
        <p:txBody>
          <a:bodyPr wrap="none" rtlCol="0">
            <a:spAutoFit/>
          </a:bodyPr>
          <a:lstStyle/>
          <a:p>
            <a:r>
              <a:rPr lang="en-US" altLang="ko-KR"/>
              <a:t>W2V vocabs</a:t>
            </a:r>
            <a:endParaRPr lang="ko-KR" altLang="en-US"/>
          </a:p>
        </p:txBody>
      </p:sp>
      <p:sp>
        <p:nvSpPr>
          <p:cNvPr id="22" name="TextBox 21">
            <a:extLst>
              <a:ext uri="{FF2B5EF4-FFF2-40B4-BE49-F238E27FC236}">
                <a16:creationId xmlns:a16="http://schemas.microsoft.com/office/drawing/2014/main" id="{51442783-9C2D-4109-A538-7321B12830D5}"/>
              </a:ext>
            </a:extLst>
          </p:cNvPr>
          <p:cNvSpPr txBox="1"/>
          <p:nvPr/>
        </p:nvSpPr>
        <p:spPr>
          <a:xfrm>
            <a:off x="646623" y="2675092"/>
            <a:ext cx="1338828" cy="369332"/>
          </a:xfrm>
          <a:prstGeom prst="rect">
            <a:avLst/>
          </a:prstGeom>
          <a:noFill/>
        </p:spPr>
        <p:txBody>
          <a:bodyPr wrap="none" rtlCol="0">
            <a:spAutoFit/>
          </a:bodyPr>
          <a:lstStyle/>
          <a:p>
            <a:r>
              <a:rPr lang="ko-KR" altLang="en-US"/>
              <a:t>고양경찰서</a:t>
            </a:r>
          </a:p>
        </p:txBody>
      </p:sp>
      <p:sp>
        <p:nvSpPr>
          <p:cNvPr id="23" name="TextBox 22">
            <a:extLst>
              <a:ext uri="{FF2B5EF4-FFF2-40B4-BE49-F238E27FC236}">
                <a16:creationId xmlns:a16="http://schemas.microsoft.com/office/drawing/2014/main" id="{23F29130-E7AF-4397-8348-58E9CC63C919}"/>
              </a:ext>
            </a:extLst>
          </p:cNvPr>
          <p:cNvSpPr txBox="1"/>
          <p:nvPr/>
        </p:nvSpPr>
        <p:spPr>
          <a:xfrm>
            <a:off x="912156" y="3131676"/>
            <a:ext cx="877163" cy="369332"/>
          </a:xfrm>
          <a:prstGeom prst="rect">
            <a:avLst/>
          </a:prstGeom>
          <a:noFill/>
        </p:spPr>
        <p:txBody>
          <a:bodyPr wrap="none" rtlCol="0">
            <a:spAutoFit/>
          </a:bodyPr>
          <a:lstStyle/>
          <a:p>
            <a:r>
              <a:rPr lang="ko-KR" altLang="en-US"/>
              <a:t>고양시</a:t>
            </a:r>
          </a:p>
        </p:txBody>
      </p:sp>
      <p:sp>
        <p:nvSpPr>
          <p:cNvPr id="24" name="TextBox 23">
            <a:extLst>
              <a:ext uri="{FF2B5EF4-FFF2-40B4-BE49-F238E27FC236}">
                <a16:creationId xmlns:a16="http://schemas.microsoft.com/office/drawing/2014/main" id="{D939A2AD-B821-4D28-9978-ABC506C0F334}"/>
              </a:ext>
            </a:extLst>
          </p:cNvPr>
          <p:cNvSpPr txBox="1"/>
          <p:nvPr/>
        </p:nvSpPr>
        <p:spPr>
          <a:xfrm>
            <a:off x="646623" y="3588260"/>
            <a:ext cx="1338828" cy="369332"/>
          </a:xfrm>
          <a:prstGeom prst="rect">
            <a:avLst/>
          </a:prstGeom>
          <a:noFill/>
        </p:spPr>
        <p:txBody>
          <a:bodyPr wrap="none" rtlCol="0">
            <a:spAutoFit/>
          </a:bodyPr>
          <a:lstStyle/>
          <a:p>
            <a:r>
              <a:rPr lang="ko-KR" altLang="en-US"/>
              <a:t>종로경찰서</a:t>
            </a:r>
          </a:p>
        </p:txBody>
      </p:sp>
      <p:sp>
        <p:nvSpPr>
          <p:cNvPr id="25" name="TextBox 24">
            <a:extLst>
              <a:ext uri="{FF2B5EF4-FFF2-40B4-BE49-F238E27FC236}">
                <a16:creationId xmlns:a16="http://schemas.microsoft.com/office/drawing/2014/main" id="{F533AF96-2D0C-4AC8-B1F4-21B1DA634C0C}"/>
              </a:ext>
            </a:extLst>
          </p:cNvPr>
          <p:cNvSpPr txBox="1"/>
          <p:nvPr/>
        </p:nvSpPr>
        <p:spPr>
          <a:xfrm>
            <a:off x="992872" y="4044844"/>
            <a:ext cx="646331" cy="369332"/>
          </a:xfrm>
          <a:prstGeom prst="rect">
            <a:avLst/>
          </a:prstGeom>
          <a:noFill/>
        </p:spPr>
        <p:txBody>
          <a:bodyPr wrap="none" rtlCol="0">
            <a:spAutoFit/>
          </a:bodyPr>
          <a:lstStyle/>
          <a:p>
            <a:r>
              <a:rPr lang="ko-KR" altLang="en-US"/>
              <a:t>경찰</a:t>
            </a:r>
          </a:p>
        </p:txBody>
      </p:sp>
      <p:sp>
        <p:nvSpPr>
          <p:cNvPr id="26" name="TextBox 25">
            <a:extLst>
              <a:ext uri="{FF2B5EF4-FFF2-40B4-BE49-F238E27FC236}">
                <a16:creationId xmlns:a16="http://schemas.microsoft.com/office/drawing/2014/main" id="{16BF7610-BC8E-4249-B52D-3F9870DAB025}"/>
              </a:ext>
            </a:extLst>
          </p:cNvPr>
          <p:cNvSpPr txBox="1"/>
          <p:nvPr/>
        </p:nvSpPr>
        <p:spPr>
          <a:xfrm>
            <a:off x="877456" y="4501428"/>
            <a:ext cx="877163" cy="369332"/>
          </a:xfrm>
          <a:prstGeom prst="rect">
            <a:avLst/>
          </a:prstGeom>
          <a:noFill/>
        </p:spPr>
        <p:txBody>
          <a:bodyPr wrap="none" rtlCol="0">
            <a:spAutoFit/>
          </a:bodyPr>
          <a:lstStyle/>
          <a:p>
            <a:r>
              <a:rPr lang="ko-KR" altLang="en-US"/>
              <a:t>경찰서</a:t>
            </a:r>
          </a:p>
        </p:txBody>
      </p:sp>
      <p:sp>
        <p:nvSpPr>
          <p:cNvPr id="27" name="TextBox 26">
            <a:extLst>
              <a:ext uri="{FF2B5EF4-FFF2-40B4-BE49-F238E27FC236}">
                <a16:creationId xmlns:a16="http://schemas.microsoft.com/office/drawing/2014/main" id="{3A9C43C5-6504-4E6A-B6CD-DDB82A494302}"/>
              </a:ext>
            </a:extLst>
          </p:cNvPr>
          <p:cNvSpPr txBox="1"/>
          <p:nvPr/>
        </p:nvSpPr>
        <p:spPr>
          <a:xfrm>
            <a:off x="877456" y="4958012"/>
            <a:ext cx="877163" cy="369332"/>
          </a:xfrm>
          <a:prstGeom prst="rect">
            <a:avLst/>
          </a:prstGeom>
          <a:noFill/>
        </p:spPr>
        <p:txBody>
          <a:bodyPr wrap="none" rtlCol="0">
            <a:spAutoFit/>
          </a:bodyPr>
          <a:lstStyle/>
          <a:p>
            <a:r>
              <a:rPr lang="ko-KR" altLang="en-US"/>
              <a:t>경찰관</a:t>
            </a:r>
          </a:p>
        </p:txBody>
      </p:sp>
      <p:sp>
        <p:nvSpPr>
          <p:cNvPr id="28" name="TextBox 27">
            <a:extLst>
              <a:ext uri="{FF2B5EF4-FFF2-40B4-BE49-F238E27FC236}">
                <a16:creationId xmlns:a16="http://schemas.microsoft.com/office/drawing/2014/main" id="{E448CC83-6B0A-4E78-9F0E-2F2ED154C429}"/>
              </a:ext>
            </a:extLst>
          </p:cNvPr>
          <p:cNvSpPr txBox="1"/>
          <p:nvPr/>
        </p:nvSpPr>
        <p:spPr>
          <a:xfrm>
            <a:off x="877456" y="5414596"/>
            <a:ext cx="877163" cy="369332"/>
          </a:xfrm>
          <a:prstGeom prst="rect">
            <a:avLst/>
          </a:prstGeom>
          <a:noFill/>
        </p:spPr>
        <p:txBody>
          <a:bodyPr wrap="none" rtlCol="0">
            <a:spAutoFit/>
          </a:bodyPr>
          <a:lstStyle/>
          <a:p>
            <a:r>
              <a:rPr lang="ko-KR" altLang="en-US"/>
              <a:t>경찰청</a:t>
            </a:r>
          </a:p>
        </p:txBody>
      </p:sp>
      <p:sp>
        <p:nvSpPr>
          <p:cNvPr id="29" name="TextBox 28">
            <a:extLst>
              <a:ext uri="{FF2B5EF4-FFF2-40B4-BE49-F238E27FC236}">
                <a16:creationId xmlns:a16="http://schemas.microsoft.com/office/drawing/2014/main" id="{D2FE688C-5472-4E5B-949F-D7E5E81A88AC}"/>
              </a:ext>
            </a:extLst>
          </p:cNvPr>
          <p:cNvSpPr txBox="1"/>
          <p:nvPr/>
        </p:nvSpPr>
        <p:spPr>
          <a:xfrm rot="5400000">
            <a:off x="1127059" y="5837392"/>
            <a:ext cx="473206" cy="369332"/>
          </a:xfrm>
          <a:prstGeom prst="rect">
            <a:avLst/>
          </a:prstGeom>
          <a:noFill/>
        </p:spPr>
        <p:txBody>
          <a:bodyPr wrap="square" rtlCol="0">
            <a:spAutoFit/>
          </a:bodyPr>
          <a:lstStyle/>
          <a:p>
            <a:r>
              <a:rPr lang="en-US" altLang="ko-KR" b="1"/>
              <a:t>. . .</a:t>
            </a:r>
            <a:endParaRPr lang="ko-KR" altLang="en-US" b="1"/>
          </a:p>
        </p:txBody>
      </p:sp>
      <p:sp>
        <p:nvSpPr>
          <p:cNvPr id="30" name="사각형: 둥근 모서리 29">
            <a:extLst>
              <a:ext uri="{FF2B5EF4-FFF2-40B4-BE49-F238E27FC236}">
                <a16:creationId xmlns:a16="http://schemas.microsoft.com/office/drawing/2014/main" id="{DC51A096-F58C-4A4C-8299-3C55DB1D01A5}"/>
              </a:ext>
            </a:extLst>
          </p:cNvPr>
          <p:cNvSpPr/>
          <p:nvPr/>
        </p:nvSpPr>
        <p:spPr>
          <a:xfrm>
            <a:off x="6721475" y="2603933"/>
            <a:ext cx="1971675" cy="3721098"/>
          </a:xfrm>
          <a:prstGeom prst="roundRect">
            <a:avLst>
              <a:gd name="adj" fmla="val 652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48ABA9E8-786B-4F3F-8DD0-0C7C467BDE13}"/>
              </a:ext>
            </a:extLst>
          </p:cNvPr>
          <p:cNvSpPr txBox="1"/>
          <p:nvPr/>
        </p:nvSpPr>
        <p:spPr>
          <a:xfrm>
            <a:off x="7067737" y="2228696"/>
            <a:ext cx="1234249" cy="369332"/>
          </a:xfrm>
          <a:prstGeom prst="rect">
            <a:avLst/>
          </a:prstGeom>
          <a:noFill/>
        </p:spPr>
        <p:txBody>
          <a:bodyPr wrap="none" rtlCol="0">
            <a:spAutoFit/>
          </a:bodyPr>
          <a:lstStyle/>
          <a:p>
            <a:r>
              <a:rPr lang="en-US" altLang="ko-KR"/>
              <a:t>BPE vocabs</a:t>
            </a:r>
            <a:endParaRPr lang="ko-KR" altLang="en-US"/>
          </a:p>
        </p:txBody>
      </p:sp>
      <p:sp>
        <p:nvSpPr>
          <p:cNvPr id="32" name="TextBox 31">
            <a:extLst>
              <a:ext uri="{FF2B5EF4-FFF2-40B4-BE49-F238E27FC236}">
                <a16:creationId xmlns:a16="http://schemas.microsoft.com/office/drawing/2014/main" id="{DC2FF322-5515-45E0-A4BA-5A908B2BAF98}"/>
              </a:ext>
            </a:extLst>
          </p:cNvPr>
          <p:cNvSpPr txBox="1"/>
          <p:nvPr/>
        </p:nvSpPr>
        <p:spPr>
          <a:xfrm rot="5400000">
            <a:off x="7461183" y="5837392"/>
            <a:ext cx="473206" cy="369332"/>
          </a:xfrm>
          <a:prstGeom prst="rect">
            <a:avLst/>
          </a:prstGeom>
          <a:noFill/>
        </p:spPr>
        <p:txBody>
          <a:bodyPr wrap="square" rtlCol="0">
            <a:spAutoFit/>
          </a:bodyPr>
          <a:lstStyle/>
          <a:p>
            <a:r>
              <a:rPr lang="en-US" altLang="ko-KR" b="1"/>
              <a:t>. . .</a:t>
            </a:r>
            <a:endParaRPr lang="ko-KR" altLang="en-US" b="1"/>
          </a:p>
        </p:txBody>
      </p:sp>
      <p:sp>
        <p:nvSpPr>
          <p:cNvPr id="33" name="화살표: 오른쪽 32">
            <a:extLst>
              <a:ext uri="{FF2B5EF4-FFF2-40B4-BE49-F238E27FC236}">
                <a16:creationId xmlns:a16="http://schemas.microsoft.com/office/drawing/2014/main" id="{5EE9D369-AA8D-4908-B0D5-35481EB7CF51}"/>
              </a:ext>
            </a:extLst>
          </p:cNvPr>
          <p:cNvSpPr/>
          <p:nvPr/>
        </p:nvSpPr>
        <p:spPr>
          <a:xfrm>
            <a:off x="2453159" y="3919814"/>
            <a:ext cx="310247" cy="10893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2BE117D4-F264-4563-BD4B-388E16B581D4}"/>
              </a:ext>
            </a:extLst>
          </p:cNvPr>
          <p:cNvSpPr txBox="1"/>
          <p:nvPr/>
        </p:nvSpPr>
        <p:spPr>
          <a:xfrm>
            <a:off x="3018348" y="2665567"/>
            <a:ext cx="646331" cy="369332"/>
          </a:xfrm>
          <a:prstGeom prst="rect">
            <a:avLst/>
          </a:prstGeom>
          <a:noFill/>
        </p:spPr>
        <p:txBody>
          <a:bodyPr wrap="none" rtlCol="0">
            <a:spAutoFit/>
          </a:bodyPr>
          <a:lstStyle/>
          <a:p>
            <a:r>
              <a:rPr lang="ko-KR" altLang="en-US"/>
              <a:t>고양</a:t>
            </a:r>
          </a:p>
        </p:txBody>
      </p:sp>
      <p:sp>
        <p:nvSpPr>
          <p:cNvPr id="35" name="TextBox 34">
            <a:extLst>
              <a:ext uri="{FF2B5EF4-FFF2-40B4-BE49-F238E27FC236}">
                <a16:creationId xmlns:a16="http://schemas.microsoft.com/office/drawing/2014/main" id="{BC224F48-FD75-4CC2-BF5E-4A4449EF547A}"/>
              </a:ext>
            </a:extLst>
          </p:cNvPr>
          <p:cNvSpPr txBox="1"/>
          <p:nvPr/>
        </p:nvSpPr>
        <p:spPr>
          <a:xfrm>
            <a:off x="4047048" y="2665567"/>
            <a:ext cx="877163" cy="369332"/>
          </a:xfrm>
          <a:prstGeom prst="rect">
            <a:avLst/>
          </a:prstGeom>
          <a:noFill/>
        </p:spPr>
        <p:txBody>
          <a:bodyPr wrap="none" rtlCol="0">
            <a:spAutoFit/>
          </a:bodyPr>
          <a:lstStyle/>
          <a:p>
            <a:r>
              <a:rPr lang="en-US" altLang="ko-KR"/>
              <a:t>##</a:t>
            </a:r>
            <a:r>
              <a:rPr lang="ko-KR" altLang="en-US"/>
              <a:t>경찰</a:t>
            </a:r>
          </a:p>
        </p:txBody>
      </p:sp>
      <p:sp>
        <p:nvSpPr>
          <p:cNvPr id="36" name="TextBox 35">
            <a:extLst>
              <a:ext uri="{FF2B5EF4-FFF2-40B4-BE49-F238E27FC236}">
                <a16:creationId xmlns:a16="http://schemas.microsoft.com/office/drawing/2014/main" id="{2DDAD2BD-8AA4-4D82-9456-D6B67D14F2C3}"/>
              </a:ext>
            </a:extLst>
          </p:cNvPr>
          <p:cNvSpPr txBox="1"/>
          <p:nvPr/>
        </p:nvSpPr>
        <p:spPr>
          <a:xfrm>
            <a:off x="5199573" y="2665567"/>
            <a:ext cx="646331" cy="369332"/>
          </a:xfrm>
          <a:prstGeom prst="rect">
            <a:avLst/>
          </a:prstGeom>
          <a:noFill/>
        </p:spPr>
        <p:txBody>
          <a:bodyPr wrap="none" rtlCol="0">
            <a:spAutoFit/>
          </a:bodyPr>
          <a:lstStyle/>
          <a:p>
            <a:r>
              <a:rPr lang="en-US" altLang="ko-KR"/>
              <a:t>##</a:t>
            </a:r>
            <a:r>
              <a:rPr lang="ko-KR" altLang="en-US"/>
              <a:t>서</a:t>
            </a:r>
          </a:p>
        </p:txBody>
      </p:sp>
      <p:sp>
        <p:nvSpPr>
          <p:cNvPr id="37" name="TextBox 36">
            <a:extLst>
              <a:ext uri="{FF2B5EF4-FFF2-40B4-BE49-F238E27FC236}">
                <a16:creationId xmlns:a16="http://schemas.microsoft.com/office/drawing/2014/main" id="{DD608AC4-F80D-42F7-A92E-833F3CA6F1FB}"/>
              </a:ext>
            </a:extLst>
          </p:cNvPr>
          <p:cNvSpPr txBox="1"/>
          <p:nvPr/>
        </p:nvSpPr>
        <p:spPr>
          <a:xfrm>
            <a:off x="4052147" y="3108025"/>
            <a:ext cx="646331" cy="369332"/>
          </a:xfrm>
          <a:prstGeom prst="rect">
            <a:avLst/>
          </a:prstGeom>
          <a:noFill/>
        </p:spPr>
        <p:txBody>
          <a:bodyPr wrap="none" rtlCol="0">
            <a:spAutoFit/>
          </a:bodyPr>
          <a:lstStyle/>
          <a:p>
            <a:r>
              <a:rPr lang="en-US" altLang="ko-KR"/>
              <a:t>##</a:t>
            </a:r>
            <a:r>
              <a:rPr lang="ko-KR" altLang="en-US"/>
              <a:t>시</a:t>
            </a:r>
          </a:p>
        </p:txBody>
      </p:sp>
      <p:sp>
        <p:nvSpPr>
          <p:cNvPr id="38" name="TextBox 37">
            <a:extLst>
              <a:ext uri="{FF2B5EF4-FFF2-40B4-BE49-F238E27FC236}">
                <a16:creationId xmlns:a16="http://schemas.microsoft.com/office/drawing/2014/main" id="{1A1E7544-DFA0-42E2-B593-4A3B5F70B984}"/>
              </a:ext>
            </a:extLst>
          </p:cNvPr>
          <p:cNvSpPr txBox="1"/>
          <p:nvPr/>
        </p:nvSpPr>
        <p:spPr>
          <a:xfrm>
            <a:off x="3018348" y="3588260"/>
            <a:ext cx="646331" cy="369332"/>
          </a:xfrm>
          <a:prstGeom prst="rect">
            <a:avLst/>
          </a:prstGeom>
          <a:noFill/>
        </p:spPr>
        <p:txBody>
          <a:bodyPr wrap="none" rtlCol="0">
            <a:spAutoFit/>
          </a:bodyPr>
          <a:lstStyle/>
          <a:p>
            <a:r>
              <a:rPr lang="ko-KR" altLang="en-US"/>
              <a:t>종로</a:t>
            </a:r>
          </a:p>
        </p:txBody>
      </p:sp>
      <p:sp>
        <p:nvSpPr>
          <p:cNvPr id="39" name="TextBox 38">
            <a:extLst>
              <a:ext uri="{FF2B5EF4-FFF2-40B4-BE49-F238E27FC236}">
                <a16:creationId xmlns:a16="http://schemas.microsoft.com/office/drawing/2014/main" id="{C814B4BC-8598-42EE-96E7-FF18BA266C86}"/>
              </a:ext>
            </a:extLst>
          </p:cNvPr>
          <p:cNvSpPr txBox="1"/>
          <p:nvPr/>
        </p:nvSpPr>
        <p:spPr>
          <a:xfrm>
            <a:off x="4047048" y="3550482"/>
            <a:ext cx="877163" cy="369332"/>
          </a:xfrm>
          <a:prstGeom prst="rect">
            <a:avLst/>
          </a:prstGeom>
          <a:noFill/>
        </p:spPr>
        <p:txBody>
          <a:bodyPr wrap="none" rtlCol="0">
            <a:spAutoFit/>
          </a:bodyPr>
          <a:lstStyle/>
          <a:p>
            <a:r>
              <a:rPr lang="en-US" altLang="ko-KR"/>
              <a:t>##</a:t>
            </a:r>
            <a:r>
              <a:rPr lang="ko-KR" altLang="en-US"/>
              <a:t>경찰</a:t>
            </a:r>
          </a:p>
        </p:txBody>
      </p:sp>
      <p:sp>
        <p:nvSpPr>
          <p:cNvPr id="40" name="TextBox 39">
            <a:extLst>
              <a:ext uri="{FF2B5EF4-FFF2-40B4-BE49-F238E27FC236}">
                <a16:creationId xmlns:a16="http://schemas.microsoft.com/office/drawing/2014/main" id="{30167314-AB66-4FDA-911B-B24A506DF5FA}"/>
              </a:ext>
            </a:extLst>
          </p:cNvPr>
          <p:cNvSpPr txBox="1"/>
          <p:nvPr/>
        </p:nvSpPr>
        <p:spPr>
          <a:xfrm>
            <a:off x="5199573" y="3550482"/>
            <a:ext cx="646331" cy="369332"/>
          </a:xfrm>
          <a:prstGeom prst="rect">
            <a:avLst/>
          </a:prstGeom>
          <a:noFill/>
        </p:spPr>
        <p:txBody>
          <a:bodyPr wrap="none" rtlCol="0">
            <a:spAutoFit/>
          </a:bodyPr>
          <a:lstStyle/>
          <a:p>
            <a:r>
              <a:rPr lang="en-US" altLang="ko-KR"/>
              <a:t>##</a:t>
            </a:r>
            <a:r>
              <a:rPr lang="ko-KR" altLang="en-US"/>
              <a:t>서</a:t>
            </a:r>
          </a:p>
        </p:txBody>
      </p:sp>
      <p:sp>
        <p:nvSpPr>
          <p:cNvPr id="41" name="TextBox 40">
            <a:extLst>
              <a:ext uri="{FF2B5EF4-FFF2-40B4-BE49-F238E27FC236}">
                <a16:creationId xmlns:a16="http://schemas.microsoft.com/office/drawing/2014/main" id="{1B81B699-2548-406B-BF2C-9417C7BFCE80}"/>
              </a:ext>
            </a:extLst>
          </p:cNvPr>
          <p:cNvSpPr txBox="1"/>
          <p:nvPr/>
        </p:nvSpPr>
        <p:spPr>
          <a:xfrm>
            <a:off x="4145647" y="4044844"/>
            <a:ext cx="646331" cy="369332"/>
          </a:xfrm>
          <a:prstGeom prst="rect">
            <a:avLst/>
          </a:prstGeom>
          <a:noFill/>
        </p:spPr>
        <p:txBody>
          <a:bodyPr wrap="none" rtlCol="0">
            <a:spAutoFit/>
          </a:bodyPr>
          <a:lstStyle/>
          <a:p>
            <a:r>
              <a:rPr lang="ko-KR" altLang="en-US"/>
              <a:t>경찰</a:t>
            </a:r>
          </a:p>
        </p:txBody>
      </p:sp>
      <p:sp>
        <p:nvSpPr>
          <p:cNvPr id="42" name="TextBox 41">
            <a:extLst>
              <a:ext uri="{FF2B5EF4-FFF2-40B4-BE49-F238E27FC236}">
                <a16:creationId xmlns:a16="http://schemas.microsoft.com/office/drawing/2014/main" id="{91DF2533-39B8-4658-B073-E6BA53EA2A42}"/>
              </a:ext>
            </a:extLst>
          </p:cNvPr>
          <p:cNvSpPr txBox="1"/>
          <p:nvPr/>
        </p:nvSpPr>
        <p:spPr>
          <a:xfrm>
            <a:off x="4145647" y="4501428"/>
            <a:ext cx="646331" cy="369332"/>
          </a:xfrm>
          <a:prstGeom prst="rect">
            <a:avLst/>
          </a:prstGeom>
          <a:noFill/>
        </p:spPr>
        <p:txBody>
          <a:bodyPr wrap="none" rtlCol="0">
            <a:spAutoFit/>
          </a:bodyPr>
          <a:lstStyle/>
          <a:p>
            <a:r>
              <a:rPr lang="ko-KR" altLang="en-US"/>
              <a:t>경찰</a:t>
            </a:r>
          </a:p>
        </p:txBody>
      </p:sp>
      <p:sp>
        <p:nvSpPr>
          <p:cNvPr id="43" name="TextBox 42">
            <a:extLst>
              <a:ext uri="{FF2B5EF4-FFF2-40B4-BE49-F238E27FC236}">
                <a16:creationId xmlns:a16="http://schemas.microsoft.com/office/drawing/2014/main" id="{101D752D-7760-4136-95CB-6F995A33809E}"/>
              </a:ext>
            </a:extLst>
          </p:cNvPr>
          <p:cNvSpPr txBox="1"/>
          <p:nvPr/>
        </p:nvSpPr>
        <p:spPr>
          <a:xfrm>
            <a:off x="5199573" y="4501428"/>
            <a:ext cx="646331" cy="369332"/>
          </a:xfrm>
          <a:prstGeom prst="rect">
            <a:avLst/>
          </a:prstGeom>
          <a:noFill/>
        </p:spPr>
        <p:txBody>
          <a:bodyPr wrap="none" rtlCol="0">
            <a:spAutoFit/>
          </a:bodyPr>
          <a:lstStyle/>
          <a:p>
            <a:r>
              <a:rPr lang="en-US" altLang="ko-KR"/>
              <a:t>##</a:t>
            </a:r>
            <a:r>
              <a:rPr lang="ko-KR" altLang="en-US"/>
              <a:t>서</a:t>
            </a:r>
          </a:p>
        </p:txBody>
      </p:sp>
      <p:sp>
        <p:nvSpPr>
          <p:cNvPr id="44" name="TextBox 43">
            <a:extLst>
              <a:ext uri="{FF2B5EF4-FFF2-40B4-BE49-F238E27FC236}">
                <a16:creationId xmlns:a16="http://schemas.microsoft.com/office/drawing/2014/main" id="{E2A4605F-92F7-497A-80C2-C2F4DAD6FD5B}"/>
              </a:ext>
            </a:extLst>
          </p:cNvPr>
          <p:cNvSpPr txBox="1"/>
          <p:nvPr/>
        </p:nvSpPr>
        <p:spPr>
          <a:xfrm>
            <a:off x="4145647" y="4943476"/>
            <a:ext cx="646331" cy="369332"/>
          </a:xfrm>
          <a:prstGeom prst="rect">
            <a:avLst/>
          </a:prstGeom>
          <a:noFill/>
        </p:spPr>
        <p:txBody>
          <a:bodyPr wrap="none" rtlCol="0">
            <a:spAutoFit/>
          </a:bodyPr>
          <a:lstStyle/>
          <a:p>
            <a:r>
              <a:rPr lang="ko-KR" altLang="en-US"/>
              <a:t>경찰</a:t>
            </a:r>
          </a:p>
        </p:txBody>
      </p:sp>
      <p:sp>
        <p:nvSpPr>
          <p:cNvPr id="45" name="TextBox 44">
            <a:extLst>
              <a:ext uri="{FF2B5EF4-FFF2-40B4-BE49-F238E27FC236}">
                <a16:creationId xmlns:a16="http://schemas.microsoft.com/office/drawing/2014/main" id="{61BB5157-0487-467E-A653-D7FD89E1D389}"/>
              </a:ext>
            </a:extLst>
          </p:cNvPr>
          <p:cNvSpPr txBox="1"/>
          <p:nvPr/>
        </p:nvSpPr>
        <p:spPr>
          <a:xfrm>
            <a:off x="5199573" y="4943476"/>
            <a:ext cx="646331" cy="369332"/>
          </a:xfrm>
          <a:prstGeom prst="rect">
            <a:avLst/>
          </a:prstGeom>
          <a:noFill/>
        </p:spPr>
        <p:txBody>
          <a:bodyPr wrap="none" rtlCol="0">
            <a:spAutoFit/>
          </a:bodyPr>
          <a:lstStyle/>
          <a:p>
            <a:r>
              <a:rPr lang="en-US" altLang="ko-KR"/>
              <a:t>##</a:t>
            </a:r>
            <a:r>
              <a:rPr lang="ko-KR" altLang="en-US"/>
              <a:t>관</a:t>
            </a:r>
          </a:p>
        </p:txBody>
      </p:sp>
      <p:sp>
        <p:nvSpPr>
          <p:cNvPr id="46" name="TextBox 45">
            <a:extLst>
              <a:ext uri="{FF2B5EF4-FFF2-40B4-BE49-F238E27FC236}">
                <a16:creationId xmlns:a16="http://schemas.microsoft.com/office/drawing/2014/main" id="{5A8E4B2A-F45D-42D4-835A-DA046707739A}"/>
              </a:ext>
            </a:extLst>
          </p:cNvPr>
          <p:cNvSpPr txBox="1"/>
          <p:nvPr/>
        </p:nvSpPr>
        <p:spPr>
          <a:xfrm>
            <a:off x="4145647" y="5414596"/>
            <a:ext cx="646331" cy="369332"/>
          </a:xfrm>
          <a:prstGeom prst="rect">
            <a:avLst/>
          </a:prstGeom>
          <a:noFill/>
        </p:spPr>
        <p:txBody>
          <a:bodyPr wrap="none" rtlCol="0">
            <a:spAutoFit/>
          </a:bodyPr>
          <a:lstStyle/>
          <a:p>
            <a:r>
              <a:rPr lang="ko-KR" altLang="en-US"/>
              <a:t>경찰</a:t>
            </a:r>
          </a:p>
        </p:txBody>
      </p:sp>
      <p:sp>
        <p:nvSpPr>
          <p:cNvPr id="47" name="TextBox 46">
            <a:extLst>
              <a:ext uri="{FF2B5EF4-FFF2-40B4-BE49-F238E27FC236}">
                <a16:creationId xmlns:a16="http://schemas.microsoft.com/office/drawing/2014/main" id="{B31CBA11-EE78-47BC-A9E0-5ED32EFD5ED5}"/>
              </a:ext>
            </a:extLst>
          </p:cNvPr>
          <p:cNvSpPr txBox="1"/>
          <p:nvPr/>
        </p:nvSpPr>
        <p:spPr>
          <a:xfrm>
            <a:off x="5199573" y="5414596"/>
            <a:ext cx="646331" cy="369332"/>
          </a:xfrm>
          <a:prstGeom prst="rect">
            <a:avLst/>
          </a:prstGeom>
          <a:noFill/>
        </p:spPr>
        <p:txBody>
          <a:bodyPr wrap="none" rtlCol="0">
            <a:spAutoFit/>
          </a:bodyPr>
          <a:lstStyle/>
          <a:p>
            <a:r>
              <a:rPr lang="en-US" altLang="ko-KR"/>
              <a:t>##</a:t>
            </a:r>
            <a:r>
              <a:rPr lang="ko-KR" altLang="en-US"/>
              <a:t>청</a:t>
            </a:r>
          </a:p>
        </p:txBody>
      </p:sp>
      <p:sp>
        <p:nvSpPr>
          <p:cNvPr id="48" name="TextBox 47">
            <a:extLst>
              <a:ext uri="{FF2B5EF4-FFF2-40B4-BE49-F238E27FC236}">
                <a16:creationId xmlns:a16="http://schemas.microsoft.com/office/drawing/2014/main" id="{501D60E9-A0AC-4459-A5B4-AFDA208850F9}"/>
              </a:ext>
            </a:extLst>
          </p:cNvPr>
          <p:cNvSpPr txBox="1"/>
          <p:nvPr/>
        </p:nvSpPr>
        <p:spPr>
          <a:xfrm rot="5400000">
            <a:off x="4277209" y="5837392"/>
            <a:ext cx="473206" cy="369332"/>
          </a:xfrm>
          <a:prstGeom prst="rect">
            <a:avLst/>
          </a:prstGeom>
          <a:noFill/>
        </p:spPr>
        <p:txBody>
          <a:bodyPr wrap="square" rtlCol="0">
            <a:spAutoFit/>
          </a:bodyPr>
          <a:lstStyle/>
          <a:p>
            <a:r>
              <a:rPr lang="en-US" altLang="ko-KR" b="1"/>
              <a:t>. . .</a:t>
            </a:r>
            <a:endParaRPr lang="ko-KR" altLang="en-US" b="1"/>
          </a:p>
        </p:txBody>
      </p:sp>
      <p:sp>
        <p:nvSpPr>
          <p:cNvPr id="49" name="TextBox 48">
            <a:extLst>
              <a:ext uri="{FF2B5EF4-FFF2-40B4-BE49-F238E27FC236}">
                <a16:creationId xmlns:a16="http://schemas.microsoft.com/office/drawing/2014/main" id="{B3C8D218-B51C-4995-9932-A2BD7C6A6AFA}"/>
              </a:ext>
            </a:extLst>
          </p:cNvPr>
          <p:cNvSpPr txBox="1"/>
          <p:nvPr/>
        </p:nvSpPr>
        <p:spPr>
          <a:xfrm>
            <a:off x="7374621" y="2673219"/>
            <a:ext cx="646331" cy="369332"/>
          </a:xfrm>
          <a:prstGeom prst="rect">
            <a:avLst/>
          </a:prstGeom>
          <a:noFill/>
        </p:spPr>
        <p:txBody>
          <a:bodyPr wrap="none" rtlCol="0">
            <a:spAutoFit/>
          </a:bodyPr>
          <a:lstStyle/>
          <a:p>
            <a:r>
              <a:rPr lang="ko-KR" altLang="en-US"/>
              <a:t>고양</a:t>
            </a:r>
          </a:p>
        </p:txBody>
      </p:sp>
      <p:sp>
        <p:nvSpPr>
          <p:cNvPr id="50" name="TextBox 49">
            <a:extLst>
              <a:ext uri="{FF2B5EF4-FFF2-40B4-BE49-F238E27FC236}">
                <a16:creationId xmlns:a16="http://schemas.microsoft.com/office/drawing/2014/main" id="{7EB631C7-31C7-45B5-8668-A5969C8C1B52}"/>
              </a:ext>
            </a:extLst>
          </p:cNvPr>
          <p:cNvSpPr txBox="1"/>
          <p:nvPr/>
        </p:nvSpPr>
        <p:spPr>
          <a:xfrm>
            <a:off x="7259205" y="3117824"/>
            <a:ext cx="877163" cy="369332"/>
          </a:xfrm>
          <a:prstGeom prst="rect">
            <a:avLst/>
          </a:prstGeom>
          <a:noFill/>
        </p:spPr>
        <p:txBody>
          <a:bodyPr wrap="none" rtlCol="0">
            <a:spAutoFit/>
          </a:bodyPr>
          <a:lstStyle/>
          <a:p>
            <a:r>
              <a:rPr lang="en-US" altLang="ko-KR"/>
              <a:t>##</a:t>
            </a:r>
            <a:r>
              <a:rPr lang="ko-KR" altLang="en-US"/>
              <a:t>경찰</a:t>
            </a:r>
          </a:p>
        </p:txBody>
      </p:sp>
      <p:sp>
        <p:nvSpPr>
          <p:cNvPr id="51" name="TextBox 50">
            <a:extLst>
              <a:ext uri="{FF2B5EF4-FFF2-40B4-BE49-F238E27FC236}">
                <a16:creationId xmlns:a16="http://schemas.microsoft.com/office/drawing/2014/main" id="{5DE0FC2F-BBE4-4650-9BBC-8C7D12F97F82}"/>
              </a:ext>
            </a:extLst>
          </p:cNvPr>
          <p:cNvSpPr txBox="1"/>
          <p:nvPr/>
        </p:nvSpPr>
        <p:spPr>
          <a:xfrm>
            <a:off x="7374621" y="3562429"/>
            <a:ext cx="646331" cy="369332"/>
          </a:xfrm>
          <a:prstGeom prst="rect">
            <a:avLst/>
          </a:prstGeom>
          <a:noFill/>
        </p:spPr>
        <p:txBody>
          <a:bodyPr wrap="none" rtlCol="0">
            <a:spAutoFit/>
          </a:bodyPr>
          <a:lstStyle/>
          <a:p>
            <a:r>
              <a:rPr lang="en-US" altLang="ko-KR"/>
              <a:t>##</a:t>
            </a:r>
            <a:r>
              <a:rPr lang="ko-KR" altLang="en-US"/>
              <a:t>서</a:t>
            </a:r>
          </a:p>
        </p:txBody>
      </p:sp>
      <p:sp>
        <p:nvSpPr>
          <p:cNvPr id="52" name="TextBox 51">
            <a:extLst>
              <a:ext uri="{FF2B5EF4-FFF2-40B4-BE49-F238E27FC236}">
                <a16:creationId xmlns:a16="http://schemas.microsoft.com/office/drawing/2014/main" id="{C748E979-C370-4E41-AF7C-D354C00710DD}"/>
              </a:ext>
            </a:extLst>
          </p:cNvPr>
          <p:cNvSpPr txBox="1"/>
          <p:nvPr/>
        </p:nvSpPr>
        <p:spPr>
          <a:xfrm>
            <a:off x="7374621" y="4007034"/>
            <a:ext cx="646331" cy="369332"/>
          </a:xfrm>
          <a:prstGeom prst="rect">
            <a:avLst/>
          </a:prstGeom>
          <a:noFill/>
        </p:spPr>
        <p:txBody>
          <a:bodyPr wrap="none" rtlCol="0">
            <a:spAutoFit/>
          </a:bodyPr>
          <a:lstStyle/>
          <a:p>
            <a:r>
              <a:rPr lang="en-US" altLang="ko-KR"/>
              <a:t>##</a:t>
            </a:r>
            <a:r>
              <a:rPr lang="ko-KR" altLang="en-US"/>
              <a:t>시</a:t>
            </a:r>
          </a:p>
        </p:txBody>
      </p:sp>
      <p:sp>
        <p:nvSpPr>
          <p:cNvPr id="53" name="TextBox 52">
            <a:extLst>
              <a:ext uri="{FF2B5EF4-FFF2-40B4-BE49-F238E27FC236}">
                <a16:creationId xmlns:a16="http://schemas.microsoft.com/office/drawing/2014/main" id="{CEC592FE-C0F1-40C4-B5BA-15A8B4D2AEFB}"/>
              </a:ext>
            </a:extLst>
          </p:cNvPr>
          <p:cNvSpPr txBox="1"/>
          <p:nvPr/>
        </p:nvSpPr>
        <p:spPr>
          <a:xfrm>
            <a:off x="7374621" y="4451639"/>
            <a:ext cx="646331" cy="369332"/>
          </a:xfrm>
          <a:prstGeom prst="rect">
            <a:avLst/>
          </a:prstGeom>
          <a:noFill/>
        </p:spPr>
        <p:txBody>
          <a:bodyPr wrap="none" rtlCol="0">
            <a:spAutoFit/>
          </a:bodyPr>
          <a:lstStyle/>
          <a:p>
            <a:r>
              <a:rPr lang="ko-KR" altLang="en-US"/>
              <a:t>경찰</a:t>
            </a:r>
          </a:p>
        </p:txBody>
      </p:sp>
      <p:sp>
        <p:nvSpPr>
          <p:cNvPr id="54" name="TextBox 53">
            <a:extLst>
              <a:ext uri="{FF2B5EF4-FFF2-40B4-BE49-F238E27FC236}">
                <a16:creationId xmlns:a16="http://schemas.microsoft.com/office/drawing/2014/main" id="{55C89647-39C5-4BD7-8B92-E9D071A45E04}"/>
              </a:ext>
            </a:extLst>
          </p:cNvPr>
          <p:cNvSpPr txBox="1"/>
          <p:nvPr/>
        </p:nvSpPr>
        <p:spPr>
          <a:xfrm>
            <a:off x="7374621" y="4896244"/>
            <a:ext cx="646331" cy="369332"/>
          </a:xfrm>
          <a:prstGeom prst="rect">
            <a:avLst/>
          </a:prstGeom>
          <a:noFill/>
        </p:spPr>
        <p:txBody>
          <a:bodyPr wrap="none" rtlCol="0">
            <a:spAutoFit/>
          </a:bodyPr>
          <a:lstStyle/>
          <a:p>
            <a:r>
              <a:rPr lang="en-US" altLang="ko-KR"/>
              <a:t>##</a:t>
            </a:r>
            <a:r>
              <a:rPr lang="ko-KR" altLang="en-US"/>
              <a:t>관</a:t>
            </a:r>
          </a:p>
        </p:txBody>
      </p:sp>
      <p:sp>
        <p:nvSpPr>
          <p:cNvPr id="55" name="TextBox 54">
            <a:extLst>
              <a:ext uri="{FF2B5EF4-FFF2-40B4-BE49-F238E27FC236}">
                <a16:creationId xmlns:a16="http://schemas.microsoft.com/office/drawing/2014/main" id="{56C96527-E2D3-4C11-9FE9-45CBD5228B12}"/>
              </a:ext>
            </a:extLst>
          </p:cNvPr>
          <p:cNvSpPr txBox="1"/>
          <p:nvPr/>
        </p:nvSpPr>
        <p:spPr>
          <a:xfrm>
            <a:off x="7374621" y="5340849"/>
            <a:ext cx="646331" cy="369332"/>
          </a:xfrm>
          <a:prstGeom prst="rect">
            <a:avLst/>
          </a:prstGeom>
          <a:noFill/>
        </p:spPr>
        <p:txBody>
          <a:bodyPr wrap="none" rtlCol="0">
            <a:spAutoFit/>
          </a:bodyPr>
          <a:lstStyle/>
          <a:p>
            <a:r>
              <a:rPr lang="en-US" altLang="ko-KR"/>
              <a:t>##</a:t>
            </a:r>
            <a:r>
              <a:rPr lang="ko-KR" altLang="en-US"/>
              <a:t>청</a:t>
            </a:r>
          </a:p>
        </p:txBody>
      </p:sp>
      <p:sp>
        <p:nvSpPr>
          <p:cNvPr id="56" name="화살표: 오른쪽 55">
            <a:extLst>
              <a:ext uri="{FF2B5EF4-FFF2-40B4-BE49-F238E27FC236}">
                <a16:creationId xmlns:a16="http://schemas.microsoft.com/office/drawing/2014/main" id="{ADB77930-028E-483E-9A82-15890121CCE9}"/>
              </a:ext>
            </a:extLst>
          </p:cNvPr>
          <p:cNvSpPr/>
          <p:nvPr/>
        </p:nvSpPr>
        <p:spPr>
          <a:xfrm>
            <a:off x="6167909" y="3919814"/>
            <a:ext cx="310247" cy="10893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F510F371-DEC3-48BA-8237-4A6FB66FA247}"/>
              </a:ext>
            </a:extLst>
          </p:cNvPr>
          <p:cNvSpPr txBox="1"/>
          <p:nvPr/>
        </p:nvSpPr>
        <p:spPr>
          <a:xfrm>
            <a:off x="168275" y="6467475"/>
            <a:ext cx="4581703" cy="400110"/>
          </a:xfrm>
          <a:prstGeom prst="rect">
            <a:avLst/>
          </a:prstGeom>
          <a:noFill/>
        </p:spPr>
        <p:txBody>
          <a:bodyPr wrap="none" rtlCol="0">
            <a:spAutoFit/>
          </a:bodyPr>
          <a:lstStyle/>
          <a:p>
            <a:r>
              <a:rPr lang="en-US" altLang="ko-KR" sz="1000" err="1"/>
              <a:t>wordPiece</a:t>
            </a:r>
            <a:r>
              <a:rPr lang="ko-KR" altLang="en-US" sz="1000"/>
              <a:t>와 </a:t>
            </a:r>
            <a:r>
              <a:rPr lang="en-US" altLang="ko-KR" sz="1000"/>
              <a:t>BPE</a:t>
            </a:r>
            <a:r>
              <a:rPr lang="ko-KR" altLang="en-US" sz="1000"/>
              <a:t>의 차이점</a:t>
            </a:r>
            <a:endParaRPr lang="en-US" altLang="ko-KR" sz="1000"/>
          </a:p>
          <a:p>
            <a:r>
              <a:rPr lang="en-US" altLang="ko-KR" sz="1000"/>
              <a:t>(</a:t>
            </a:r>
            <a:r>
              <a:rPr lang="en-US" altLang="ko-KR" sz="1000">
                <a:hlinkClick r:id="rId2"/>
              </a:rPr>
              <a:t>https://ai-information.blogspot.com/2019/02/word-piece-embedding.html</a:t>
            </a:r>
            <a:r>
              <a:rPr lang="en-US" altLang="ko-KR" sz="1000"/>
              <a:t>)</a:t>
            </a:r>
            <a:endParaRPr lang="ko-KR" altLang="en-US" sz="1000"/>
          </a:p>
        </p:txBody>
      </p:sp>
    </p:spTree>
    <p:extLst>
      <p:ext uri="{BB962C8B-B14F-4D97-AF65-F5344CB8AC3E}">
        <p14:creationId xmlns:p14="http://schemas.microsoft.com/office/powerpoint/2010/main" val="42255703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GPT </a:t>
            </a:r>
            <a:r>
              <a:rPr lang="ko-KR" altLang="en-US"/>
              <a:t>모델</a:t>
            </a:r>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GPT-3</a:t>
            </a:r>
            <a:endParaRPr lang="ko-KR" altLang="en-US"/>
          </a:p>
        </p:txBody>
      </p:sp>
      <p:grpSp>
        <p:nvGrpSpPr>
          <p:cNvPr id="12" name="그룹 11">
            <a:extLst>
              <a:ext uri="{FF2B5EF4-FFF2-40B4-BE49-F238E27FC236}">
                <a16:creationId xmlns:a16="http://schemas.microsoft.com/office/drawing/2014/main" id="{C92DC956-6EA2-464C-9E9C-086BC6736A2F}"/>
              </a:ext>
            </a:extLst>
          </p:cNvPr>
          <p:cNvGrpSpPr/>
          <p:nvPr/>
        </p:nvGrpSpPr>
        <p:grpSpPr>
          <a:xfrm>
            <a:off x="128368" y="1752600"/>
            <a:ext cx="9336250" cy="3803424"/>
            <a:chOff x="242668" y="1284769"/>
            <a:chExt cx="11793968" cy="4804655"/>
          </a:xfrm>
        </p:grpSpPr>
        <p:grpSp>
          <p:nvGrpSpPr>
            <p:cNvPr id="5" name="그룹 4">
              <a:extLst>
                <a:ext uri="{FF2B5EF4-FFF2-40B4-BE49-F238E27FC236}">
                  <a16:creationId xmlns:a16="http://schemas.microsoft.com/office/drawing/2014/main" id="{80646AF9-8E94-4D7C-888D-D7EE5ADF0971}"/>
                </a:ext>
              </a:extLst>
            </p:cNvPr>
            <p:cNvGrpSpPr/>
            <p:nvPr/>
          </p:nvGrpSpPr>
          <p:grpSpPr>
            <a:xfrm>
              <a:off x="432670" y="1783377"/>
              <a:ext cx="1807319" cy="4306047"/>
              <a:chOff x="5623260" y="1588168"/>
              <a:chExt cx="1807319" cy="4306047"/>
            </a:xfrm>
          </p:grpSpPr>
          <p:pic>
            <p:nvPicPr>
              <p:cNvPr id="6" name="Picture 4" descr="Transformer: Attention is all you need">
                <a:extLst>
                  <a:ext uri="{FF2B5EF4-FFF2-40B4-BE49-F238E27FC236}">
                    <a16:creationId xmlns:a16="http://schemas.microsoft.com/office/drawing/2014/main" id="{EFCE7B09-F00C-4F99-B738-942FA2F3435A}"/>
                  </a:ext>
                </a:extLst>
              </p:cNvPr>
              <p:cNvPicPr>
                <a:picLocks noChangeAspect="1" noChangeArrowheads="1"/>
              </p:cNvPicPr>
              <p:nvPr/>
            </p:nvPicPr>
            <p:blipFill rotWithShape="1">
              <a:blip r:embed="rId2">
                <a:clrChange>
                  <a:clrFrom>
                    <a:srgbClr val="FEFFFF"/>
                  </a:clrFrom>
                  <a:clrTo>
                    <a:srgbClr val="FEFFFF">
                      <a:alpha val="0"/>
                    </a:srgbClr>
                  </a:clrTo>
                </a:clrChange>
                <a:extLst>
                  <a:ext uri="{28A0092B-C50C-407E-A947-70E740481C1C}">
                    <a14:useLocalDpi xmlns:a14="http://schemas.microsoft.com/office/drawing/2010/main" val="0"/>
                  </a:ext>
                </a:extLst>
              </a:blip>
              <a:srcRect l="50732" t="21384" r="3315"/>
              <a:stretch/>
            </p:blipFill>
            <p:spPr bwMode="auto">
              <a:xfrm>
                <a:off x="5623260" y="1588168"/>
                <a:ext cx="1807319" cy="4306047"/>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1D5E0C2F-4ADA-4DF5-86F9-B076E6D7497E}"/>
                  </a:ext>
                </a:extLst>
              </p:cNvPr>
              <p:cNvSpPr/>
              <p:nvPr/>
            </p:nvSpPr>
            <p:spPr>
              <a:xfrm>
                <a:off x="5693443" y="2401455"/>
                <a:ext cx="1243264" cy="855092"/>
              </a:xfrm>
              <a:prstGeom prst="rect">
                <a:avLst/>
              </a:prstGeom>
              <a:solidFill>
                <a:srgbClr val="F1F1F1">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 name="직선 연결선 7">
                <a:extLst>
                  <a:ext uri="{FF2B5EF4-FFF2-40B4-BE49-F238E27FC236}">
                    <a16:creationId xmlns:a16="http://schemas.microsoft.com/office/drawing/2014/main" id="{7B73185D-1AA9-4FF9-9BBC-23FE6D20F910}"/>
                  </a:ext>
                </a:extLst>
              </p:cNvPr>
              <p:cNvCxnSpPr/>
              <p:nvPr/>
            </p:nvCxnSpPr>
            <p:spPr>
              <a:xfrm flipV="1">
                <a:off x="6215062" y="2400300"/>
                <a:ext cx="0" cy="9191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26803F36-DA05-4194-B067-F50DCAAC092E}"/>
                </a:ext>
              </a:extLst>
            </p:cNvPr>
            <p:cNvSpPr txBox="1"/>
            <p:nvPr/>
          </p:nvSpPr>
          <p:spPr>
            <a:xfrm>
              <a:off x="242668" y="1284769"/>
              <a:ext cx="1909497" cy="369332"/>
            </a:xfrm>
            <a:prstGeom prst="rect">
              <a:avLst/>
            </a:prstGeom>
            <a:noFill/>
          </p:spPr>
          <p:txBody>
            <a:bodyPr wrap="none" rtlCol="0">
              <a:spAutoFit/>
            </a:bodyPr>
            <a:lstStyle/>
            <a:p>
              <a:r>
                <a:rPr lang="en-US" altLang="ko-KR" b="1">
                  <a:solidFill>
                    <a:srgbClr val="FF0000"/>
                  </a:solidFill>
                </a:rPr>
                <a:t>GPT-3 decoder </a:t>
              </a:r>
              <a:endParaRPr lang="ko-KR" altLang="en-US" b="1">
                <a:solidFill>
                  <a:srgbClr val="FF0000"/>
                </a:solidFill>
              </a:endParaRPr>
            </a:p>
          </p:txBody>
        </p:sp>
        <p:sp>
          <p:nvSpPr>
            <p:cNvPr id="10" name="TextBox 9">
              <a:extLst>
                <a:ext uri="{FF2B5EF4-FFF2-40B4-BE49-F238E27FC236}">
                  <a16:creationId xmlns:a16="http://schemas.microsoft.com/office/drawing/2014/main" id="{6BC749E5-31DC-4EA6-A8F7-717A6A2F8FC3}"/>
                </a:ext>
              </a:extLst>
            </p:cNvPr>
            <p:cNvSpPr txBox="1"/>
            <p:nvPr/>
          </p:nvSpPr>
          <p:spPr>
            <a:xfrm>
              <a:off x="7794515" y="2663439"/>
              <a:ext cx="4242121" cy="2031325"/>
            </a:xfrm>
            <a:prstGeom prst="rect">
              <a:avLst/>
            </a:prstGeom>
            <a:noFill/>
          </p:spPr>
          <p:txBody>
            <a:bodyPr wrap="square">
              <a:spAutoFit/>
            </a:bodyPr>
            <a:lstStyle/>
            <a:p>
              <a:pPr marL="285750" indent="-285750">
                <a:buFont typeface="Arial" panose="020B0604020202020204" pitchFamily="34" charset="0"/>
                <a:buChar char="•"/>
              </a:pPr>
              <a:r>
                <a:rPr lang="en-US" altLang="ko-KR"/>
                <a:t>Modified initialization</a:t>
              </a:r>
            </a:p>
            <a:p>
              <a:pPr marL="285750" indent="-285750">
                <a:buFont typeface="Arial" panose="020B0604020202020204" pitchFamily="34" charset="0"/>
                <a:buChar char="•"/>
              </a:pPr>
              <a:r>
                <a:rPr lang="en-US" altLang="ko-KR"/>
                <a:t>Pre-normalization, and reversible tokenization</a:t>
              </a:r>
            </a:p>
            <a:p>
              <a:pPr marL="285750" indent="-285750">
                <a:buFont typeface="Arial" panose="020B0604020202020204" pitchFamily="34" charset="0"/>
                <a:buChar char="•"/>
              </a:pPr>
              <a:r>
                <a:rPr lang="en-US" altLang="ko-KR"/>
                <a:t>Alternating dense and locally banded sparse attention patterns in the layers of the transformer, similar to the Sparse Transformer</a:t>
              </a:r>
              <a:endParaRPr lang="ko-KR" altLang="en-US"/>
            </a:p>
          </p:txBody>
        </p:sp>
        <p:pic>
          <p:nvPicPr>
            <p:cNvPr id="11" name="그림 10">
              <a:extLst>
                <a:ext uri="{FF2B5EF4-FFF2-40B4-BE49-F238E27FC236}">
                  <a16:creationId xmlns:a16="http://schemas.microsoft.com/office/drawing/2014/main" id="{2A10FBE1-F6CB-44E4-B106-0D39CA993DCE}"/>
                </a:ext>
              </a:extLst>
            </p:cNvPr>
            <p:cNvPicPr>
              <a:picLocks noChangeAspect="1"/>
            </p:cNvPicPr>
            <p:nvPr/>
          </p:nvPicPr>
          <p:blipFill>
            <a:blip r:embed="rId3"/>
            <a:stretch>
              <a:fillRect/>
            </a:stretch>
          </p:blipFill>
          <p:spPr>
            <a:xfrm>
              <a:off x="2463396" y="1623316"/>
              <a:ext cx="5272098" cy="4111573"/>
            </a:xfrm>
            <a:prstGeom prst="rect">
              <a:avLst/>
            </a:prstGeom>
          </p:spPr>
        </p:pic>
      </p:grpSp>
      <p:sp>
        <p:nvSpPr>
          <p:cNvPr id="17" name="내용 개체 틀 16">
            <a:extLst>
              <a:ext uri="{FF2B5EF4-FFF2-40B4-BE49-F238E27FC236}">
                <a16:creationId xmlns:a16="http://schemas.microsoft.com/office/drawing/2014/main" id="{9980ABDE-2A23-47A1-BA03-0066C3A95ED8}"/>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29356312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GPT </a:t>
            </a:r>
            <a:r>
              <a:rPr lang="ko-KR" altLang="en-US"/>
              <a:t>모델</a:t>
            </a:r>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Zero-shot Learning in GPT-3</a:t>
            </a:r>
            <a:endParaRPr lang="ko-KR" altLang="en-US"/>
          </a:p>
        </p:txBody>
      </p:sp>
      <p:pic>
        <p:nvPicPr>
          <p:cNvPr id="6" name="그림 5">
            <a:extLst>
              <a:ext uri="{FF2B5EF4-FFF2-40B4-BE49-F238E27FC236}">
                <a16:creationId xmlns:a16="http://schemas.microsoft.com/office/drawing/2014/main" id="{FCA1513A-6481-4150-B30E-4829B0685ECE}"/>
              </a:ext>
            </a:extLst>
          </p:cNvPr>
          <p:cNvPicPr>
            <a:picLocks noChangeAspect="1"/>
          </p:cNvPicPr>
          <p:nvPr/>
        </p:nvPicPr>
        <p:blipFill>
          <a:blip r:embed="rId2"/>
          <a:stretch>
            <a:fillRect/>
          </a:stretch>
        </p:blipFill>
        <p:spPr>
          <a:xfrm>
            <a:off x="432994" y="1924050"/>
            <a:ext cx="8573842" cy="4000500"/>
          </a:xfrm>
          <a:prstGeom prst="rect">
            <a:avLst/>
          </a:prstGeom>
        </p:spPr>
      </p:pic>
      <p:sp>
        <p:nvSpPr>
          <p:cNvPr id="8" name="직사각형 7">
            <a:extLst>
              <a:ext uri="{FF2B5EF4-FFF2-40B4-BE49-F238E27FC236}">
                <a16:creationId xmlns:a16="http://schemas.microsoft.com/office/drawing/2014/main" id="{9C8A0800-5438-424B-B263-FB4CEBA5E681}"/>
              </a:ext>
            </a:extLst>
          </p:cNvPr>
          <p:cNvSpPr/>
          <p:nvPr/>
        </p:nvSpPr>
        <p:spPr>
          <a:xfrm>
            <a:off x="720046" y="4641332"/>
            <a:ext cx="2829691" cy="1082664"/>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내용 개체 틀 10">
            <a:extLst>
              <a:ext uri="{FF2B5EF4-FFF2-40B4-BE49-F238E27FC236}">
                <a16:creationId xmlns:a16="http://schemas.microsoft.com/office/drawing/2014/main" id="{F153D56E-B6BA-4772-8D98-64AF3C6BA8C7}"/>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39492098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GPT </a:t>
            </a:r>
            <a:r>
              <a:rPr lang="ko-KR" altLang="en-US"/>
              <a:t>모델</a:t>
            </a:r>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Arithmetic in GPT-3</a:t>
            </a:r>
            <a:endParaRPr lang="ko-KR" altLang="en-US"/>
          </a:p>
        </p:txBody>
      </p:sp>
      <p:pic>
        <p:nvPicPr>
          <p:cNvPr id="6" name="그림 5">
            <a:extLst>
              <a:ext uri="{FF2B5EF4-FFF2-40B4-BE49-F238E27FC236}">
                <a16:creationId xmlns:a16="http://schemas.microsoft.com/office/drawing/2014/main" id="{17272BAD-6E27-4B7A-85F2-D3E03980D459}"/>
              </a:ext>
            </a:extLst>
          </p:cNvPr>
          <p:cNvPicPr>
            <a:picLocks noChangeAspect="1"/>
          </p:cNvPicPr>
          <p:nvPr/>
        </p:nvPicPr>
        <p:blipFill>
          <a:blip r:embed="rId2"/>
          <a:stretch>
            <a:fillRect/>
          </a:stretch>
        </p:blipFill>
        <p:spPr>
          <a:xfrm>
            <a:off x="280154" y="1862761"/>
            <a:ext cx="8611009" cy="4157039"/>
          </a:xfrm>
          <a:prstGeom prst="rect">
            <a:avLst/>
          </a:prstGeom>
        </p:spPr>
      </p:pic>
      <p:sp>
        <p:nvSpPr>
          <p:cNvPr id="10" name="내용 개체 틀 9">
            <a:extLst>
              <a:ext uri="{FF2B5EF4-FFF2-40B4-BE49-F238E27FC236}">
                <a16:creationId xmlns:a16="http://schemas.microsoft.com/office/drawing/2014/main" id="{9D87760E-5265-44F5-B6FA-54AD396CD052}"/>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441018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GPT </a:t>
            </a:r>
            <a:r>
              <a:rPr lang="ko-KR" altLang="en-US"/>
              <a:t>모델</a:t>
            </a:r>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Arithmetic in GPT-3</a:t>
            </a:r>
            <a:endParaRPr lang="ko-KR" altLang="en-US"/>
          </a:p>
        </p:txBody>
      </p:sp>
      <p:pic>
        <p:nvPicPr>
          <p:cNvPr id="5" name="그림 4">
            <a:extLst>
              <a:ext uri="{FF2B5EF4-FFF2-40B4-BE49-F238E27FC236}">
                <a16:creationId xmlns:a16="http://schemas.microsoft.com/office/drawing/2014/main" id="{C80AFAF3-5AB6-4F78-B4EE-0D6A37F8F166}"/>
              </a:ext>
            </a:extLst>
          </p:cNvPr>
          <p:cNvPicPr>
            <a:picLocks noChangeAspect="1"/>
          </p:cNvPicPr>
          <p:nvPr/>
        </p:nvPicPr>
        <p:blipFill>
          <a:blip r:embed="rId2"/>
          <a:stretch>
            <a:fillRect/>
          </a:stretch>
        </p:blipFill>
        <p:spPr>
          <a:xfrm>
            <a:off x="382405" y="1412736"/>
            <a:ext cx="8323563" cy="4997203"/>
          </a:xfrm>
          <a:prstGeom prst="rect">
            <a:avLst/>
          </a:prstGeom>
        </p:spPr>
      </p:pic>
      <p:sp>
        <p:nvSpPr>
          <p:cNvPr id="10" name="내용 개체 틀 9">
            <a:extLst>
              <a:ext uri="{FF2B5EF4-FFF2-40B4-BE49-F238E27FC236}">
                <a16:creationId xmlns:a16="http://schemas.microsoft.com/office/drawing/2014/main" id="{F3F1C3CF-3421-4376-B7A6-DC0ED86862E1}"/>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25638747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GPT </a:t>
            </a:r>
            <a:r>
              <a:rPr lang="ko-KR" altLang="en-US"/>
              <a:t>모델</a:t>
            </a:r>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Open-domain QA in GPT-3</a:t>
            </a:r>
            <a:endParaRPr lang="ko-KR" altLang="en-US"/>
          </a:p>
        </p:txBody>
      </p:sp>
      <p:pic>
        <p:nvPicPr>
          <p:cNvPr id="6" name="그림 5">
            <a:extLst>
              <a:ext uri="{FF2B5EF4-FFF2-40B4-BE49-F238E27FC236}">
                <a16:creationId xmlns:a16="http://schemas.microsoft.com/office/drawing/2014/main" id="{CC7A746C-B39A-45AE-8F50-5D638B8CA541}"/>
              </a:ext>
            </a:extLst>
          </p:cNvPr>
          <p:cNvPicPr>
            <a:picLocks noChangeAspect="1"/>
          </p:cNvPicPr>
          <p:nvPr/>
        </p:nvPicPr>
        <p:blipFill>
          <a:blip r:embed="rId2"/>
          <a:stretch>
            <a:fillRect/>
          </a:stretch>
        </p:blipFill>
        <p:spPr>
          <a:xfrm>
            <a:off x="234155" y="2575427"/>
            <a:ext cx="8662195" cy="2286029"/>
          </a:xfrm>
          <a:prstGeom prst="rect">
            <a:avLst/>
          </a:prstGeom>
        </p:spPr>
      </p:pic>
      <p:sp>
        <p:nvSpPr>
          <p:cNvPr id="10" name="내용 개체 틀 9">
            <a:extLst>
              <a:ext uri="{FF2B5EF4-FFF2-40B4-BE49-F238E27FC236}">
                <a16:creationId xmlns:a16="http://schemas.microsoft.com/office/drawing/2014/main" id="{66361F07-E027-4AFE-AD35-7C08B4E5BA54}"/>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4061390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GPT </a:t>
            </a:r>
            <a:r>
              <a:rPr lang="ko-KR" altLang="en-US"/>
              <a:t>모델</a:t>
            </a:r>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Zero-shot Learning in GPT-3</a:t>
            </a:r>
            <a:endParaRPr lang="ko-KR" altLang="en-US"/>
          </a:p>
        </p:txBody>
      </p:sp>
      <p:pic>
        <p:nvPicPr>
          <p:cNvPr id="5" name="Picture 2">
            <a:extLst>
              <a:ext uri="{FF2B5EF4-FFF2-40B4-BE49-F238E27FC236}">
                <a16:creationId xmlns:a16="http://schemas.microsoft.com/office/drawing/2014/main" id="{EAC73805-9588-407A-87BD-AE78D626BE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143" y="1551521"/>
            <a:ext cx="8227757" cy="4536537"/>
          </a:xfrm>
          <a:prstGeom prst="rect">
            <a:avLst/>
          </a:prstGeom>
          <a:noFill/>
          <a:extLst>
            <a:ext uri="{909E8E84-426E-40DD-AFC4-6F175D3DCCD1}">
              <a14:hiddenFill xmlns:a14="http://schemas.microsoft.com/office/drawing/2010/main">
                <a:solidFill>
                  <a:srgbClr val="FFFFFF"/>
                </a:solidFill>
              </a14:hiddenFill>
            </a:ext>
          </a:extLst>
        </p:spPr>
      </p:pic>
      <p:sp>
        <p:nvSpPr>
          <p:cNvPr id="10" name="내용 개체 틀 9">
            <a:extLst>
              <a:ext uri="{FF2B5EF4-FFF2-40B4-BE49-F238E27FC236}">
                <a16:creationId xmlns:a16="http://schemas.microsoft.com/office/drawing/2014/main" id="{0BCEB4B0-3BCA-4A9A-9E72-B4BFF2D94E1D}"/>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28165732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GPT </a:t>
            </a:r>
            <a:r>
              <a:rPr lang="ko-KR" altLang="en-US"/>
              <a:t>모델</a:t>
            </a:r>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Zero-shot Learning in GPT-3</a:t>
            </a:r>
            <a:endParaRPr lang="ko-KR" altLang="en-US"/>
          </a:p>
        </p:txBody>
      </p:sp>
      <p:pic>
        <p:nvPicPr>
          <p:cNvPr id="7" name="Picture 2">
            <a:extLst>
              <a:ext uri="{FF2B5EF4-FFF2-40B4-BE49-F238E27FC236}">
                <a16:creationId xmlns:a16="http://schemas.microsoft.com/office/drawing/2014/main" id="{D72BCCAF-E252-415C-BE18-1AD98858B0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2355" y="1423833"/>
            <a:ext cx="5217680" cy="4824567"/>
          </a:xfrm>
          <a:prstGeom prst="rect">
            <a:avLst/>
          </a:prstGeom>
          <a:noFill/>
          <a:extLst>
            <a:ext uri="{909E8E84-426E-40DD-AFC4-6F175D3DCCD1}">
              <a14:hiddenFill xmlns:a14="http://schemas.microsoft.com/office/drawing/2010/main">
                <a:solidFill>
                  <a:srgbClr val="FFFFFF"/>
                </a:solidFill>
              </a14:hiddenFill>
            </a:ext>
          </a:extLst>
        </p:spPr>
      </p:pic>
      <p:sp>
        <p:nvSpPr>
          <p:cNvPr id="10" name="내용 개체 틀 9">
            <a:extLst>
              <a:ext uri="{FF2B5EF4-FFF2-40B4-BE49-F238E27FC236}">
                <a16:creationId xmlns:a16="http://schemas.microsoft.com/office/drawing/2014/main" id="{FDD4E52D-7BEB-4383-ABD4-EAFB32C8DCA3}"/>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260217632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GPT </a:t>
            </a:r>
            <a:r>
              <a:rPr lang="ko-KR" altLang="en-US"/>
              <a:t>모델</a:t>
            </a:r>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Zero-shot Learning in GPT-3</a:t>
            </a:r>
            <a:endParaRPr lang="ko-KR" altLang="en-US"/>
          </a:p>
        </p:txBody>
      </p:sp>
      <p:pic>
        <p:nvPicPr>
          <p:cNvPr id="7" name="Picture 2">
            <a:extLst>
              <a:ext uri="{FF2B5EF4-FFF2-40B4-BE49-F238E27FC236}">
                <a16:creationId xmlns:a16="http://schemas.microsoft.com/office/drawing/2014/main" id="{78FC692C-8CFA-4E95-BA6F-09589DD26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1695" y="1537355"/>
            <a:ext cx="4941555" cy="4802592"/>
          </a:xfrm>
          <a:prstGeom prst="rect">
            <a:avLst/>
          </a:prstGeom>
          <a:noFill/>
          <a:extLst>
            <a:ext uri="{909E8E84-426E-40DD-AFC4-6F175D3DCCD1}">
              <a14:hiddenFill xmlns:a14="http://schemas.microsoft.com/office/drawing/2010/main">
                <a:solidFill>
                  <a:srgbClr val="FFFFFF"/>
                </a:solidFill>
              </a14:hiddenFill>
            </a:ext>
          </a:extLst>
        </p:spPr>
      </p:pic>
      <p:sp>
        <p:nvSpPr>
          <p:cNvPr id="10" name="내용 개체 틀 9">
            <a:extLst>
              <a:ext uri="{FF2B5EF4-FFF2-40B4-BE49-F238E27FC236}">
                <a16:creationId xmlns:a16="http://schemas.microsoft.com/office/drawing/2014/main" id="{4E7A6615-6DB0-4620-8075-42BF80676EA8}"/>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23068445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GPT </a:t>
            </a:r>
            <a:r>
              <a:rPr lang="ko-KR" altLang="en-US"/>
              <a:t>모델</a:t>
            </a:r>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Zero-shot Learning in GPT-3</a:t>
            </a:r>
            <a:endParaRPr lang="ko-KR" altLang="en-US"/>
          </a:p>
        </p:txBody>
      </p:sp>
      <p:grpSp>
        <p:nvGrpSpPr>
          <p:cNvPr id="10" name="그룹 9">
            <a:extLst>
              <a:ext uri="{FF2B5EF4-FFF2-40B4-BE49-F238E27FC236}">
                <a16:creationId xmlns:a16="http://schemas.microsoft.com/office/drawing/2014/main" id="{95D02990-3B64-418C-AB01-2480AC65D3CC}"/>
              </a:ext>
            </a:extLst>
          </p:cNvPr>
          <p:cNvGrpSpPr/>
          <p:nvPr/>
        </p:nvGrpSpPr>
        <p:grpSpPr>
          <a:xfrm>
            <a:off x="1188592" y="1485900"/>
            <a:ext cx="7057638" cy="4939556"/>
            <a:chOff x="1931541" y="855782"/>
            <a:chExt cx="8311793" cy="5817324"/>
          </a:xfrm>
        </p:grpSpPr>
        <p:pic>
          <p:nvPicPr>
            <p:cNvPr id="7" name="그림 6">
              <a:extLst>
                <a:ext uri="{FF2B5EF4-FFF2-40B4-BE49-F238E27FC236}">
                  <a16:creationId xmlns:a16="http://schemas.microsoft.com/office/drawing/2014/main" id="{173EB81B-59E8-41A4-B3DD-08AF6669F13B}"/>
                </a:ext>
              </a:extLst>
            </p:cNvPr>
            <p:cNvPicPr>
              <a:picLocks noChangeAspect="1"/>
            </p:cNvPicPr>
            <p:nvPr/>
          </p:nvPicPr>
          <p:blipFill>
            <a:blip r:embed="rId2"/>
            <a:stretch>
              <a:fillRect/>
            </a:stretch>
          </p:blipFill>
          <p:spPr>
            <a:xfrm>
              <a:off x="1931541" y="855782"/>
              <a:ext cx="8311793" cy="5817324"/>
            </a:xfrm>
            <a:prstGeom prst="rect">
              <a:avLst/>
            </a:prstGeom>
          </p:spPr>
        </p:pic>
        <p:sp>
          <p:nvSpPr>
            <p:cNvPr id="9" name="TextBox 8">
              <a:extLst>
                <a:ext uri="{FF2B5EF4-FFF2-40B4-BE49-F238E27FC236}">
                  <a16:creationId xmlns:a16="http://schemas.microsoft.com/office/drawing/2014/main" id="{0CE53BBF-4AE1-480F-9A28-3237E337F854}"/>
                </a:ext>
              </a:extLst>
            </p:cNvPr>
            <p:cNvSpPr txBox="1"/>
            <p:nvPr/>
          </p:nvSpPr>
          <p:spPr>
            <a:xfrm>
              <a:off x="5065160" y="1068512"/>
              <a:ext cx="2366353" cy="369332"/>
            </a:xfrm>
            <a:prstGeom prst="rect">
              <a:avLst/>
            </a:prstGeom>
            <a:noFill/>
          </p:spPr>
          <p:txBody>
            <a:bodyPr wrap="none" rtlCol="0">
              <a:spAutoFit/>
            </a:bodyPr>
            <a:lstStyle/>
            <a:p>
              <a:r>
                <a:rPr lang="en-US" altLang="ko-KR"/>
                <a:t>70</a:t>
              </a:r>
              <a:r>
                <a:rPr lang="ko-KR" altLang="en-US"/>
                <a:t>개 가량 예제 수록</a:t>
              </a:r>
              <a:r>
                <a:rPr lang="en-US" altLang="ko-KR"/>
                <a:t>!</a:t>
              </a:r>
              <a:endParaRPr lang="ko-KR" altLang="en-US"/>
            </a:p>
          </p:txBody>
        </p:sp>
      </p:grpSp>
      <p:sp>
        <p:nvSpPr>
          <p:cNvPr id="12" name="내용 개체 틀 11">
            <a:extLst>
              <a:ext uri="{FF2B5EF4-FFF2-40B4-BE49-F238E27FC236}">
                <a16:creationId xmlns:a16="http://schemas.microsoft.com/office/drawing/2014/main" id="{706308A5-624C-4605-BD45-8B424C1FCB08}"/>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14169825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GPT </a:t>
            </a:r>
            <a:r>
              <a:rPr lang="ko-KR" altLang="en-US"/>
              <a:t>모델</a:t>
            </a:r>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GPT-3</a:t>
            </a:r>
            <a:r>
              <a:rPr lang="ko-KR" altLang="en-US"/>
              <a:t>의 한계점</a:t>
            </a:r>
          </a:p>
        </p:txBody>
      </p:sp>
      <p:sp>
        <p:nvSpPr>
          <p:cNvPr id="5" name="TextBox 4">
            <a:extLst>
              <a:ext uri="{FF2B5EF4-FFF2-40B4-BE49-F238E27FC236}">
                <a16:creationId xmlns:a16="http://schemas.microsoft.com/office/drawing/2014/main" id="{5627D4F8-113C-42C8-998A-6A9686303C38}"/>
              </a:ext>
            </a:extLst>
          </p:cNvPr>
          <p:cNvSpPr txBox="1"/>
          <p:nvPr/>
        </p:nvSpPr>
        <p:spPr>
          <a:xfrm>
            <a:off x="370192" y="1982663"/>
            <a:ext cx="8682057" cy="2776016"/>
          </a:xfrm>
          <a:prstGeom prst="rect">
            <a:avLst/>
          </a:prstGeom>
          <a:noFill/>
        </p:spPr>
        <p:txBody>
          <a:bodyPr wrap="none" rtlCol="0">
            <a:spAutoFit/>
          </a:bodyPr>
          <a:lstStyle/>
          <a:p>
            <a:pPr>
              <a:lnSpc>
                <a:spcPct val="200000"/>
              </a:lnSpc>
            </a:pPr>
            <a:r>
              <a:rPr lang="ko-KR" altLang="en-US"/>
              <a:t>다음 단어 혹은 </a:t>
            </a:r>
            <a:r>
              <a:rPr lang="en-US" altLang="ko-KR"/>
              <a:t>masked </a:t>
            </a:r>
            <a:r>
              <a:rPr lang="ko-KR" altLang="en-US"/>
              <a:t>단어 예측하는 언어모델 학습 방식으로 정말 다 해결될까</a:t>
            </a:r>
            <a:r>
              <a:rPr lang="en-US" altLang="ko-KR"/>
              <a:t>?</a:t>
            </a:r>
          </a:p>
          <a:p>
            <a:pPr>
              <a:lnSpc>
                <a:spcPct val="200000"/>
              </a:lnSpc>
            </a:pPr>
            <a:r>
              <a:rPr lang="en-US" altLang="ko-KR"/>
              <a:t>Weight update</a:t>
            </a:r>
            <a:r>
              <a:rPr lang="ko-KR" altLang="en-US"/>
              <a:t>가 없다는 것은 모델에 새로운 지식 학습이 없다는 것</a:t>
            </a:r>
            <a:r>
              <a:rPr lang="en-US" altLang="ko-KR"/>
              <a:t>!</a:t>
            </a:r>
          </a:p>
          <a:p>
            <a:pPr>
              <a:lnSpc>
                <a:spcPct val="200000"/>
              </a:lnSpc>
            </a:pPr>
            <a:r>
              <a:rPr lang="ko-KR" altLang="en-US"/>
              <a:t>시기에 따라 달라지는 문제에도 대응 불가</a:t>
            </a:r>
            <a:r>
              <a:rPr lang="en-US" altLang="ko-KR"/>
              <a:t>!</a:t>
            </a:r>
          </a:p>
          <a:p>
            <a:pPr>
              <a:lnSpc>
                <a:spcPct val="200000"/>
              </a:lnSpc>
            </a:pPr>
            <a:r>
              <a:rPr lang="ko-KR" altLang="en-US"/>
              <a:t>갈수록 모델 사이즈만 키우면 되는 것인가</a:t>
            </a:r>
            <a:r>
              <a:rPr lang="en-US" altLang="ko-KR"/>
              <a:t>? </a:t>
            </a:r>
            <a:r>
              <a:rPr lang="en-US" altLang="ko-KR">
                <a:sym typeface="Wingdings" panose="05000000000000000000" pitchFamily="2" charset="2"/>
              </a:rPr>
              <a:t> </a:t>
            </a:r>
            <a:r>
              <a:rPr lang="ko-KR" altLang="en-US">
                <a:sym typeface="Wingdings" panose="05000000000000000000" pitchFamily="2" charset="2"/>
              </a:rPr>
              <a:t>다른 연구 방향 필요</a:t>
            </a:r>
            <a:endParaRPr lang="en-US" altLang="ko-KR">
              <a:sym typeface="Wingdings" panose="05000000000000000000" pitchFamily="2" charset="2"/>
            </a:endParaRPr>
          </a:p>
          <a:p>
            <a:pPr>
              <a:lnSpc>
                <a:spcPct val="200000"/>
              </a:lnSpc>
            </a:pPr>
            <a:r>
              <a:rPr lang="ko-KR" altLang="en-US"/>
              <a:t>멀티모달 정보가 필요</a:t>
            </a:r>
            <a:r>
              <a:rPr lang="en-US" altLang="ko-KR"/>
              <a:t>! </a:t>
            </a:r>
            <a:r>
              <a:rPr lang="en-US" altLang="ko-KR">
                <a:sym typeface="Wingdings" panose="05000000000000000000" pitchFamily="2" charset="2"/>
              </a:rPr>
              <a:t> GPT</a:t>
            </a:r>
            <a:r>
              <a:rPr lang="ko-KR" altLang="en-US">
                <a:sym typeface="Wingdings" panose="05000000000000000000" pitchFamily="2" charset="2"/>
              </a:rPr>
              <a:t>는 글로만 세상을 배움</a:t>
            </a:r>
            <a:endParaRPr lang="en-US" altLang="ko-KR">
              <a:sym typeface="Wingdings" panose="05000000000000000000" pitchFamily="2" charset="2"/>
            </a:endParaRPr>
          </a:p>
        </p:txBody>
      </p:sp>
      <p:sp>
        <p:nvSpPr>
          <p:cNvPr id="10" name="내용 개체 틀 9">
            <a:extLst>
              <a:ext uri="{FF2B5EF4-FFF2-40B4-BE49-F238E27FC236}">
                <a16:creationId xmlns:a16="http://schemas.microsoft.com/office/drawing/2014/main" id="{BECCF873-6C1C-479A-9A2E-B9EC37B7E835}"/>
              </a:ext>
            </a:extLst>
          </p:cNvPr>
          <p:cNvSpPr>
            <a:spLocks noGrp="1"/>
          </p:cNvSpPr>
          <p:nvPr>
            <p:ph sz="quarter" idx="17"/>
          </p:nvPr>
        </p:nvSpPr>
        <p:spPr/>
        <p:txBody>
          <a:bodyPr/>
          <a:lstStyle/>
          <a:p>
            <a:endParaRPr lang="ko-KR" altLang="en-US"/>
          </a:p>
        </p:txBody>
      </p:sp>
    </p:spTree>
    <p:extLst>
      <p:ext uri="{BB962C8B-B14F-4D97-AF65-F5344CB8AC3E}">
        <p14:creationId xmlns:p14="http://schemas.microsoft.com/office/powerpoint/2010/main" val="3109950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11F7A0-9DDC-4CED-8E3B-468B41113F06}"/>
              </a:ext>
            </a:extLst>
          </p:cNvPr>
          <p:cNvSpPr>
            <a:spLocks noGrp="1"/>
          </p:cNvSpPr>
          <p:nvPr>
            <p:ph type="title"/>
          </p:nvPr>
        </p:nvSpPr>
        <p:spPr/>
        <p:txBody>
          <a:bodyPr/>
          <a:lstStyle/>
          <a:p>
            <a:r>
              <a:rPr lang="en-US" altLang="ko-KR"/>
              <a:t>BERT</a:t>
            </a:r>
            <a:endParaRPr lang="ko-KR" altLang="en-US"/>
          </a:p>
        </p:txBody>
      </p:sp>
      <p:sp>
        <p:nvSpPr>
          <p:cNvPr id="12" name="내용 개체 틀 11">
            <a:extLst>
              <a:ext uri="{FF2B5EF4-FFF2-40B4-BE49-F238E27FC236}">
                <a16:creationId xmlns:a16="http://schemas.microsoft.com/office/drawing/2014/main" id="{65B5329E-C7AA-4323-B5FB-21165A8ECEC3}"/>
              </a:ext>
            </a:extLst>
          </p:cNvPr>
          <p:cNvSpPr>
            <a:spLocks noGrp="1"/>
          </p:cNvSpPr>
          <p:nvPr>
            <p:ph sz="quarter" idx="17"/>
          </p:nvPr>
        </p:nvSpPr>
        <p:spPr/>
        <p:txBody>
          <a:bodyPr/>
          <a:lstStyle/>
          <a:p>
            <a:endParaRPr lang="ko-KR" altLang="en-US"/>
          </a:p>
        </p:txBody>
      </p:sp>
      <p:sp>
        <p:nvSpPr>
          <p:cNvPr id="4" name="텍스트 개체 틀 3">
            <a:extLst>
              <a:ext uri="{FF2B5EF4-FFF2-40B4-BE49-F238E27FC236}">
                <a16:creationId xmlns:a16="http://schemas.microsoft.com/office/drawing/2014/main" id="{DB0DC6BE-A300-4C0B-ABC4-D9810EBB10B4}"/>
              </a:ext>
            </a:extLst>
          </p:cNvPr>
          <p:cNvSpPr>
            <a:spLocks noGrp="1"/>
          </p:cNvSpPr>
          <p:nvPr>
            <p:ph type="body" sz="quarter" idx="18"/>
          </p:nvPr>
        </p:nvSpPr>
        <p:spPr/>
        <p:txBody>
          <a:bodyPr/>
          <a:lstStyle/>
          <a:p>
            <a:r>
              <a:rPr lang="en-US" altLang="ko-KR"/>
              <a:t>Methods – BERT</a:t>
            </a:r>
            <a:r>
              <a:rPr lang="ko-KR" altLang="en-US"/>
              <a:t>의 </a:t>
            </a:r>
            <a:r>
              <a:rPr lang="en-US" altLang="ko-KR"/>
              <a:t>WordPiece tokenizing</a:t>
            </a:r>
            <a:endParaRPr lang="ko-KR" altLang="en-US"/>
          </a:p>
        </p:txBody>
      </p:sp>
      <p:sp>
        <p:nvSpPr>
          <p:cNvPr id="57" name="내용 개체 틀 2">
            <a:extLst>
              <a:ext uri="{FF2B5EF4-FFF2-40B4-BE49-F238E27FC236}">
                <a16:creationId xmlns:a16="http://schemas.microsoft.com/office/drawing/2014/main" id="{8D48B342-C490-46DB-B024-E6B9B62B961F}"/>
              </a:ext>
            </a:extLst>
          </p:cNvPr>
          <p:cNvSpPr txBox="1">
            <a:spLocks/>
          </p:cNvSpPr>
          <p:nvPr/>
        </p:nvSpPr>
        <p:spPr>
          <a:xfrm>
            <a:off x="628650" y="1404144"/>
            <a:ext cx="8639176" cy="789781"/>
          </a:xfrm>
          <a:prstGeom prst="rect">
            <a:avLst/>
          </a:prstGeom>
        </p:spPr>
        <p:txBody>
          <a:bodyPr>
            <a:normAutofit/>
          </a:bodyPr>
          <a:lstStyle>
            <a:lvl1pPr marL="171450" indent="-171450" algn="l" defTabSz="685800" rtl="0" eaLnBrk="1" latinLnBrk="1"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ko-KR" sz="1800"/>
              <a:t>BPE</a:t>
            </a:r>
            <a:r>
              <a:rPr lang="ko-KR" altLang="en-US" sz="1800"/>
              <a:t>의 순서도</a:t>
            </a:r>
            <a:endParaRPr lang="en-US" altLang="ko-KR" sz="1800"/>
          </a:p>
        </p:txBody>
      </p:sp>
      <p:grpSp>
        <p:nvGrpSpPr>
          <p:cNvPr id="58" name="그룹 57">
            <a:extLst>
              <a:ext uri="{FF2B5EF4-FFF2-40B4-BE49-F238E27FC236}">
                <a16:creationId xmlns:a16="http://schemas.microsoft.com/office/drawing/2014/main" id="{D2EF7C1C-BCF4-4194-AA34-504EDA11E351}"/>
              </a:ext>
            </a:extLst>
          </p:cNvPr>
          <p:cNvGrpSpPr/>
          <p:nvPr/>
        </p:nvGrpSpPr>
        <p:grpSpPr>
          <a:xfrm>
            <a:off x="1065649" y="1812925"/>
            <a:ext cx="7197349" cy="3739068"/>
            <a:chOff x="2028859" y="1482646"/>
            <a:chExt cx="4974350" cy="2584206"/>
          </a:xfrm>
        </p:grpSpPr>
        <p:sp>
          <p:nvSpPr>
            <p:cNvPr id="59" name="직사각형 58">
              <a:extLst>
                <a:ext uri="{FF2B5EF4-FFF2-40B4-BE49-F238E27FC236}">
                  <a16:creationId xmlns:a16="http://schemas.microsoft.com/office/drawing/2014/main" id="{16E0790A-815D-4241-AC40-0D52B4434C7B}"/>
                </a:ext>
              </a:extLst>
            </p:cNvPr>
            <p:cNvSpPr/>
            <p:nvPr/>
          </p:nvSpPr>
          <p:spPr>
            <a:xfrm>
              <a:off x="2983735" y="2231197"/>
              <a:ext cx="2200924" cy="338554"/>
            </a:xfrm>
            <a:prstGeom prst="rect">
              <a:avLst/>
            </a:prstGeom>
            <a:ln>
              <a:solidFill>
                <a:schemeClr val="tx1"/>
              </a:solidFill>
            </a:ln>
          </p:spPr>
          <p:txBody>
            <a:bodyPr wrap="none">
              <a:spAutoFit/>
            </a:bodyPr>
            <a:lstStyle/>
            <a:p>
              <a:pPr algn="ctr"/>
              <a:r>
                <a:rPr lang="en-US" altLang="ko-KR" sz="1600" b="1"/>
                <a:t>Tokenized Sentences</a:t>
              </a:r>
              <a:endParaRPr lang="ko-KR" altLang="en-US" sz="1600" b="1"/>
            </a:p>
          </p:txBody>
        </p:sp>
        <p:sp>
          <p:nvSpPr>
            <p:cNvPr id="60" name="직사각형 59">
              <a:extLst>
                <a:ext uri="{FF2B5EF4-FFF2-40B4-BE49-F238E27FC236}">
                  <a16:creationId xmlns:a16="http://schemas.microsoft.com/office/drawing/2014/main" id="{C5A459A8-4958-4902-9FA9-1ED6D8ED1078}"/>
                </a:ext>
              </a:extLst>
            </p:cNvPr>
            <p:cNvSpPr/>
            <p:nvPr/>
          </p:nvSpPr>
          <p:spPr>
            <a:xfrm>
              <a:off x="3331234" y="2979748"/>
              <a:ext cx="1505925" cy="338554"/>
            </a:xfrm>
            <a:prstGeom prst="rect">
              <a:avLst/>
            </a:prstGeom>
            <a:ln>
              <a:solidFill>
                <a:schemeClr val="tx1"/>
              </a:solidFill>
            </a:ln>
          </p:spPr>
          <p:txBody>
            <a:bodyPr wrap="none">
              <a:spAutoFit/>
            </a:bodyPr>
            <a:lstStyle/>
            <a:p>
              <a:pPr algn="ctr"/>
              <a:r>
                <a:rPr lang="en-US" altLang="ko-KR" sz="1600" b="1"/>
                <a:t>bi-gram pairs</a:t>
              </a:r>
              <a:endParaRPr lang="ko-KR" altLang="en-US" sz="1600" b="1"/>
            </a:p>
          </p:txBody>
        </p:sp>
        <p:sp>
          <p:nvSpPr>
            <p:cNvPr id="61" name="직사각형 60">
              <a:extLst>
                <a:ext uri="{FF2B5EF4-FFF2-40B4-BE49-F238E27FC236}">
                  <a16:creationId xmlns:a16="http://schemas.microsoft.com/office/drawing/2014/main" id="{6390EE5F-4AC8-4FD0-9A68-C2A5AA0EE466}"/>
                </a:ext>
              </a:extLst>
            </p:cNvPr>
            <p:cNvSpPr/>
            <p:nvPr/>
          </p:nvSpPr>
          <p:spPr>
            <a:xfrm>
              <a:off x="3722780" y="1482646"/>
              <a:ext cx="722835" cy="233987"/>
            </a:xfrm>
            <a:prstGeom prst="rect">
              <a:avLst/>
            </a:prstGeom>
            <a:ln>
              <a:solidFill>
                <a:schemeClr val="tx1"/>
              </a:solidFill>
            </a:ln>
          </p:spPr>
          <p:txBody>
            <a:bodyPr wrap="none">
              <a:spAutoFit/>
            </a:bodyPr>
            <a:lstStyle/>
            <a:p>
              <a:pPr algn="ctr"/>
              <a:r>
                <a:rPr lang="en-US" altLang="ko-KR" sz="1600" b="1"/>
                <a:t>Sentences</a:t>
              </a:r>
            </a:p>
          </p:txBody>
        </p:sp>
        <p:sp>
          <p:nvSpPr>
            <p:cNvPr id="62" name="직사각형 61">
              <a:extLst>
                <a:ext uri="{FF2B5EF4-FFF2-40B4-BE49-F238E27FC236}">
                  <a16:creationId xmlns:a16="http://schemas.microsoft.com/office/drawing/2014/main" id="{2698B036-E44C-48D8-A49B-863C6FB1E3D4}"/>
                </a:ext>
              </a:extLst>
            </p:cNvPr>
            <p:cNvSpPr/>
            <p:nvPr/>
          </p:nvSpPr>
          <p:spPr>
            <a:xfrm>
              <a:off x="4089853" y="1887698"/>
              <a:ext cx="1408142" cy="276999"/>
            </a:xfrm>
            <a:prstGeom prst="rect">
              <a:avLst/>
            </a:prstGeom>
          </p:spPr>
          <p:txBody>
            <a:bodyPr wrap="none">
              <a:spAutoFit/>
            </a:bodyPr>
            <a:lstStyle/>
            <a:p>
              <a:r>
                <a:rPr lang="en-US" altLang="ko-KR" sz="1200"/>
                <a:t>Tokenize(with ##)</a:t>
              </a:r>
              <a:endParaRPr lang="ko-KR" altLang="en-US" sz="1200"/>
            </a:p>
          </p:txBody>
        </p:sp>
        <p:cxnSp>
          <p:nvCxnSpPr>
            <p:cNvPr id="63" name="직선 화살표 연결선 62">
              <a:extLst>
                <a:ext uri="{FF2B5EF4-FFF2-40B4-BE49-F238E27FC236}">
                  <a16:creationId xmlns:a16="http://schemas.microsoft.com/office/drawing/2014/main" id="{F8F26A50-B6B7-4CBE-9C28-E67FC737E3D1}"/>
                </a:ext>
              </a:extLst>
            </p:cNvPr>
            <p:cNvCxnSpPr>
              <a:stCxn id="61" idx="2"/>
              <a:endCxn id="59" idx="0"/>
            </p:cNvCxnSpPr>
            <p:nvPr/>
          </p:nvCxnSpPr>
          <p:spPr>
            <a:xfrm>
              <a:off x="4084197" y="1716633"/>
              <a:ext cx="0" cy="51456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9CD1E3FE-4EB8-494E-AD29-E7815EAEAA62}"/>
                </a:ext>
              </a:extLst>
            </p:cNvPr>
            <p:cNvCxnSpPr>
              <a:stCxn id="59" idx="2"/>
              <a:endCxn id="60" idx="0"/>
            </p:cNvCxnSpPr>
            <p:nvPr/>
          </p:nvCxnSpPr>
          <p:spPr>
            <a:xfrm>
              <a:off x="4084197" y="2569751"/>
              <a:ext cx="0" cy="40999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858ABB0D-3B07-4991-B2AB-CA18087747C8}"/>
                </a:ext>
              </a:extLst>
            </p:cNvPr>
            <p:cNvCxnSpPr>
              <a:stCxn id="60" idx="2"/>
              <a:endCxn id="66" idx="0"/>
            </p:cNvCxnSpPr>
            <p:nvPr/>
          </p:nvCxnSpPr>
          <p:spPr>
            <a:xfrm>
              <a:off x="4084197" y="3318302"/>
              <a:ext cx="1" cy="4099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6" name="직사각형 65">
              <a:extLst>
                <a:ext uri="{FF2B5EF4-FFF2-40B4-BE49-F238E27FC236}">
                  <a16:creationId xmlns:a16="http://schemas.microsoft.com/office/drawing/2014/main" id="{3D9169BB-A48E-404B-85E8-FEC8E0E67D96}"/>
                </a:ext>
              </a:extLst>
            </p:cNvPr>
            <p:cNvSpPr/>
            <p:nvPr/>
          </p:nvSpPr>
          <p:spPr>
            <a:xfrm>
              <a:off x="3561875" y="3728298"/>
              <a:ext cx="1044645" cy="338554"/>
            </a:xfrm>
            <a:prstGeom prst="rect">
              <a:avLst/>
            </a:prstGeom>
            <a:ln>
              <a:solidFill>
                <a:schemeClr val="tx1"/>
              </a:solidFill>
            </a:ln>
          </p:spPr>
          <p:txBody>
            <a:bodyPr wrap="none">
              <a:spAutoFit/>
            </a:bodyPr>
            <a:lstStyle/>
            <a:p>
              <a:pPr algn="ctr"/>
              <a:r>
                <a:rPr lang="en-US" altLang="ko-KR" sz="1600" b="1"/>
                <a:t>best pair</a:t>
              </a:r>
              <a:endParaRPr lang="ko-KR" altLang="en-US" sz="1600" b="1"/>
            </a:p>
          </p:txBody>
        </p:sp>
        <p:cxnSp>
          <p:nvCxnSpPr>
            <p:cNvPr id="67" name="꺾인 연결선 59">
              <a:extLst>
                <a:ext uri="{FF2B5EF4-FFF2-40B4-BE49-F238E27FC236}">
                  <a16:creationId xmlns:a16="http://schemas.microsoft.com/office/drawing/2014/main" id="{AF56A3C5-294F-4BB0-9FD0-0863F22B9E49}"/>
                </a:ext>
              </a:extLst>
            </p:cNvPr>
            <p:cNvCxnSpPr>
              <a:stCxn id="66" idx="1"/>
              <a:endCxn id="59" idx="1"/>
            </p:cNvCxnSpPr>
            <p:nvPr/>
          </p:nvCxnSpPr>
          <p:spPr>
            <a:xfrm rot="10800000">
              <a:off x="2983735" y="2400475"/>
              <a:ext cx="578140" cy="1497101"/>
            </a:xfrm>
            <a:prstGeom prst="bentConnector3">
              <a:avLst>
                <a:gd name="adj1" fmla="val 13954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8" name="직사각형 67">
              <a:extLst>
                <a:ext uri="{FF2B5EF4-FFF2-40B4-BE49-F238E27FC236}">
                  <a16:creationId xmlns:a16="http://schemas.microsoft.com/office/drawing/2014/main" id="{737CD91E-7F58-43D7-8A12-DA409117686B}"/>
                </a:ext>
              </a:extLst>
            </p:cNvPr>
            <p:cNvSpPr/>
            <p:nvPr/>
          </p:nvSpPr>
          <p:spPr>
            <a:xfrm>
              <a:off x="2028859" y="2918192"/>
              <a:ext cx="798039" cy="461665"/>
            </a:xfrm>
            <a:prstGeom prst="rect">
              <a:avLst/>
            </a:prstGeom>
          </p:spPr>
          <p:txBody>
            <a:bodyPr wrap="none">
              <a:spAutoFit/>
            </a:bodyPr>
            <a:lstStyle/>
            <a:p>
              <a:pPr algn="ctr"/>
              <a:r>
                <a:rPr lang="en-US" altLang="ko-KR" sz="1200"/>
                <a:t>merge </a:t>
              </a:r>
            </a:p>
            <a:p>
              <a:pPr algn="ctr"/>
              <a:r>
                <a:rPr lang="en-US" altLang="ko-KR" sz="1200"/>
                <a:t>best pair</a:t>
              </a:r>
              <a:endParaRPr lang="ko-KR" altLang="en-US" sz="1200"/>
            </a:p>
          </p:txBody>
        </p:sp>
        <p:cxnSp>
          <p:nvCxnSpPr>
            <p:cNvPr id="69" name="직선 화살표 연결선 68">
              <a:extLst>
                <a:ext uri="{FF2B5EF4-FFF2-40B4-BE49-F238E27FC236}">
                  <a16:creationId xmlns:a16="http://schemas.microsoft.com/office/drawing/2014/main" id="{C13D9077-08F0-468E-AE47-3DC61EDE9AE0}"/>
                </a:ext>
              </a:extLst>
            </p:cNvPr>
            <p:cNvCxnSpPr>
              <a:stCxn id="59" idx="3"/>
              <a:endCxn id="70" idx="1"/>
            </p:cNvCxnSpPr>
            <p:nvPr/>
          </p:nvCxnSpPr>
          <p:spPr>
            <a:xfrm flipV="1">
              <a:off x="5184659" y="2392331"/>
              <a:ext cx="1043851" cy="814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0" name="직사각형 69">
              <a:extLst>
                <a:ext uri="{FF2B5EF4-FFF2-40B4-BE49-F238E27FC236}">
                  <a16:creationId xmlns:a16="http://schemas.microsoft.com/office/drawing/2014/main" id="{EF4B8280-FEE2-4D14-A5A3-E6BDDC970854}"/>
                </a:ext>
              </a:extLst>
            </p:cNvPr>
            <p:cNvSpPr/>
            <p:nvPr/>
          </p:nvSpPr>
          <p:spPr>
            <a:xfrm>
              <a:off x="6228510" y="2223054"/>
              <a:ext cx="774699" cy="338554"/>
            </a:xfrm>
            <a:prstGeom prst="rect">
              <a:avLst/>
            </a:prstGeom>
            <a:ln>
              <a:solidFill>
                <a:schemeClr val="tx1"/>
              </a:solidFill>
            </a:ln>
          </p:spPr>
          <p:txBody>
            <a:bodyPr wrap="none">
              <a:spAutoFit/>
            </a:bodyPr>
            <a:lstStyle/>
            <a:p>
              <a:pPr algn="ctr"/>
              <a:r>
                <a:rPr lang="en-US" altLang="ko-KR" sz="1600" b="1"/>
                <a:t>Vocab</a:t>
              </a:r>
              <a:endParaRPr lang="ko-KR" altLang="en-US" sz="1600" b="1"/>
            </a:p>
          </p:txBody>
        </p:sp>
        <p:sp>
          <p:nvSpPr>
            <p:cNvPr id="71" name="직사각형 70">
              <a:extLst>
                <a:ext uri="{FF2B5EF4-FFF2-40B4-BE49-F238E27FC236}">
                  <a16:creationId xmlns:a16="http://schemas.microsoft.com/office/drawing/2014/main" id="{3DA492D1-4FE4-458F-8BD4-A6458CB1D25D}"/>
                </a:ext>
              </a:extLst>
            </p:cNvPr>
            <p:cNvSpPr/>
            <p:nvPr/>
          </p:nvSpPr>
          <p:spPr>
            <a:xfrm>
              <a:off x="5316701" y="2431251"/>
              <a:ext cx="779765" cy="276999"/>
            </a:xfrm>
            <a:prstGeom prst="rect">
              <a:avLst/>
            </a:prstGeom>
          </p:spPr>
          <p:txBody>
            <a:bodyPr wrap="none">
              <a:spAutoFit/>
            </a:bodyPr>
            <a:lstStyle/>
            <a:p>
              <a:r>
                <a:rPr lang="en-US" altLang="ko-KR" sz="1200"/>
                <a:t>Tokenize</a:t>
              </a:r>
              <a:endParaRPr lang="ko-KR" altLang="en-US" sz="1200"/>
            </a:p>
          </p:txBody>
        </p:sp>
      </p:grpSp>
      <p:sp>
        <p:nvSpPr>
          <p:cNvPr id="72" name="TextBox 71">
            <a:extLst>
              <a:ext uri="{FF2B5EF4-FFF2-40B4-BE49-F238E27FC236}">
                <a16:creationId xmlns:a16="http://schemas.microsoft.com/office/drawing/2014/main" id="{243581A5-8FF3-4C08-86DF-715B0713F0C8}"/>
              </a:ext>
            </a:extLst>
          </p:cNvPr>
          <p:cNvSpPr txBox="1"/>
          <p:nvPr/>
        </p:nvSpPr>
        <p:spPr>
          <a:xfrm>
            <a:off x="2085975" y="1656042"/>
            <a:ext cx="301686" cy="369332"/>
          </a:xfrm>
          <a:prstGeom prst="rect">
            <a:avLst/>
          </a:prstGeom>
          <a:noFill/>
        </p:spPr>
        <p:txBody>
          <a:bodyPr wrap="none" rtlCol="0">
            <a:spAutoFit/>
          </a:bodyPr>
          <a:lstStyle/>
          <a:p>
            <a:r>
              <a:rPr lang="en-US" altLang="ko-KR" b="1">
                <a:solidFill>
                  <a:srgbClr val="FF0000"/>
                </a:solidFill>
              </a:rPr>
              <a:t>1</a:t>
            </a:r>
            <a:endParaRPr lang="ko-KR" altLang="en-US" b="1">
              <a:solidFill>
                <a:srgbClr val="FF0000"/>
              </a:solidFill>
            </a:endParaRPr>
          </a:p>
        </p:txBody>
      </p:sp>
      <p:sp>
        <p:nvSpPr>
          <p:cNvPr id="73" name="TextBox 72">
            <a:extLst>
              <a:ext uri="{FF2B5EF4-FFF2-40B4-BE49-F238E27FC236}">
                <a16:creationId xmlns:a16="http://schemas.microsoft.com/office/drawing/2014/main" id="{96A1F251-BD52-418B-9B14-DDE9A68C54E2}"/>
              </a:ext>
            </a:extLst>
          </p:cNvPr>
          <p:cNvSpPr txBox="1"/>
          <p:nvPr/>
        </p:nvSpPr>
        <p:spPr>
          <a:xfrm>
            <a:off x="981337" y="2694267"/>
            <a:ext cx="405096" cy="369332"/>
          </a:xfrm>
          <a:prstGeom prst="rect">
            <a:avLst/>
          </a:prstGeom>
          <a:noFill/>
        </p:spPr>
        <p:txBody>
          <a:bodyPr wrap="square" rtlCol="0">
            <a:spAutoFit/>
          </a:bodyPr>
          <a:lstStyle/>
          <a:p>
            <a:r>
              <a:rPr lang="en-US" altLang="ko-KR" b="1">
                <a:solidFill>
                  <a:srgbClr val="00B050"/>
                </a:solidFill>
              </a:rPr>
              <a:t>2</a:t>
            </a:r>
            <a:endParaRPr lang="ko-KR" altLang="en-US" b="1">
              <a:solidFill>
                <a:srgbClr val="00B050"/>
              </a:solidFill>
            </a:endParaRPr>
          </a:p>
        </p:txBody>
      </p:sp>
      <p:sp>
        <p:nvSpPr>
          <p:cNvPr id="74" name="직사각형 73">
            <a:extLst>
              <a:ext uri="{FF2B5EF4-FFF2-40B4-BE49-F238E27FC236}">
                <a16:creationId xmlns:a16="http://schemas.microsoft.com/office/drawing/2014/main" id="{B523CF29-8007-4B66-B921-EF7707D3121B}"/>
              </a:ext>
            </a:extLst>
          </p:cNvPr>
          <p:cNvSpPr/>
          <p:nvPr/>
        </p:nvSpPr>
        <p:spPr>
          <a:xfrm>
            <a:off x="1285875" y="2771575"/>
            <a:ext cx="4514850" cy="291802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직사각형 74">
            <a:extLst>
              <a:ext uri="{FF2B5EF4-FFF2-40B4-BE49-F238E27FC236}">
                <a16:creationId xmlns:a16="http://schemas.microsoft.com/office/drawing/2014/main" id="{7D66ABDB-99AF-4E87-A2D0-EC317A78AED3}"/>
              </a:ext>
            </a:extLst>
          </p:cNvPr>
          <p:cNvSpPr/>
          <p:nvPr/>
        </p:nvSpPr>
        <p:spPr>
          <a:xfrm>
            <a:off x="5857613" y="2771576"/>
            <a:ext cx="2527871" cy="698700"/>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TextBox 75">
            <a:extLst>
              <a:ext uri="{FF2B5EF4-FFF2-40B4-BE49-F238E27FC236}">
                <a16:creationId xmlns:a16="http://schemas.microsoft.com/office/drawing/2014/main" id="{1B11E9BA-DACD-4E79-BB08-A2B71D3F46B1}"/>
              </a:ext>
            </a:extLst>
          </p:cNvPr>
          <p:cNvSpPr txBox="1"/>
          <p:nvPr/>
        </p:nvSpPr>
        <p:spPr>
          <a:xfrm>
            <a:off x="5772412" y="2446617"/>
            <a:ext cx="405096" cy="369332"/>
          </a:xfrm>
          <a:prstGeom prst="rect">
            <a:avLst/>
          </a:prstGeom>
          <a:noFill/>
        </p:spPr>
        <p:txBody>
          <a:bodyPr wrap="square" rtlCol="0">
            <a:spAutoFit/>
          </a:bodyPr>
          <a:lstStyle/>
          <a:p>
            <a:r>
              <a:rPr lang="en-US" altLang="ko-KR" b="1">
                <a:solidFill>
                  <a:srgbClr val="0070C0"/>
                </a:solidFill>
              </a:rPr>
              <a:t>3</a:t>
            </a:r>
            <a:endParaRPr lang="ko-KR" altLang="en-US" b="1">
              <a:solidFill>
                <a:srgbClr val="0070C0"/>
              </a:solidFill>
            </a:endParaRPr>
          </a:p>
        </p:txBody>
      </p:sp>
      <p:sp>
        <p:nvSpPr>
          <p:cNvPr id="77" name="직사각형 76">
            <a:extLst>
              <a:ext uri="{FF2B5EF4-FFF2-40B4-BE49-F238E27FC236}">
                <a16:creationId xmlns:a16="http://schemas.microsoft.com/office/drawing/2014/main" id="{F6F6D54C-818B-4D19-AFEE-7E94174827CE}"/>
              </a:ext>
            </a:extLst>
          </p:cNvPr>
          <p:cNvSpPr/>
          <p:nvPr/>
        </p:nvSpPr>
        <p:spPr>
          <a:xfrm>
            <a:off x="5581650" y="1646917"/>
            <a:ext cx="4572000" cy="559127"/>
          </a:xfrm>
          <a:prstGeom prst="rect">
            <a:avLst/>
          </a:prstGeom>
        </p:spPr>
        <p:txBody>
          <a:bodyPr>
            <a:spAutoFit/>
          </a:bodyPr>
          <a:lstStyle/>
          <a:p>
            <a:pPr marL="228600" lvl="1">
              <a:spcBef>
                <a:spcPts val="1000"/>
              </a:spcBef>
            </a:pPr>
            <a:r>
              <a:rPr lang="en-US" altLang="ko-KR" sz="1100"/>
              <a:t>Vocab</a:t>
            </a:r>
            <a:r>
              <a:rPr lang="ko-KR" altLang="en-US" sz="1100"/>
              <a:t>을 만들기 위한 문서의 전처리 과정</a:t>
            </a:r>
            <a:endParaRPr lang="en-US" altLang="ko-KR" sz="1100"/>
          </a:p>
          <a:p>
            <a:pPr marL="228600" lvl="1">
              <a:spcBef>
                <a:spcPts val="1000"/>
              </a:spcBef>
            </a:pPr>
            <a:r>
              <a:rPr lang="ko-KR" altLang="en-US" sz="1100"/>
              <a:t>기준이 되는 문서를 </a:t>
            </a:r>
            <a:r>
              <a:rPr lang="en-US" altLang="ko-KR" sz="1100"/>
              <a:t>Character </a:t>
            </a:r>
            <a:r>
              <a:rPr lang="ko-KR" altLang="en-US" sz="1100"/>
              <a:t>단위로 분리</a:t>
            </a:r>
            <a:r>
              <a:rPr lang="en-US" altLang="ko-KR" sz="1100"/>
              <a:t> </a:t>
            </a:r>
            <a:endParaRPr lang="en-US" altLang="ko-KR" sz="1050">
              <a:sym typeface="Wingdings" panose="05000000000000000000" pitchFamily="2" charset="2"/>
            </a:endParaRPr>
          </a:p>
        </p:txBody>
      </p:sp>
      <p:sp>
        <p:nvSpPr>
          <p:cNvPr id="78" name="직사각형 77">
            <a:extLst>
              <a:ext uri="{FF2B5EF4-FFF2-40B4-BE49-F238E27FC236}">
                <a16:creationId xmlns:a16="http://schemas.microsoft.com/office/drawing/2014/main" id="{AB507AC5-F633-4DBA-8353-8AF029BD6589}"/>
              </a:ext>
            </a:extLst>
          </p:cNvPr>
          <p:cNvSpPr/>
          <p:nvPr/>
        </p:nvSpPr>
        <p:spPr>
          <a:xfrm>
            <a:off x="952499" y="5733857"/>
            <a:ext cx="4848225" cy="728405"/>
          </a:xfrm>
          <a:prstGeom prst="rect">
            <a:avLst/>
          </a:prstGeom>
        </p:spPr>
        <p:txBody>
          <a:bodyPr wrap="square">
            <a:spAutoFit/>
          </a:bodyPr>
          <a:lstStyle/>
          <a:p>
            <a:pPr marL="228600" lvl="1">
              <a:spcBef>
                <a:spcPts val="1000"/>
              </a:spcBef>
            </a:pPr>
            <a:r>
              <a:rPr lang="en-US" altLang="ko-KR" sz="1100">
                <a:sym typeface="Wingdings" panose="05000000000000000000" pitchFamily="2" charset="2"/>
              </a:rPr>
              <a:t>Character </a:t>
            </a:r>
            <a:r>
              <a:rPr lang="ko-KR" altLang="en-US" sz="1100">
                <a:sym typeface="Wingdings" panose="05000000000000000000" pitchFamily="2" charset="2"/>
              </a:rPr>
              <a:t>단위로 분리된 문서에서 가장 많이 등장하는 </a:t>
            </a:r>
            <a:r>
              <a:rPr lang="en-US" altLang="ko-KR" sz="1100">
                <a:sym typeface="Wingdings" panose="05000000000000000000" pitchFamily="2" charset="2"/>
              </a:rPr>
              <a:t>Bi-gram Pair</a:t>
            </a:r>
            <a:r>
              <a:rPr lang="ko-KR" altLang="en-US" sz="1100">
                <a:sym typeface="Wingdings" panose="05000000000000000000" pitchFamily="2" charset="2"/>
              </a:rPr>
              <a:t>를 찾고 합쳐주는 과정</a:t>
            </a:r>
            <a:endParaRPr lang="en-US" altLang="ko-KR" sz="1100">
              <a:sym typeface="Wingdings" panose="05000000000000000000" pitchFamily="2" charset="2"/>
            </a:endParaRPr>
          </a:p>
          <a:p>
            <a:pPr marL="228600" lvl="1">
              <a:spcBef>
                <a:spcPts val="1000"/>
              </a:spcBef>
            </a:pPr>
            <a:r>
              <a:rPr lang="en-US" altLang="ko-KR" sz="1100">
                <a:sym typeface="Wingdings" panose="05000000000000000000" pitchFamily="2" charset="2"/>
              </a:rPr>
              <a:t>Iteration</a:t>
            </a:r>
            <a:r>
              <a:rPr lang="ko-KR" altLang="en-US" sz="1100">
                <a:sym typeface="Wingdings" panose="05000000000000000000" pitchFamily="2" charset="2"/>
              </a:rPr>
              <a:t>을 정해 놓고 주어진 횟수 만큼 수행</a:t>
            </a:r>
            <a:endParaRPr lang="en-US" altLang="ko-KR" sz="1100">
              <a:sym typeface="Wingdings" panose="05000000000000000000" pitchFamily="2" charset="2"/>
            </a:endParaRPr>
          </a:p>
        </p:txBody>
      </p:sp>
      <p:sp>
        <p:nvSpPr>
          <p:cNvPr id="79" name="직사각형 78">
            <a:extLst>
              <a:ext uri="{FF2B5EF4-FFF2-40B4-BE49-F238E27FC236}">
                <a16:creationId xmlns:a16="http://schemas.microsoft.com/office/drawing/2014/main" id="{7588AD22-B256-4284-AA4B-D7EA013F5D32}"/>
              </a:ext>
            </a:extLst>
          </p:cNvPr>
          <p:cNvSpPr/>
          <p:nvPr/>
        </p:nvSpPr>
        <p:spPr>
          <a:xfrm>
            <a:off x="5553075" y="3498791"/>
            <a:ext cx="2803834" cy="592470"/>
          </a:xfrm>
          <a:prstGeom prst="rect">
            <a:avLst/>
          </a:prstGeom>
        </p:spPr>
        <p:txBody>
          <a:bodyPr wrap="square">
            <a:spAutoFit/>
          </a:bodyPr>
          <a:lstStyle/>
          <a:p>
            <a:pPr marL="228600" lvl="1">
              <a:spcBef>
                <a:spcPts val="1000"/>
              </a:spcBef>
            </a:pPr>
            <a:r>
              <a:rPr lang="ko-KR" altLang="en-US" sz="1100">
                <a:solidFill>
                  <a:prstClr val="black"/>
                </a:solidFill>
              </a:rPr>
              <a:t>정의된 </a:t>
            </a:r>
            <a:r>
              <a:rPr lang="en-US" altLang="ko-KR" sz="1100">
                <a:solidFill>
                  <a:prstClr val="black"/>
                </a:solidFill>
              </a:rPr>
              <a:t>Iteration</a:t>
            </a:r>
            <a:r>
              <a:rPr lang="ko-KR" altLang="en-US" sz="1100">
                <a:solidFill>
                  <a:prstClr val="black"/>
                </a:solidFill>
              </a:rPr>
              <a:t>을 모두 수행 후 문서를 </a:t>
            </a:r>
            <a:r>
              <a:rPr lang="en-US" altLang="ko-KR" sz="1100">
                <a:solidFill>
                  <a:prstClr val="black"/>
                </a:solidFill>
              </a:rPr>
              <a:t>Tokenize </a:t>
            </a:r>
            <a:r>
              <a:rPr lang="ko-KR" altLang="en-US" sz="1100">
                <a:solidFill>
                  <a:prstClr val="black"/>
                </a:solidFill>
              </a:rPr>
              <a:t>해서 </a:t>
            </a:r>
            <a:r>
              <a:rPr lang="en-US" altLang="ko-KR" sz="1100">
                <a:solidFill>
                  <a:prstClr val="black"/>
                </a:solidFill>
              </a:rPr>
              <a:t>Vocab</a:t>
            </a:r>
            <a:r>
              <a:rPr lang="ko-KR" altLang="en-US" sz="1100">
                <a:solidFill>
                  <a:prstClr val="black"/>
                </a:solidFill>
              </a:rPr>
              <a:t>을 생성</a:t>
            </a:r>
            <a:br>
              <a:rPr lang="en-US" altLang="ko-KR" sz="1100"/>
            </a:br>
            <a:endParaRPr lang="en-US" altLang="ko-KR" sz="1050">
              <a:sym typeface="Wingdings" panose="05000000000000000000" pitchFamily="2" charset="2"/>
            </a:endParaRPr>
          </a:p>
        </p:txBody>
      </p:sp>
      <p:sp>
        <p:nvSpPr>
          <p:cNvPr id="80" name="직사각형 79">
            <a:extLst>
              <a:ext uri="{FF2B5EF4-FFF2-40B4-BE49-F238E27FC236}">
                <a16:creationId xmlns:a16="http://schemas.microsoft.com/office/drawing/2014/main" id="{D433EA2C-B2B4-46DA-8B46-C4E34B6AED37}"/>
              </a:ext>
            </a:extLst>
          </p:cNvPr>
          <p:cNvSpPr/>
          <p:nvPr/>
        </p:nvSpPr>
        <p:spPr>
          <a:xfrm>
            <a:off x="2343150" y="1704776"/>
            <a:ext cx="3457574" cy="17940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94449172"/>
      </p:ext>
    </p:extLst>
  </p:cSld>
  <p:clrMapOvr>
    <a:masterClrMapping/>
  </p:clrMapOvr>
</p:sld>
</file>

<file path=ppt/theme/theme1.xml><?xml version="1.0" encoding="utf-8"?>
<a:theme xmlns:a="http://schemas.openxmlformats.org/drawingml/2006/main" name="20210312_발표자료_랩미팅_건우">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20210312_발표자료_랩미팅_건우연구방향</Template>
  <TotalTime>1283</TotalTime>
  <Words>6740</Words>
  <Application>Microsoft Office PowerPoint</Application>
  <PresentationFormat>화면 슬라이드 쇼(4:3)</PresentationFormat>
  <Paragraphs>1483</Paragraphs>
  <Slides>89</Slides>
  <Notes>0</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89</vt:i4>
      </vt:variant>
    </vt:vector>
  </HeadingPairs>
  <TitlesOfParts>
    <vt:vector size="96" baseType="lpstr">
      <vt:lpstr>MS PGothic</vt:lpstr>
      <vt:lpstr>맑은 고딕</vt:lpstr>
      <vt:lpstr>휴먼모음T</vt:lpstr>
      <vt:lpstr>Arial</vt:lpstr>
      <vt:lpstr>Calibri</vt:lpstr>
      <vt:lpstr>Wingdings</vt:lpstr>
      <vt:lpstr>20210312_발표자료_랩미팅_건우</vt:lpstr>
      <vt:lpstr>언어 모델 (Language Model, LM)</vt:lpstr>
      <vt:lpstr>언어 모델 (Language Model, LM)</vt:lpstr>
      <vt:lpstr>언어 모델 (Language Model, LM)</vt:lpstr>
      <vt:lpstr>PowerPoint 프레젠테이션</vt:lpstr>
      <vt:lpstr>BERT</vt:lpstr>
      <vt:lpstr>BERT</vt:lpstr>
      <vt:lpstr>BERT</vt:lpstr>
      <vt:lpstr>BERT</vt:lpstr>
      <vt:lpstr>BERT</vt:lpstr>
      <vt:lpstr>BERT</vt:lpstr>
      <vt:lpstr>BERT</vt:lpstr>
      <vt:lpstr>BERT</vt:lpstr>
      <vt:lpstr>BERT</vt:lpstr>
      <vt:lpstr>BERT</vt:lpstr>
      <vt:lpstr>BERT</vt:lpstr>
      <vt:lpstr>BERT</vt:lpstr>
      <vt:lpstr>BERT</vt:lpstr>
      <vt:lpstr>BERT</vt:lpstr>
      <vt:lpstr>BERT</vt:lpstr>
      <vt:lpstr>BERT</vt:lpstr>
      <vt:lpstr>BERT</vt:lpstr>
      <vt:lpstr>BERT</vt:lpstr>
      <vt:lpstr>BERT</vt:lpstr>
      <vt:lpstr>BERT</vt:lpstr>
      <vt:lpstr>BERT</vt:lpstr>
      <vt:lpstr>BERT</vt:lpstr>
      <vt:lpstr>BERT</vt:lpstr>
      <vt:lpstr>BERT</vt:lpstr>
      <vt:lpstr>BERT</vt:lpstr>
      <vt:lpstr>BERT</vt:lpstr>
      <vt:lpstr>BERT</vt:lpstr>
      <vt:lpstr>BERT</vt:lpstr>
      <vt:lpstr>BERT</vt:lpstr>
      <vt:lpstr>BERT</vt:lpstr>
      <vt:lpstr>BERT</vt:lpstr>
      <vt:lpstr>BERT</vt:lpstr>
      <vt:lpstr>BERT</vt:lpstr>
      <vt:lpstr>BERT</vt:lpstr>
      <vt:lpstr>BERT</vt:lpstr>
      <vt:lpstr>한국어 BERT</vt:lpstr>
      <vt:lpstr>한국어 BERT</vt:lpstr>
      <vt:lpstr>한국어 BERT</vt:lpstr>
      <vt:lpstr>한국어 BERT</vt:lpstr>
      <vt:lpstr>한국어 BERT</vt:lpstr>
      <vt:lpstr>한국어 BERT</vt:lpstr>
      <vt:lpstr>한국어 BERT</vt:lpstr>
      <vt:lpstr>한국어 BERT</vt:lpstr>
      <vt:lpstr>한국어 BERT</vt:lpstr>
      <vt:lpstr>한국어 BERT</vt:lpstr>
      <vt:lpstr>한국어 BERT</vt:lpstr>
      <vt:lpstr>GPT 모델</vt:lpstr>
      <vt:lpstr>GPT 모델</vt:lpstr>
      <vt:lpstr>GPT 모델</vt:lpstr>
      <vt:lpstr>GPT 모델</vt:lpstr>
      <vt:lpstr>GPT 모델</vt:lpstr>
      <vt:lpstr>GPT 모델</vt:lpstr>
      <vt:lpstr>GPT 모델</vt:lpstr>
      <vt:lpstr>GPT 모델</vt:lpstr>
      <vt:lpstr>GPT 모델</vt:lpstr>
      <vt:lpstr>GPT 모델</vt:lpstr>
      <vt:lpstr>GPT 모델</vt:lpstr>
      <vt:lpstr>GPT 모델</vt:lpstr>
      <vt:lpstr>GPT 모델</vt:lpstr>
      <vt:lpstr>GPT 모델</vt:lpstr>
      <vt:lpstr>GPT 모델</vt:lpstr>
      <vt:lpstr>GPT 모델</vt:lpstr>
      <vt:lpstr>GPT 모델</vt:lpstr>
      <vt:lpstr>GPT 모델</vt:lpstr>
      <vt:lpstr>GPT 모델</vt:lpstr>
      <vt:lpstr>GPT 모델</vt:lpstr>
      <vt:lpstr>GPT 모델</vt:lpstr>
      <vt:lpstr>GPT 모델</vt:lpstr>
      <vt:lpstr>GPT 모델</vt:lpstr>
      <vt:lpstr>GPT 모델</vt:lpstr>
      <vt:lpstr>GPT 모델</vt:lpstr>
      <vt:lpstr>GPT 모델</vt:lpstr>
      <vt:lpstr>GPT 모델</vt:lpstr>
      <vt:lpstr>GPT 모델</vt:lpstr>
      <vt:lpstr>GPT 모델</vt:lpstr>
      <vt:lpstr>GPT 모델</vt:lpstr>
      <vt:lpstr>GPT 모델</vt:lpstr>
      <vt:lpstr>GPT 모델</vt:lpstr>
      <vt:lpstr>GPT 모델</vt:lpstr>
      <vt:lpstr>GPT 모델</vt:lpstr>
      <vt:lpstr>GPT 모델</vt:lpstr>
      <vt:lpstr>GPT 모델</vt:lpstr>
      <vt:lpstr>GPT 모델</vt:lpstr>
      <vt:lpstr>GPT 모델</vt:lpstr>
      <vt:lpstr>GPT 모델</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한국어 자연어처리 입문</dc:title>
  <dc:creator>bananaband657@gmail.com</dc:creator>
  <cp:lastModifiedBy>김건우</cp:lastModifiedBy>
  <cp:revision>59</cp:revision>
  <dcterms:created xsi:type="dcterms:W3CDTF">2020-10-19T03:55:27Z</dcterms:created>
  <dcterms:modified xsi:type="dcterms:W3CDTF">2021-04-12T13:16:14Z</dcterms:modified>
</cp:coreProperties>
</file>